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3"/>
  </p:notesMasterIdLst>
  <p:sldIdLst>
    <p:sldId id="277" r:id="rId5"/>
    <p:sldId id="278" r:id="rId6"/>
    <p:sldId id="279" r:id="rId7"/>
    <p:sldId id="280" r:id="rId8"/>
    <p:sldId id="281" r:id="rId9"/>
    <p:sldId id="301" r:id="rId10"/>
    <p:sldId id="302" r:id="rId11"/>
    <p:sldId id="303" r:id="rId12"/>
    <p:sldId id="304" r:id="rId13"/>
    <p:sldId id="305" r:id="rId14"/>
    <p:sldId id="306" r:id="rId15"/>
    <p:sldId id="307" r:id="rId16"/>
    <p:sldId id="283" r:id="rId17"/>
    <p:sldId id="284" r:id="rId18"/>
    <p:sldId id="285" r:id="rId19"/>
    <p:sldId id="286" r:id="rId20"/>
    <p:sldId id="287" r:id="rId21"/>
    <p:sldId id="288" r:id="rId22"/>
    <p:sldId id="289" r:id="rId23"/>
    <p:sldId id="290" r:id="rId24"/>
    <p:sldId id="291" r:id="rId25"/>
    <p:sldId id="292" r:id="rId26"/>
    <p:sldId id="308" r:id="rId27"/>
    <p:sldId id="294" r:id="rId28"/>
    <p:sldId id="295" r:id="rId29"/>
    <p:sldId id="296" r:id="rId30"/>
    <p:sldId id="298" r:id="rId31"/>
    <p:sldId id="300" r:id="rId32"/>
  </p:sldIdLst>
  <p:sldSz cx="18288000" cy="10287000"/>
  <p:notesSz cx="6858000" cy="9144000"/>
  <p:embeddedFontLst>
    <p:embeddedFont>
      <p:font typeface="Inter" panose="020B0604020202020204" charset="0"/>
      <p:regular r:id="rId34"/>
      <p:bold r:id="rId35"/>
      <p:italic r:id="rId36"/>
      <p:boldItalic r:id="rId37"/>
    </p:embeddedFont>
    <p:embeddedFont>
      <p:font typeface="Inter 1 Bold" panose="020B0604020202020204" charset="0"/>
      <p:regular r:id="rId38"/>
    </p:embeddedFont>
    <p:embeddedFont>
      <p:font typeface="Inter 2" panose="020B0604020202020204" charset="0"/>
      <p:regular r:id="rId39"/>
    </p:embeddedFont>
    <p:embeddedFont>
      <p:font typeface="Inter 2 Bold" panose="020B0604020202020204" charset="0"/>
      <p:regular r:id="rId40"/>
    </p:embeddedFont>
    <p:embeddedFont>
      <p:font typeface="Inter Bold" panose="020B0604020202020204" charset="0"/>
      <p:regular r:id="rId41"/>
      <p:bold r:id="rId42"/>
    </p:embeddedFont>
    <p:embeddedFont>
      <p:font typeface="Inter Medium" panose="020B0604020202020204" charset="0"/>
      <p:regular r:id="rId43"/>
      <p:italic r:id="rId44"/>
    </p:embeddedFont>
    <p:embeddedFont>
      <p:font typeface="Montserrat" pitchFamily="2" charset="0"/>
      <p:regular r:id="rId45"/>
      <p:bold r:id="rId46"/>
      <p:italic r:id="rId47"/>
      <p:boldItalic r:id="rId48"/>
    </p:embeddedFont>
    <p:embeddedFont>
      <p:font typeface="Montserrat 1 Medium" panose="020B0604020202020204" charset="0"/>
      <p:regular r:id="rId49"/>
    </p:embeddedFont>
    <p:embeddedFont>
      <p:font typeface="Montserrat 2" panose="020B0604020202020204" charset="0"/>
      <p:regular r:id="rId50"/>
    </p:embeddedFont>
    <p:embeddedFont>
      <p:font typeface="Montserrat Bold" pitchFamily="2" charset="0"/>
      <p:bold r:id="rId51"/>
    </p:embeddedFont>
    <p:embeddedFont>
      <p:font typeface="Open Sans" pitchFamily="2"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B5D4"/>
    <a:srgbClr val="5095D0"/>
    <a:srgbClr val="1E9993"/>
    <a:srgbClr val="C95788"/>
    <a:srgbClr val="F9E172"/>
    <a:srgbClr val="1E264C"/>
    <a:srgbClr val="27274A"/>
    <a:srgbClr val="F0E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6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Gould" userId="dc5765f0-73c6-4735-b806-77aa2184ff05" providerId="ADAL" clId="{3D618549-D09D-41D6-9FF4-F92465B734C4}"/>
    <pc:docChg chg="delSld">
      <pc:chgData name="Hannah Gould" userId="dc5765f0-73c6-4735-b806-77aa2184ff05" providerId="ADAL" clId="{3D618549-D09D-41D6-9FF4-F92465B734C4}" dt="2026-04-20T12:57:53.286" v="0" actId="47"/>
      <pc:docMkLst>
        <pc:docMk/>
      </pc:docMkLst>
      <pc:sldChg chg="del">
        <pc:chgData name="Hannah Gould" userId="dc5765f0-73c6-4735-b806-77aa2184ff05" providerId="ADAL" clId="{3D618549-D09D-41D6-9FF4-F92465B734C4}" dt="2026-04-20T12:57:53.286" v="0" actId="47"/>
        <pc:sldMkLst>
          <pc:docMk/>
          <pc:sldMk cId="0" sldId="256"/>
        </pc:sldMkLst>
      </pc:sldChg>
      <pc:sldChg chg="del">
        <pc:chgData name="Hannah Gould" userId="dc5765f0-73c6-4735-b806-77aa2184ff05" providerId="ADAL" clId="{3D618549-D09D-41D6-9FF4-F92465B734C4}" dt="2026-04-20T12:57:53.286" v="0" actId="47"/>
        <pc:sldMkLst>
          <pc:docMk/>
          <pc:sldMk cId="0" sldId="257"/>
        </pc:sldMkLst>
      </pc:sldChg>
      <pc:sldChg chg="del">
        <pc:chgData name="Hannah Gould" userId="dc5765f0-73c6-4735-b806-77aa2184ff05" providerId="ADAL" clId="{3D618549-D09D-41D6-9FF4-F92465B734C4}" dt="2026-04-20T12:57:53.286" v="0" actId="47"/>
        <pc:sldMkLst>
          <pc:docMk/>
          <pc:sldMk cId="0" sldId="259"/>
        </pc:sldMkLst>
      </pc:sldChg>
      <pc:sldChg chg="del">
        <pc:chgData name="Hannah Gould" userId="dc5765f0-73c6-4735-b806-77aa2184ff05" providerId="ADAL" clId="{3D618549-D09D-41D6-9FF4-F92465B734C4}" dt="2026-04-20T12:57:53.286" v="0" actId="47"/>
        <pc:sldMkLst>
          <pc:docMk/>
          <pc:sldMk cId="0" sldId="260"/>
        </pc:sldMkLst>
      </pc:sldChg>
      <pc:sldChg chg="del">
        <pc:chgData name="Hannah Gould" userId="dc5765f0-73c6-4735-b806-77aa2184ff05" providerId="ADAL" clId="{3D618549-D09D-41D6-9FF4-F92465B734C4}" dt="2026-04-20T12:57:53.286" v="0" actId="47"/>
        <pc:sldMkLst>
          <pc:docMk/>
          <pc:sldMk cId="0" sldId="261"/>
        </pc:sldMkLst>
      </pc:sldChg>
      <pc:sldChg chg="del">
        <pc:chgData name="Hannah Gould" userId="dc5765f0-73c6-4735-b806-77aa2184ff05" providerId="ADAL" clId="{3D618549-D09D-41D6-9FF4-F92465B734C4}" dt="2026-04-20T12:57:53.286" v="0" actId="47"/>
        <pc:sldMkLst>
          <pc:docMk/>
          <pc:sldMk cId="0" sldId="262"/>
        </pc:sldMkLst>
      </pc:sldChg>
      <pc:sldChg chg="del">
        <pc:chgData name="Hannah Gould" userId="dc5765f0-73c6-4735-b806-77aa2184ff05" providerId="ADAL" clId="{3D618549-D09D-41D6-9FF4-F92465B734C4}" dt="2026-04-20T12:57:53.286" v="0" actId="47"/>
        <pc:sldMkLst>
          <pc:docMk/>
          <pc:sldMk cId="0" sldId="263"/>
        </pc:sldMkLst>
      </pc:sldChg>
      <pc:sldChg chg="del">
        <pc:chgData name="Hannah Gould" userId="dc5765f0-73c6-4735-b806-77aa2184ff05" providerId="ADAL" clId="{3D618549-D09D-41D6-9FF4-F92465B734C4}" dt="2026-04-20T12:57:53.286" v="0" actId="47"/>
        <pc:sldMkLst>
          <pc:docMk/>
          <pc:sldMk cId="0" sldId="264"/>
        </pc:sldMkLst>
      </pc:sldChg>
      <pc:sldChg chg="del">
        <pc:chgData name="Hannah Gould" userId="dc5765f0-73c6-4735-b806-77aa2184ff05" providerId="ADAL" clId="{3D618549-D09D-41D6-9FF4-F92465B734C4}" dt="2026-04-20T12:57:53.286" v="0" actId="47"/>
        <pc:sldMkLst>
          <pc:docMk/>
          <pc:sldMk cId="0" sldId="265"/>
        </pc:sldMkLst>
      </pc:sldChg>
      <pc:sldChg chg="del">
        <pc:chgData name="Hannah Gould" userId="dc5765f0-73c6-4735-b806-77aa2184ff05" providerId="ADAL" clId="{3D618549-D09D-41D6-9FF4-F92465B734C4}" dt="2026-04-20T12:57:53.286" v="0" actId="47"/>
        <pc:sldMkLst>
          <pc:docMk/>
          <pc:sldMk cId="0" sldId="266"/>
        </pc:sldMkLst>
      </pc:sldChg>
      <pc:sldChg chg="del">
        <pc:chgData name="Hannah Gould" userId="dc5765f0-73c6-4735-b806-77aa2184ff05" providerId="ADAL" clId="{3D618549-D09D-41D6-9FF4-F92465B734C4}" dt="2026-04-20T12:57:53.286" v="0" actId="47"/>
        <pc:sldMkLst>
          <pc:docMk/>
          <pc:sldMk cId="0" sldId="267"/>
        </pc:sldMkLst>
      </pc:sldChg>
      <pc:sldChg chg="del">
        <pc:chgData name="Hannah Gould" userId="dc5765f0-73c6-4735-b806-77aa2184ff05" providerId="ADAL" clId="{3D618549-D09D-41D6-9FF4-F92465B734C4}" dt="2026-04-20T12:57:53.286" v="0" actId="47"/>
        <pc:sldMkLst>
          <pc:docMk/>
          <pc:sldMk cId="0" sldId="268"/>
        </pc:sldMkLst>
      </pc:sldChg>
      <pc:sldChg chg="del">
        <pc:chgData name="Hannah Gould" userId="dc5765f0-73c6-4735-b806-77aa2184ff05" providerId="ADAL" clId="{3D618549-D09D-41D6-9FF4-F92465B734C4}" dt="2026-04-20T12:57:53.286" v="0" actId="47"/>
        <pc:sldMkLst>
          <pc:docMk/>
          <pc:sldMk cId="0" sldId="269"/>
        </pc:sldMkLst>
      </pc:sldChg>
      <pc:sldChg chg="del">
        <pc:chgData name="Hannah Gould" userId="dc5765f0-73c6-4735-b806-77aa2184ff05" providerId="ADAL" clId="{3D618549-D09D-41D6-9FF4-F92465B734C4}" dt="2026-04-20T12:57:53.286" v="0" actId="47"/>
        <pc:sldMkLst>
          <pc:docMk/>
          <pc:sldMk cId="0" sldId="270"/>
        </pc:sldMkLst>
      </pc:sldChg>
      <pc:sldChg chg="del">
        <pc:chgData name="Hannah Gould" userId="dc5765f0-73c6-4735-b806-77aa2184ff05" providerId="ADAL" clId="{3D618549-D09D-41D6-9FF4-F92465B734C4}" dt="2026-04-20T12:57:53.286" v="0" actId="47"/>
        <pc:sldMkLst>
          <pc:docMk/>
          <pc:sldMk cId="0" sldId="271"/>
        </pc:sldMkLst>
      </pc:sldChg>
      <pc:sldChg chg="del">
        <pc:chgData name="Hannah Gould" userId="dc5765f0-73c6-4735-b806-77aa2184ff05" providerId="ADAL" clId="{3D618549-D09D-41D6-9FF4-F92465B734C4}" dt="2026-04-20T12:57:53.286" v="0" actId="47"/>
        <pc:sldMkLst>
          <pc:docMk/>
          <pc:sldMk cId="0" sldId="272"/>
        </pc:sldMkLst>
      </pc:sldChg>
      <pc:sldChg chg="del">
        <pc:chgData name="Hannah Gould" userId="dc5765f0-73c6-4735-b806-77aa2184ff05" providerId="ADAL" clId="{3D618549-D09D-41D6-9FF4-F92465B734C4}" dt="2026-04-20T12:57:53.286" v="0" actId="47"/>
        <pc:sldMkLst>
          <pc:docMk/>
          <pc:sldMk cId="0" sldId="273"/>
        </pc:sldMkLst>
      </pc:sldChg>
      <pc:sldChg chg="del">
        <pc:chgData name="Hannah Gould" userId="dc5765f0-73c6-4735-b806-77aa2184ff05" providerId="ADAL" clId="{3D618549-D09D-41D6-9FF4-F92465B734C4}" dt="2026-04-20T12:57:53.286" v="0" actId="47"/>
        <pc:sldMkLst>
          <pc:docMk/>
          <pc:sldMk cId="0" sldId="274"/>
        </pc:sldMkLst>
      </pc:sldChg>
      <pc:sldChg chg="del">
        <pc:chgData name="Hannah Gould" userId="dc5765f0-73c6-4735-b806-77aa2184ff05" providerId="ADAL" clId="{3D618549-D09D-41D6-9FF4-F92465B734C4}" dt="2026-04-20T12:57:53.286" v="0" actId="47"/>
        <pc:sldMkLst>
          <pc:docMk/>
          <pc:sldMk cId="0" sldId="27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ACA-48A9-AEC7-D791E06152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ACA-48A9-AEC7-D791E06152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ACA-48A9-AEC7-D791E06152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ACA-48A9-AEC7-D791E061529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2EB-4FE6-BE88-FAD0578E48A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134378525292419E-2"/>
          <c:y val="0.10223190576157296"/>
          <c:w val="0.94386562147470754"/>
          <c:h val="0.80646065686991841"/>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FF49-4F3C-8356-040A0CD419E7}"/>
            </c:ext>
          </c:extLst>
        </c:ser>
        <c:ser>
          <c:idx val="1"/>
          <c:order val="1"/>
          <c:tx>
            <c:strRef>
              <c:f>Sheet1!$C$1</c:f>
              <c:strCache>
                <c:ptCount val="1"/>
                <c:pt idx="0">
                  <c:v>Series 2</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FF49-4F3C-8356-040A0CD419E7}"/>
            </c:ext>
          </c:extLst>
        </c:ser>
        <c:ser>
          <c:idx val="2"/>
          <c:order val="2"/>
          <c:tx>
            <c:strRef>
              <c:f>Sheet1!$D$1</c:f>
              <c:strCache>
                <c:ptCount val="1"/>
                <c:pt idx="0">
                  <c:v>Series 3</c:v>
                </c:pt>
              </c:strCache>
            </c:strRef>
          </c:tx>
          <c:spPr>
            <a:ln w="28575" cap="rnd">
              <a:solidFill>
                <a:schemeClr val="accent5"/>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FF49-4F3C-8356-040A0CD419E7}"/>
            </c:ext>
          </c:extLst>
        </c:ser>
        <c:dLbls>
          <c:showLegendKey val="0"/>
          <c:showVal val="0"/>
          <c:showCatName val="0"/>
          <c:showSerName val="0"/>
          <c:showPercent val="0"/>
          <c:showBubbleSize val="0"/>
        </c:dLbls>
        <c:smooth val="0"/>
        <c:axId val="1214244960"/>
        <c:axId val="1214245456"/>
      </c:lineChart>
      <c:catAx>
        <c:axId val="1214244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4245456"/>
        <c:crosses val="autoZero"/>
        <c:auto val="1"/>
        <c:lblAlgn val="ctr"/>
        <c:lblOffset val="100"/>
        <c:noMultiLvlLbl val="0"/>
      </c:catAx>
      <c:valAx>
        <c:axId val="1214245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4244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arliament.scot/bills-and-laws/bills/s6/children-care-care-experience-and-services-planning-scotland-bil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arliament.scot/bills-and-laws/bills/s6/children-care-care-experience-and-services-planning-scotland-bil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lan2430.sco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plan2430.scot/the-promise-story-of-progress/" TargetMode="External"/><Relationship Id="rId4" Type="http://schemas.openxmlformats.org/officeDocument/2006/relationships/hyperlink" Target="https://www.plan2430.scot/the-route-map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Since the promise was made in 2020, Scotland has had two overarching plans to keep the promise in practice: Plan 21-24 and now Plan 24-30.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through a route map example: Rights and Restraint – Option 1</a:t>
            </a:r>
          </a:p>
          <a:p>
            <a:endParaRPr lang="en-US"/>
          </a:p>
          <a:p>
            <a:r>
              <a:rPr lang="en-US"/>
              <a:t>We'll now take a look at an example of one of the route maps: Rights and Restraint. </a:t>
            </a:r>
          </a:p>
          <a:p>
            <a:endParaRPr lang="en-US"/>
          </a:p>
          <a:p>
            <a:r>
              <a:rPr lang="en-US" sz="1200" b="0" i="0" kern="1200">
                <a:solidFill>
                  <a:schemeClr val="tx1"/>
                </a:solidFill>
                <a:effectLst/>
                <a:latin typeface="+mn-lt"/>
                <a:ea typeface="+mn-ea"/>
                <a:cs typeface="+mn-cs"/>
              </a:rPr>
              <a:t>The Rights and restraint route map focuses on incorporating and implementing the UNCRC, while strengthening other route maps by making rights duties explicit, clarifying responsibilities and accountability. </a:t>
            </a:r>
          </a:p>
          <a:p>
            <a:endParaRPr lang="en-US"/>
          </a:p>
          <a:p>
            <a:r>
              <a:rPr lang="en-US"/>
              <a:t>The outcomes in Rights and Restraint are: </a:t>
            </a:r>
          </a:p>
          <a:p>
            <a:endParaRPr lang="en-US"/>
          </a:p>
          <a:p>
            <a:pPr marL="171450" indent="-171450">
              <a:buFont typeface="Arial" panose="020B0604020202020204" pitchFamily="34" charset="0"/>
              <a:buChar char="•"/>
            </a:pPr>
            <a:r>
              <a:rPr lang="en-US" sz="1200" b="0" i="0" kern="1200">
                <a:solidFill>
                  <a:schemeClr val="tx1"/>
                </a:solidFill>
                <a:effectLst/>
                <a:latin typeface="+mn-lt"/>
                <a:ea typeface="+mn-ea"/>
                <a:cs typeface="+mn-cs"/>
              </a:rPr>
              <a:t>Scotland fully upholds children and young people’s human rights. Every child, young person, and carer understands and can access their rights, which are taught, modelled and embedded across all settings. If children are moved from their families, their rights will be upheld as a minimum standard for their care.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Rights are upheld through relational practice rather than bureaucracy. Definitions of care experience and entitlements are inclusive and enduring, and systems address social and economic barriers that prevent nurturing care.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Scotland upholds children’s right to safety, dignity and relational support in all settings. Scotland is a nation that does not restrain its children unless in exceptional circumstances, and when it is unavoidable it is co-regulated, trauma-informed, lawful, recorded and used only to keep a child safe. The workforce are nurtured and supported, </a:t>
            </a:r>
            <a:r>
              <a:rPr lang="en-US" sz="1200" b="0" i="0" kern="1200" err="1">
                <a:solidFill>
                  <a:schemeClr val="tx1"/>
                </a:solidFill>
                <a:effectLst/>
                <a:latin typeface="+mn-lt"/>
                <a:ea typeface="+mn-ea"/>
                <a:cs typeface="+mn-cs"/>
              </a:rPr>
              <a:t>recognising</a:t>
            </a:r>
            <a:r>
              <a:rPr lang="en-US" sz="1200" b="0" i="0" kern="1200">
                <a:solidFill>
                  <a:schemeClr val="tx1"/>
                </a:solidFill>
                <a:effectLst/>
                <a:latin typeface="+mn-lt"/>
                <a:ea typeface="+mn-ea"/>
                <a:cs typeface="+mn-cs"/>
              </a:rPr>
              <a:t> their needs in this. Consistent definitions, safeguards and leadership cultures grounded in care and rights ensure restraint and seclusion is continuously reduced and monitored across all settings.</a:t>
            </a:r>
          </a:p>
          <a:p>
            <a:endParaRPr lang="en-US"/>
          </a:p>
          <a:p>
            <a:r>
              <a:rPr lang="en-US"/>
              <a:t>You'll see that under each outcome there is work underway and milestones for the next years until 2030 and who is responsible for each. For example, under the “Rights are upheld through relational practice rather than bureaucracy” outcome it states in 2026 </a:t>
            </a:r>
            <a:r>
              <a:rPr lang="en-US" sz="1200" b="0" i="0" kern="1200">
                <a:solidFill>
                  <a:schemeClr val="tx1"/>
                </a:solidFill>
                <a:effectLst/>
                <a:latin typeface="+mn-lt"/>
                <a:ea typeface="+mn-ea"/>
                <a:cs typeface="+mn-cs"/>
              </a:rPr>
              <a:t>Subject to Parliamentary scrutiny and passage </a:t>
            </a:r>
            <a:r>
              <a:rPr lang="en-US" sz="1200" b="0" i="0" u="sng" kern="1200">
                <a:solidFill>
                  <a:schemeClr val="tx1"/>
                </a:solidFill>
                <a:effectLst/>
                <a:latin typeface="+mn-lt"/>
                <a:ea typeface="+mn-ea"/>
                <a:cs typeface="+mn-cs"/>
                <a:hlinkClick r:id="rId3"/>
              </a:rPr>
              <a:t>the Children (Care, Care Experience and Services Planning) (Scotland) Bill</a:t>
            </a:r>
            <a:r>
              <a:rPr lang="en-US" sz="1200" b="0" i="0" kern="1200">
                <a:solidFill>
                  <a:schemeClr val="tx1"/>
                </a:solidFill>
                <a:effectLst/>
                <a:latin typeface="+mn-lt"/>
                <a:ea typeface="+mn-ea"/>
                <a:cs typeface="+mn-cs"/>
              </a:rPr>
              <a:t> will require Scottish Ministers to issue statutory guidance to improve how public authorities and others delivering public functions understand care experience and care-experienced people’s experiences, including promoting non-</a:t>
            </a:r>
            <a:r>
              <a:rPr lang="en-US" sz="1200" b="0" i="0" kern="1200" err="1">
                <a:solidFill>
                  <a:schemeClr val="tx1"/>
                </a:solidFill>
                <a:effectLst/>
                <a:latin typeface="+mn-lt"/>
                <a:ea typeface="+mn-ea"/>
                <a:cs typeface="+mn-cs"/>
              </a:rPr>
              <a:t>stigmatising</a:t>
            </a:r>
            <a:r>
              <a:rPr lang="en-US" sz="1200" b="0" i="0" kern="1200">
                <a:solidFill>
                  <a:schemeClr val="tx1"/>
                </a:solidFill>
                <a:effectLst/>
                <a:latin typeface="+mn-lt"/>
                <a:ea typeface="+mn-ea"/>
                <a:cs typeface="+mn-cs"/>
              </a:rPr>
              <a:t> language and best practice – with responsible bodies being Scottish Government, COSLA, Corporate Parents, Third Sector, Health Boards and Education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Further you’ll see that the Rights and Restraint route map is an example of collaborative and collective approach of Plan 24-30 which means working with partners including the Scottish Physical Restraint Action Group (SPRAG) to refine and develop the route map over 2026. The third outcome has been broken down into key areas including Education, Mental Health, Care, and All Settings to ensure progress and changes are understood across areas not siloed.  </a:t>
            </a:r>
            <a:endParaRPr lang="en-US"/>
          </a:p>
          <a:p>
            <a:endParaRPr lang="en-US"/>
          </a:p>
          <a:p>
            <a:r>
              <a:rPr lang="en-US"/>
              <a:t>Not every year on every outcome has milestones yet. The route maps will be updated as progress is made in earlier years and more is known about where change is needed in the following years. </a:t>
            </a:r>
          </a:p>
          <a:p>
            <a:endParaRPr lang="en-US"/>
          </a:p>
          <a:p>
            <a:r>
              <a:rPr lang="en-US"/>
              <a:t>At the bottom of each route map is what matters to children, families, and care experienced adults which were developed from the testimony of the 5,500 people involved in the Independent Care Review and refined and </a:t>
            </a:r>
            <a:r>
              <a:rPr lang="en-US" err="1"/>
              <a:t>organised</a:t>
            </a:r>
            <a:r>
              <a:rPr lang="en-US"/>
              <a:t> to align with the themes of Plan 24-30. The result is a set of What Matters questions that stay closely connected to what the Independent Care Review heard and have been shaped through a careful and thorough process. There will be more on what matters questions shortly. </a:t>
            </a:r>
          </a:p>
          <a:p>
            <a:endParaRPr lang="en-US"/>
          </a:p>
          <a:p>
            <a:r>
              <a:rPr lang="en-US"/>
              <a:t>For the Rights and Restraint route map, what matters is: </a:t>
            </a:r>
          </a:p>
          <a:p>
            <a:endParaRPr lang="en-US"/>
          </a:p>
          <a:p>
            <a:pPr marL="171450" indent="-171450">
              <a:buFont typeface="Arial" panose="020B0604020202020204" pitchFamily="34" charset="0"/>
              <a:buChar char="•"/>
            </a:pPr>
            <a:r>
              <a:rPr lang="en-US"/>
              <a:t>“My rights are being upheld” </a:t>
            </a:r>
          </a:p>
          <a:p>
            <a:pPr marL="171450" indent="-171450">
              <a:buFont typeface="Arial" panose="020B0604020202020204" pitchFamily="34" charset="0"/>
              <a:buChar char="•"/>
            </a:pPr>
            <a:r>
              <a:rPr lang="en-US"/>
              <a:t>“I am supported to understand what my rights and entitlements are.”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“My rights are being remembered and </a:t>
            </a:r>
            <a:r>
              <a:rPr lang="en-US" sz="1200" b="0" i="0" kern="1200" err="1">
                <a:solidFill>
                  <a:schemeClr val="tx1"/>
                </a:solidFill>
                <a:effectLst/>
                <a:latin typeface="+mn-lt"/>
                <a:ea typeface="+mn-ea"/>
                <a:cs typeface="+mn-cs"/>
              </a:rPr>
              <a:t>prioritised</a:t>
            </a:r>
            <a:r>
              <a:rPr lang="en-US" sz="1200" b="0" i="0" kern="1200">
                <a:solidFill>
                  <a:schemeClr val="tx1"/>
                </a:solidFill>
                <a:effectLst/>
                <a:latin typeface="+mn-lt"/>
                <a:ea typeface="+mn-ea"/>
                <a:cs typeface="+mn-cs"/>
              </a:rPr>
              <a:t> in Scotland's laws.”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 am nurtured and supported to explore and develop my identity and people who support me think about what my identity could mean for the help I might need at different times and places in my life.”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 have got all the information I want about the things that impact me, I understand it, and I have chances to ask any questions and have them answered.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“If information about me is shared, it’s done sensitively, with respect and care for my feelings, for reasons I understand and have been explained to me.”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“l will never be physically restrained unless there is no other way to keep me safe.”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“If physical restraint is used on me, I will be given proper, caring support afterwards, by someone I trust, to deal with the impacts the experience has on me.”</a:t>
            </a:r>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Go through a route map example: Rights and Restraint – Option 2</a:t>
            </a:r>
          </a:p>
          <a:p>
            <a:endParaRPr lang="en-GB"/>
          </a:p>
          <a:p>
            <a:r>
              <a:rPr lang="en-US"/>
              <a:t>We'll now take a look at an example of one of the route maps: Rights and Restraint. </a:t>
            </a:r>
          </a:p>
          <a:p>
            <a:endParaRPr lang="en-US"/>
          </a:p>
          <a:p>
            <a:r>
              <a:rPr lang="en-US" sz="1200" b="0" i="0" kern="1200">
                <a:solidFill>
                  <a:schemeClr val="tx1"/>
                </a:solidFill>
                <a:effectLst/>
                <a:latin typeface="+mn-lt"/>
                <a:ea typeface="+mn-ea"/>
                <a:cs typeface="+mn-cs"/>
              </a:rPr>
              <a:t>The Rights and restraint route map focuses on incorporating and implementing the UNCRC, while strengthening other route maps by making rights duties explicit, clarifying responsibilities and accountability. </a:t>
            </a:r>
          </a:p>
          <a:p>
            <a:endParaRPr lang="en-US"/>
          </a:p>
          <a:p>
            <a:r>
              <a:rPr lang="en-US"/>
              <a:t>The outcomes in Rights and Restraint are: </a:t>
            </a:r>
          </a:p>
          <a:p>
            <a:endParaRPr lang="en-US"/>
          </a:p>
          <a:p>
            <a:pPr marL="171450" indent="-171450">
              <a:buFont typeface="Arial" panose="020B0604020202020204" pitchFamily="34" charset="0"/>
              <a:buChar char="•"/>
            </a:pPr>
            <a:r>
              <a:rPr lang="en-US" sz="1200" b="0" i="0" kern="1200">
                <a:solidFill>
                  <a:schemeClr val="tx1"/>
                </a:solidFill>
                <a:effectLst/>
                <a:latin typeface="+mn-lt"/>
                <a:ea typeface="+mn-ea"/>
                <a:cs typeface="+mn-cs"/>
              </a:rPr>
              <a:t>Scotland fully upholds children and young people’s human rights. Every child, young person, and carer understands and can access their rights, which are taught, modelled and embedded across all settings. If children are moved from their families, their rights will be upheld as a minimum standard for their care.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Rights are upheld through relational practice rather than bureaucracy. Definitions of care experience and entitlements are inclusive and enduring, and systems address social and economic barriers that prevent nurturing care.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Scotland upholds children’s right to safety, dignity and relational support in all settings. Scotland is a nation that does not restrain its children unless in exceptional circumstances, and when it is unavoidable it is co-regulated, trauma-informed, lawful, recorded and used only to keep a child safe. The workforce are nurtured and supported, </a:t>
            </a:r>
            <a:r>
              <a:rPr lang="en-US" sz="1200" b="0" i="0" kern="1200" err="1">
                <a:solidFill>
                  <a:schemeClr val="tx1"/>
                </a:solidFill>
                <a:effectLst/>
                <a:latin typeface="+mn-lt"/>
                <a:ea typeface="+mn-ea"/>
                <a:cs typeface="+mn-cs"/>
              </a:rPr>
              <a:t>recognising</a:t>
            </a:r>
            <a:r>
              <a:rPr lang="en-US" sz="1200" b="0" i="0" kern="1200">
                <a:solidFill>
                  <a:schemeClr val="tx1"/>
                </a:solidFill>
                <a:effectLst/>
                <a:latin typeface="+mn-lt"/>
                <a:ea typeface="+mn-ea"/>
                <a:cs typeface="+mn-cs"/>
              </a:rPr>
              <a:t> their needs in this. Consistent definitions, safeguards and leadership cultures grounded in care and rights ensure restraint and seclusion is continuously reduced and monitored across all settings.</a:t>
            </a:r>
          </a:p>
          <a:p>
            <a:endParaRPr lang="en-US"/>
          </a:p>
          <a:p>
            <a:r>
              <a:rPr lang="en-US"/>
              <a:t>You'll see that under each outcome there is work underway and milestones for the next years until 2030 and who is responsible for each. For example, under the “Rights are upheld through relational practice rather than bureaucracy” outcome it states in 2026 </a:t>
            </a:r>
            <a:r>
              <a:rPr lang="en-US" sz="1200" b="0" i="0" kern="1200">
                <a:solidFill>
                  <a:schemeClr val="tx1"/>
                </a:solidFill>
                <a:effectLst/>
                <a:latin typeface="+mn-lt"/>
                <a:ea typeface="+mn-ea"/>
                <a:cs typeface="+mn-cs"/>
              </a:rPr>
              <a:t>Subject to Parliamentary scrutiny and passage </a:t>
            </a:r>
            <a:r>
              <a:rPr lang="en-US" sz="1200" b="0" i="0" u="sng" kern="1200">
                <a:solidFill>
                  <a:schemeClr val="tx1"/>
                </a:solidFill>
                <a:effectLst/>
                <a:latin typeface="+mn-lt"/>
                <a:ea typeface="+mn-ea"/>
                <a:cs typeface="+mn-cs"/>
                <a:hlinkClick r:id="rId3"/>
              </a:rPr>
              <a:t>the Children (Care, Care Experience and Services Planning) (Scotland) Bill</a:t>
            </a:r>
            <a:r>
              <a:rPr lang="en-US" sz="1200" b="0" i="0" kern="1200">
                <a:solidFill>
                  <a:schemeClr val="tx1"/>
                </a:solidFill>
                <a:effectLst/>
                <a:latin typeface="+mn-lt"/>
                <a:ea typeface="+mn-ea"/>
                <a:cs typeface="+mn-cs"/>
              </a:rPr>
              <a:t> will require Scottish Ministers to issue statutory guidance to improve how public authorities and others delivering public functions understand care experience and care-experienced people’s experiences, including promoting non-</a:t>
            </a:r>
            <a:r>
              <a:rPr lang="en-US" sz="1200" b="0" i="0" kern="1200" err="1">
                <a:solidFill>
                  <a:schemeClr val="tx1"/>
                </a:solidFill>
                <a:effectLst/>
                <a:latin typeface="+mn-lt"/>
                <a:ea typeface="+mn-ea"/>
                <a:cs typeface="+mn-cs"/>
              </a:rPr>
              <a:t>stigmatising</a:t>
            </a:r>
            <a:r>
              <a:rPr lang="en-US" sz="1200" b="0" i="0" kern="1200">
                <a:solidFill>
                  <a:schemeClr val="tx1"/>
                </a:solidFill>
                <a:effectLst/>
                <a:latin typeface="+mn-lt"/>
                <a:ea typeface="+mn-ea"/>
                <a:cs typeface="+mn-cs"/>
              </a:rPr>
              <a:t> language and best practice – with responsible bodies being Scottish Government, COSLA, Corporate Parents, Third Sector, Health Boards and Education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Further you’ll see that the Rights and Restraint route map is an example of collaborative and collective approach of Plan 24-30 which means working with partners including the Scottish Physical Restraint Action Group (SPRAG) to refine and develop the route map over 2026. The third outcome has been broken down into key areas including Education, Mental Health, Care, and All Settings to ensure progress and changes are understood across areas not siloed.  </a:t>
            </a:r>
            <a:endParaRPr lang="en-US"/>
          </a:p>
          <a:p>
            <a:endParaRPr lang="en-US"/>
          </a:p>
          <a:p>
            <a:r>
              <a:rPr lang="en-US"/>
              <a:t>Not every year on every outcome has milestones yet. The route maps will be updated as progress is made in earlier years and more is known about where change is needed in the following years. </a:t>
            </a:r>
          </a:p>
          <a:p>
            <a:endParaRPr lang="en-US"/>
          </a:p>
          <a:p>
            <a:r>
              <a:rPr lang="en-US"/>
              <a:t>At the bottom of each route map is what matters to children, families, and care experienced adults which were developed from the testimony of the 5,500 people involved in the Independent Care Review and refined and </a:t>
            </a:r>
            <a:r>
              <a:rPr lang="en-US" err="1"/>
              <a:t>organised</a:t>
            </a:r>
            <a:r>
              <a:rPr lang="en-US"/>
              <a:t> to align with the themes of Plan 24-30. The result is a set of What Matters questions that stay closely connected to what the Independent Care Review heard and have been shaped through a careful and thorough process. There will be more on what matters questions shortly. </a:t>
            </a:r>
          </a:p>
          <a:p>
            <a:endParaRPr lang="en-US"/>
          </a:p>
          <a:p>
            <a:r>
              <a:rPr lang="en-US"/>
              <a:t>For the Rights and Restraint route map, what matters is: </a:t>
            </a:r>
          </a:p>
          <a:p>
            <a:endParaRPr lang="en-US"/>
          </a:p>
          <a:p>
            <a:pPr marL="171450" indent="-171450">
              <a:buFont typeface="Arial" panose="020B0604020202020204" pitchFamily="34" charset="0"/>
              <a:buChar char="•"/>
            </a:pPr>
            <a:r>
              <a:rPr lang="en-US"/>
              <a:t>“My rights are being upheld” </a:t>
            </a:r>
          </a:p>
          <a:p>
            <a:pPr marL="171450" indent="-171450">
              <a:buFont typeface="Arial" panose="020B0604020202020204" pitchFamily="34" charset="0"/>
              <a:buChar char="•"/>
            </a:pPr>
            <a:r>
              <a:rPr lang="en-US"/>
              <a:t>“I am supported to understand what my rights and entitlements are.”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“My rights are being remembered and </a:t>
            </a:r>
            <a:r>
              <a:rPr lang="en-US" sz="1200" b="0" i="0" kern="1200" err="1">
                <a:solidFill>
                  <a:schemeClr val="tx1"/>
                </a:solidFill>
                <a:effectLst/>
                <a:latin typeface="+mn-lt"/>
                <a:ea typeface="+mn-ea"/>
                <a:cs typeface="+mn-cs"/>
              </a:rPr>
              <a:t>prioritised</a:t>
            </a:r>
            <a:r>
              <a:rPr lang="en-US" sz="1200" b="0" i="0" kern="1200">
                <a:solidFill>
                  <a:schemeClr val="tx1"/>
                </a:solidFill>
                <a:effectLst/>
                <a:latin typeface="+mn-lt"/>
                <a:ea typeface="+mn-ea"/>
                <a:cs typeface="+mn-cs"/>
              </a:rPr>
              <a:t> in Scotland's laws.”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 am nurtured and supported to explore and develop my identity and people who support me think about what my identity could mean for the help I might need at different times and places in my life.”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 have got all the information I want about the things that impact me, I understand it, and I have chances to ask any questions and have them answered.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“If information about me is shared, it’s done sensitively, with respect and care for my feelings, for reasons I understand and have been explained to me.”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“l will never be physically restrained unless there is no other way to keep me safe.”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“If physical restraint is used on me, I will be given proper, caring support afterwards, by someone I trust, to deal with the impacts the experience has on me.”</a:t>
            </a: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81640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The next stage of this work will be for The Promise Scotland to support organisations to take these national plans and turn them into local activity.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want everyone working to keep the promise to spend the next month to use the website and review the updated route maps. The more everyone working to keep the promise engages with the route maps, by adding updating content, the better they will become.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route maps show what needs to change, who will do it, and when but Scotland also needs a way to understand if these changes are making a real difference nationally, what the learning is from </a:t>
            </a:r>
            <a:r>
              <a:rPr lang="en-US" err="1"/>
              <a:t>organisations</a:t>
            </a:r>
            <a:r>
              <a:rPr lang="en-US"/>
              <a:t> when trying to implement changes, and how the commitments in the route maps are being felt by children, families, and care experienced adults. </a:t>
            </a:r>
          </a:p>
          <a:p>
            <a:endParaRPr lang="en-US"/>
          </a:p>
          <a:p>
            <a:r>
              <a:rPr lang="en-US"/>
              <a:t>The mechanism for understanding this is the Promise Story of Progress. </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Promise Story of Progress aims to help Scotland to understand how change is happening and where improvement is needed.</a:t>
            </a:r>
          </a:p>
          <a:p>
            <a:endParaRPr lang="en-US"/>
          </a:p>
          <a:p>
            <a:r>
              <a:rPr lang="en-US"/>
              <a:t>It is an agreed way of tracking progress to make sure it's felt in the lives and experiences of children, families, and the care experienced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COSLA, The Scottish Government and The Promise Scotland are responsible for telling the Promise Story of Progress, which brings together different types of information to answer three questions:</a:t>
            </a:r>
          </a:p>
          <a:p>
            <a:endParaRPr lang="en-US"/>
          </a:p>
          <a:p>
            <a:r>
              <a:rPr lang="en-US"/>
              <a:t>How is Scotland doing in its progress towards keeping the promise?  </a:t>
            </a:r>
          </a:p>
          <a:p>
            <a:endParaRPr lang="en-US"/>
          </a:p>
          <a:p>
            <a:r>
              <a:rPr lang="en-US"/>
              <a:t>How are organisations doing in their work to keep the promise?  </a:t>
            </a:r>
          </a:p>
          <a:p>
            <a:endParaRPr lang="en-US"/>
          </a:p>
          <a:p>
            <a:r>
              <a:rPr lang="en-US"/>
              <a:t>Does the care community feel the impact of the promise being kept?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information for the three questions of Promise Story of Progress is set out under ten vision  statements, all of which were taken directly from the promise, and relate to areas of life that matter most to children, young people, care experienced adults and families. They show where change needs to be seen and measured.</a:t>
            </a:r>
          </a:p>
          <a:p>
            <a:endParaRPr lang="en-US">
              <a:ea typeface="Calibri"/>
              <a:cs typeface="Calibri"/>
            </a:endParaRPr>
          </a:p>
          <a:p>
            <a:r>
              <a:rPr lang="en-US"/>
              <a:t>The Promise Story of Progress is best understood by viewing all three parts together, by looking at the information for each question under each vision statement.</a:t>
            </a:r>
          </a:p>
          <a:p>
            <a:r>
              <a:rPr lang="en-US"/>
              <a:t>On their own, each of the three questions provides one part of the story. Seen together, they help to understand what is happening, how it is happening and most importantly how it’s being felt by the care community.</a:t>
            </a:r>
            <a:endParaRPr lang="en-US">
              <a:ea typeface="Calibri"/>
              <a:cs typeface="Calibri"/>
            </a:endParaRPr>
          </a:p>
          <a:p>
            <a:r>
              <a:rPr lang="en-US"/>
              <a:t>The website has links for users to navigate between the vision statements for each question.</a:t>
            </a:r>
            <a:endParaRPr lang="en-US">
              <a:ea typeface="Calibri"/>
              <a:cs typeface="Calibri"/>
            </a:endParaRPr>
          </a:p>
          <a:p>
            <a:endParaRPr lang="en-US">
              <a:ea typeface="Calibri"/>
              <a:cs typeface="Calibri"/>
            </a:endParaRPr>
          </a:p>
          <a:p>
            <a:r>
              <a:rPr lang="en-US"/>
              <a:t>The Vision Statements sit within and work alongside the 25 route maps in Plan 24-30.  The insights from the Promise Story of Progress can then loop back to strengthen and focus the route maps, highlighting where more change is needed, and where the impact of the promise is being felt.</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Taking a closer look at each question </a:t>
            </a:r>
          </a:p>
          <a:p>
            <a:endParaRPr lang="en-US"/>
          </a:p>
          <a:p>
            <a:r>
              <a:rPr lang="en-US"/>
              <a:t>The national question pulls together multiple sources relevant to keeping the promise into one place. It:</a:t>
            </a:r>
          </a:p>
          <a:p>
            <a:r>
              <a:rPr lang="en-US"/>
              <a:t>·	Uses quantitative data: statistics to track changes at the national level. </a:t>
            </a:r>
          </a:p>
          <a:p>
            <a:r>
              <a:rPr lang="en-US"/>
              <a:t>·	Shows whether progress is being made at a national level, and what areas need greater focus.</a:t>
            </a:r>
          </a:p>
          <a:p>
            <a:r>
              <a:rPr lang="en-US"/>
              <a:t>·	Provides the scale and direction of change, alongside narrative to help readers to interpret these figures.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Taking a closer look at each question </a:t>
            </a:r>
          </a:p>
          <a:p>
            <a:endParaRPr lang="en-US"/>
          </a:p>
          <a:p>
            <a:r>
              <a:rPr lang="en-US"/>
              <a:t>This brings together information that shows how organisations are making and sustaining change, what they are learning, and how they are improving practice.</a:t>
            </a:r>
          </a:p>
          <a:p>
            <a:endParaRPr lang="en-US"/>
          </a:p>
          <a:p>
            <a:r>
              <a:rPr lang="en-US"/>
              <a:t>It focuses on how change happens in real settings, helping to build understanding of what supports progress, and what gets in the way, helping organisations adapt, innovate, and collaborate.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u="sng">
                <a:highlight>
                  <a:srgbClr val="FFFFFF"/>
                </a:highlight>
                <a:hlinkClick r:id="rId3"/>
              </a:rPr>
              <a:t>Plan 24-30</a:t>
            </a:r>
            <a:r>
              <a:rPr lang="en-GB">
                <a:highlight>
                  <a:srgbClr val="FFFFFF"/>
                </a:highlight>
              </a:rPr>
              <a:t> is a shared planning framework for Scotland to keep the promise. It was designed to be different from a traditional strategy so it can update and change as circumstances change and progress is made. It is made up of 25 </a:t>
            </a:r>
            <a:r>
              <a:rPr lang="en-GB" u="sng">
                <a:highlight>
                  <a:srgbClr val="FFFFFF"/>
                </a:highlight>
                <a:hlinkClick r:id="rId4"/>
              </a:rPr>
              <a:t>route maps</a:t>
            </a:r>
            <a:r>
              <a:rPr lang="en-GB">
                <a:highlight>
                  <a:srgbClr val="FFFFFF"/>
                </a:highlight>
              </a:rPr>
              <a:t> and the </a:t>
            </a:r>
            <a:r>
              <a:rPr lang="en-GB" u="sng">
                <a:highlight>
                  <a:srgbClr val="FFFFFF"/>
                </a:highlight>
                <a:hlinkClick r:id="rId5"/>
              </a:rPr>
              <a:t>Promise Story of Progress</a:t>
            </a:r>
            <a:r>
              <a:rPr lang="en-GB" u="sng">
                <a:highlight>
                  <a:srgbClr val="FFFFFF"/>
                </a:highlight>
              </a:rPr>
              <a:t>.</a:t>
            </a:r>
            <a:endParaRPr lang="en-GB">
              <a:highlight>
                <a:srgbClr val="FFFFFF"/>
              </a:highlight>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Taking a closer look at each question </a:t>
            </a:r>
          </a:p>
          <a:p>
            <a:endParaRPr lang="en-US"/>
          </a:p>
          <a:p>
            <a:r>
              <a:rPr lang="en-US"/>
              <a:t>How change is being felt by the care experienced community sits at the heart of how to understand and measure success. </a:t>
            </a:r>
          </a:p>
          <a:p>
            <a:endParaRPr lang="en-US"/>
          </a:p>
          <a:p>
            <a:r>
              <a:rPr lang="en-US"/>
              <a:t>This question can’t measure progress on its own, but shows how Scotland’s progress is being felt by the care community. It reveals meaning, highlights gaps, and ensures that the care community’s perspective shapes how progress is judged and understood.</a:t>
            </a:r>
          </a:p>
          <a:p>
            <a:endParaRPr lang="en-US"/>
          </a:p>
          <a:p>
            <a:r>
              <a:rPr lang="en-US"/>
              <a:t>To begin to answer this question, The Promise Scotland used reports and outputs from advocacy bodies, third sector organisations, inspectorates, research centres and public agencies. These contained lived experience, participatory testimony, qualitative findings or reflective accounts that spoke directly to any of the Vision Statements. </a:t>
            </a:r>
          </a:p>
          <a:p>
            <a:endParaRPr lang="en-US"/>
          </a:p>
          <a:p>
            <a:r>
              <a:rPr lang="en-US"/>
              <a:t>In addition, Who Cares? Scotland and The Why Not? Trust provided targeted analysis of their existing evidence for this work.</a:t>
            </a:r>
          </a:p>
          <a:p>
            <a:r>
              <a:rPr lang="en-US"/>
              <a:t>This work aims to see if the data already held can help to answer the question, without placing extra burdens on the workforce in collecting data; or children, young people, care experienced adults and families in having to share more. </a:t>
            </a:r>
          </a:p>
          <a:p>
            <a:endParaRPr lang="en-US"/>
          </a:p>
          <a:p>
            <a:r>
              <a:rPr lang="en-US"/>
              <a:t>The next stage will be to see how to make this sustainable and build it into how Scotland collects and uses data.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viewing the Promise Story of Progress, and bringing all these parts together, it’s important to remember that, following the conclusions of the Independent Care Review, Scotland made a national commitment to keep the promise in 2020, and we are all part of that national picture. There is a role for everyone to play ensuring the data and information in The Promise Story of Progress is being used to understand change, create change, and inform how this work continues.</a:t>
            </a:r>
          </a:p>
          <a:p>
            <a:endParaRPr lang="en-US"/>
          </a:p>
          <a:p>
            <a:r>
              <a:rPr lang="en-US"/>
              <a:t>The Promise Story of Progress will help practitioners, leaders and </a:t>
            </a:r>
            <a:r>
              <a:rPr lang="en-US" err="1"/>
              <a:t>organisations</a:t>
            </a:r>
            <a:r>
              <a:rPr lang="en-US"/>
              <a:t> by:</a:t>
            </a:r>
          </a:p>
          <a:p>
            <a:endParaRPr lang="en-US"/>
          </a:p>
          <a:p>
            <a:r>
              <a:rPr lang="en-US"/>
              <a:t>Bringing together national data, </a:t>
            </a:r>
            <a:r>
              <a:rPr lang="en-US" err="1"/>
              <a:t>organisational</a:t>
            </a:r>
            <a:r>
              <a:rPr lang="en-US"/>
              <a:t> learning and the impact felt by people with care experience to help users give context to their own data and learn how to make improvements, all while understanding how Scotland is doing.</a:t>
            </a:r>
            <a:endParaRPr lang="en-US">
              <a:ea typeface="Calibri"/>
              <a:cs typeface="Calibri"/>
            </a:endParaRPr>
          </a:p>
          <a:p>
            <a:endParaRPr lang="en-US"/>
          </a:p>
          <a:p>
            <a:r>
              <a:rPr lang="en-US"/>
              <a:t>Checking whether their current practice is making a difference, understand what is working well, and see where change is still needed. It supports learning rather than performance management and keeps the focus on what matters to children, young people, families and care experienced adults.</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What Matters questions can help people to use the information from the Promise Story of Progress as a tool for learning, understanding and improvement. </a:t>
            </a:r>
          </a:p>
          <a:p>
            <a:endParaRPr lang="en-US"/>
          </a:p>
          <a:p>
            <a:r>
              <a:rPr lang="en-US"/>
              <a:t>The changes in national data can be seen alongside what organisations are learning and what lived experience is telling us, to give a more holistic picture of the bridges and barriers in all areas. </a:t>
            </a:r>
          </a:p>
          <a:p>
            <a:endParaRPr lang="en-US"/>
          </a:p>
          <a:p>
            <a:r>
              <a:rPr lang="en-US"/>
              <a:t>The What Matters questions can then help users explore what might be happening in their own setting, encouraging curiosity and reflection about what support might be needed and what might need to change.</a:t>
            </a:r>
          </a:p>
          <a:p>
            <a:endParaRPr lang="en-US"/>
          </a:p>
          <a:p>
            <a:r>
              <a:rPr lang="en-US"/>
              <a:t>For example: </a:t>
            </a:r>
          </a:p>
          <a:p>
            <a:r>
              <a:rPr lang="en-US"/>
              <a:t>“How are you making sure that I am getting the support I need to overcome things that make it hard for me to participate, learn and thrive in education?"</a:t>
            </a:r>
          </a:p>
          <a:p>
            <a:endParaRPr lang="en-US"/>
          </a:p>
          <a:p>
            <a:r>
              <a:rPr lang="en-US"/>
              <a:t>This helps organisations reflect on whether emotional or practical barriers are being understood and removed, so that school feels accessible and attendance is supported.</a:t>
            </a:r>
          </a:p>
          <a:p>
            <a:r>
              <a:rPr lang="en-US"/>
              <a:t>Insights from the Promise Story of Progress and what matters questions can loop back to strengthen and focus the route maps, highlighting where more change is needed, and where the impact of the promise is being felt creating an accurate and full picture of progress and barriers to change.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Designed to work together, not in isolation.​ </a:t>
            </a:r>
            <a:r>
              <a:rPr lang="en-GB" sz="1200" kern="1200">
                <a:solidFill>
                  <a:schemeClr val="tx1"/>
                </a:solidFill>
                <a:effectLst/>
                <a:latin typeface="+mn-lt"/>
                <a:ea typeface="+mn-ea"/>
                <a:cs typeface="+mn-cs"/>
              </a:rPr>
              <a:t>Taken together, the route maps show what must be done and the Promise Story of Progress provides learning on how it can be done, and if the changes are having an impact.</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more everyone working to keep the promise engages with the route maps, by adding updating content, the better and more effective they will become.</a:t>
            </a:r>
          </a:p>
          <a:p>
            <a:endParaRPr lang="en-US"/>
          </a:p>
          <a:p>
            <a:r>
              <a:rPr lang="en-US"/>
              <a:t>Start by answering the questions</a:t>
            </a:r>
          </a:p>
          <a:p>
            <a:endParaRPr lang="en-US"/>
          </a:p>
          <a:p>
            <a:r>
              <a:rPr lang="en-US"/>
              <a:t>Do the route maps start to set out the work required?</a:t>
            </a:r>
          </a:p>
          <a:p>
            <a:r>
              <a:rPr lang="en-US"/>
              <a:t>Are there inaccuracies, things that should be added, or concerns with the route maps?</a:t>
            </a:r>
          </a:p>
          <a:p>
            <a:r>
              <a:rPr lang="en-US"/>
              <a:t>How could you use them to guide your work and what help do you need?</a:t>
            </a:r>
          </a:p>
          <a:p>
            <a:endParaRPr lang="en-US"/>
          </a:p>
          <a:p>
            <a:r>
              <a:rPr lang="en-US"/>
              <a:t>After the initial feedback period, in 2026 The Promise Scotland will be working on supporting organisations to take these route maps, and translate them into their own plans to keep the promise by 2030.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route maps are a national shared planning framework for keeping the promise, built on and for collaboration. They are not a substitute for organisational plans— instead, by making clear destination statements, outcomes and milestones, they provide clarity on what actions are the responsibility of which organisations, by when. </a:t>
            </a:r>
          </a:p>
          <a:p>
            <a:endParaRPr lang="en-US"/>
          </a:p>
          <a:p>
            <a:r>
              <a:rPr lang="en-US"/>
              <a:t>We are working on translating this national picture into local delivery by understanding what enables progress or is a barrier that needs addressed in our area and feeding that back into the national picture.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Blank slide for adding local context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READ SLIDE, THEN</a:t>
            </a:r>
            <a:endParaRPr lang="en-US"/>
          </a:p>
          <a:p>
            <a:endParaRPr lang="en-US"/>
          </a:p>
          <a:p>
            <a:r>
              <a:rPr lang="en-US"/>
              <a:t>The 25 route maps are national level plans which build on progress and provide clear, timebound milestones, commitments and clear outcomes from now, to 2030. </a:t>
            </a:r>
            <a:endParaRPr lang="en-US">
              <a:ea typeface="Calibri"/>
              <a:cs typeface="Calibri"/>
            </a:endParaRPr>
          </a:p>
          <a:p>
            <a:endParaRPr lang="en-US"/>
          </a:p>
          <a:p>
            <a:r>
              <a:rPr lang="en-US"/>
              <a:t>Taken together, they cover all the conclusions of the Independent Care Review and make up Scotland’s shared planning framework to keep the promise.</a:t>
            </a:r>
            <a:endParaRPr lang="en-US">
              <a:ea typeface="Calibri"/>
              <a:cs typeface="Calibri"/>
            </a:endParaRPr>
          </a:p>
          <a:p>
            <a:r>
              <a:rPr lang="en-US"/>
              <a:t> </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most recent update took place in December 2025 which included populating all 25 route maps, to include</a:t>
            </a:r>
          </a:p>
          <a:p>
            <a:endParaRPr lang="en-US">
              <a:ea typeface="Calibri"/>
              <a:cs typeface="Calibri"/>
            </a:endParaRPr>
          </a:p>
          <a:p>
            <a:r>
              <a:rPr lang="en-US">
                <a:ea typeface="Calibri"/>
                <a:cs typeface="Calibri"/>
              </a:rPr>
              <a:t>READ THE SLIDE</a:t>
            </a:r>
          </a:p>
          <a:p>
            <a:endParaRPr lang="en-US"/>
          </a:p>
          <a:p>
            <a:r>
              <a:rPr lang="en-US"/>
              <a:t>Plan 24-30 and the route maps are not a substitute for </a:t>
            </a:r>
            <a:r>
              <a:rPr lang="en-US" err="1"/>
              <a:t>organisational</a:t>
            </a:r>
            <a:r>
              <a:rPr lang="en-US"/>
              <a:t> plans - instead by making clear destination statements, outcomes and milestones, it provides clarity on what actions are the responsibility of which </a:t>
            </a:r>
            <a:r>
              <a:rPr lang="en-US" err="1"/>
              <a:t>organisations</a:t>
            </a:r>
            <a:r>
              <a:rPr lang="en-US"/>
              <a:t>, by when.</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updating the route maps, work has been undertaken to support those working to keep the promise, to make delivery clearer. Across the themes there were calls to action, for where Scotland needs to be in 2030. This has translated the promise’s calls to action into clear, measurable outcomes with timebound milestones.</a:t>
            </a:r>
          </a:p>
          <a:p>
            <a:endParaRPr lang="en-US"/>
          </a:p>
          <a:p>
            <a:r>
              <a:rPr lang="en-US"/>
              <a:t>Importantly, every consolidated outcome statement is fully mapped back to the Independent Care Review and the promise’s calls to action, ensuring it stays true to what children, young people and care experienced adults said must happen.</a:t>
            </a:r>
          </a:p>
          <a:p>
            <a:endParaRPr lang="en-US"/>
          </a:p>
          <a:p>
            <a:r>
              <a:rPr lang="en-US"/>
              <a:t>They do not replace the original calls to action, but translate them into a format that support delivery, accountability and monitoring.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Scotland now has a route, the route maps will not be static plans from here, and will continuously be developed, adapt and be added to as Scotland progresses in its journey to keeping the promise.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Sequencing:</a:t>
            </a:r>
          </a:p>
          <a:p>
            <a:endParaRPr lang="en-US"/>
          </a:p>
          <a:p>
            <a:r>
              <a:rPr lang="en-US"/>
              <a:t>Many of the route maps are interdependent and require collaborative work to reach milestones.</a:t>
            </a:r>
          </a:p>
          <a:p>
            <a:endParaRPr lang="en-US"/>
          </a:p>
          <a:p>
            <a:r>
              <a:rPr lang="en-US"/>
              <a:t>This means that for some route maps, they have a lot of commitments and milestones, while others have less information. This is because the route to achieve change in some areas, depends first on other changes being made.</a:t>
            </a:r>
          </a:p>
          <a:p>
            <a:endParaRPr lang="en-US"/>
          </a:p>
          <a:p>
            <a:r>
              <a:rPr lang="en-US"/>
              <a:t>A good example of this is the impact that the Children (Care, Care Experience and Services Planning) (Scotland) Bill will have. </a:t>
            </a:r>
          </a:p>
          <a:p>
            <a:endParaRPr lang="en-US"/>
          </a:p>
          <a:p>
            <a:r>
              <a:rPr lang="en-US"/>
              <a:t>Currently the Bill is going through a three-stage process to decide if it should become an Act (when it becomes a law). </a:t>
            </a:r>
          </a:p>
          <a:p>
            <a:endParaRPr lang="en-US"/>
          </a:p>
          <a:p>
            <a:r>
              <a:rPr lang="en-US"/>
              <a:t>This means the route maps focused on advocacy, profit in care, changes to the children’s hearings system and support for care experienced adults, are all subject to change, and the milestones and commitments will become clearer if/when the Bill becomes an Act.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through a route map example: Justice - Option 1</a:t>
            </a:r>
          </a:p>
          <a:p>
            <a:endParaRPr lang="en-US"/>
          </a:p>
          <a:p>
            <a:r>
              <a:rPr lang="en-US"/>
              <a:t>We'll now take a look at an example of one of the route maps: Justice. </a:t>
            </a:r>
          </a:p>
          <a:p>
            <a:endParaRPr lang="en-US"/>
          </a:p>
          <a:p>
            <a:r>
              <a:rPr lang="en-US"/>
              <a:t>The Justice route map builds on progress to reduce the </a:t>
            </a:r>
            <a:r>
              <a:rPr lang="en-US" err="1"/>
              <a:t>criminalisation</a:t>
            </a:r>
            <a:r>
              <a:rPr lang="en-US"/>
              <a:t> and incarceration of children and young people, </a:t>
            </a:r>
            <a:r>
              <a:rPr lang="en-US" err="1"/>
              <a:t>prioritising</a:t>
            </a:r>
            <a:r>
              <a:rPr lang="en-US"/>
              <a:t> relational, restorative and rights-based responses. </a:t>
            </a:r>
          </a:p>
          <a:p>
            <a:endParaRPr lang="en-US"/>
          </a:p>
          <a:p>
            <a:r>
              <a:rPr lang="en-US"/>
              <a:t>The outcomes in Justice are: </a:t>
            </a:r>
          </a:p>
          <a:p>
            <a:endParaRPr lang="en-US"/>
          </a:p>
          <a:p>
            <a:pPr marL="171450" indent="-171450">
              <a:buFont typeface="Arial" panose="020B0604020202020204" pitchFamily="34" charset="0"/>
              <a:buChar char="•"/>
            </a:pPr>
            <a:r>
              <a:rPr lang="en-US"/>
              <a:t>Children and young people are not </a:t>
            </a:r>
            <a:r>
              <a:rPr lang="en-US" err="1"/>
              <a:t>criminalised</a:t>
            </a:r>
            <a:r>
              <a:rPr lang="en-US"/>
              <a:t>  or incarcerated. The response to </a:t>
            </a:r>
            <a:r>
              <a:rPr lang="en-US" err="1"/>
              <a:t>behaviour</a:t>
            </a:r>
            <a:r>
              <a:rPr lang="en-US"/>
              <a:t> is relational, restorative, and rights-based.</a:t>
            </a:r>
          </a:p>
          <a:p>
            <a:pPr marL="171450" indent="-171450">
              <a:buFont typeface="Arial" panose="020B0604020202020204" pitchFamily="34" charset="0"/>
              <a:buChar char="•"/>
            </a:pPr>
            <a:r>
              <a:rPr lang="en-US"/>
              <a:t>The justice workforce is supported and skilled to act relationally and trauma-informatively, replacing process-driven responses with understanding and care.</a:t>
            </a:r>
          </a:p>
          <a:p>
            <a:pPr marL="171450" indent="-171450">
              <a:buFont typeface="Arial" panose="020B0604020202020204" pitchFamily="34" charset="0"/>
              <a:buChar char="•"/>
            </a:pPr>
            <a:r>
              <a:rPr lang="en-US"/>
              <a:t>All children's court cases are heard in environments that uphold their rights and allow them to effectively participate rather than traditional criminal courts. Alternative approaches have been developed and more children are kept within the Children's Hearings System.</a:t>
            </a:r>
          </a:p>
          <a:p>
            <a:pPr marL="171450" indent="-171450">
              <a:buFont typeface="Arial" panose="020B0604020202020204" pitchFamily="34" charset="0"/>
              <a:buChar char="•"/>
            </a:pPr>
            <a:r>
              <a:rPr lang="en-US"/>
              <a:t>The minimum age of criminal responsibility is in line with the most progressive global governments.</a:t>
            </a:r>
          </a:p>
          <a:p>
            <a:pPr marL="171450" indent="-171450">
              <a:buFont typeface="Arial" panose="020B0604020202020204" pitchFamily="34" charset="0"/>
              <a:buChar char="•"/>
            </a:pPr>
            <a:r>
              <a:rPr lang="en-US"/>
              <a:t>No child is placed in a Young Offenders Institution or prison, and young people who turn 18 while in Secure Care are not automatically transferred to a Young Offenders Institute</a:t>
            </a:r>
          </a:p>
          <a:p>
            <a:endParaRPr lang="en-US"/>
          </a:p>
          <a:p>
            <a:r>
              <a:rPr lang="en-US"/>
              <a:t>You'll see that under each outcome there is work underway and milestones for the next years until 2030 and who is responsible for each. For example under the "Children and young people are not </a:t>
            </a:r>
            <a:r>
              <a:rPr lang="en-US" err="1"/>
              <a:t>criminalised</a:t>
            </a:r>
            <a:r>
              <a:rPr lang="en-US"/>
              <a:t> or incarcerated. The response to </a:t>
            </a:r>
            <a:r>
              <a:rPr lang="en-US" err="1"/>
              <a:t>behaviour</a:t>
            </a:r>
            <a:r>
              <a:rPr lang="en-US"/>
              <a:t> is rational, restorative, and rights based" outcome, in 2026 there is the completion of the renewed Early and Effective Intervention (EEI) guidance which is the responsibility of the EEI working group which commenced in 2025.  </a:t>
            </a:r>
          </a:p>
          <a:p>
            <a:endParaRPr lang="en-US"/>
          </a:p>
          <a:p>
            <a:r>
              <a:rPr lang="en-US"/>
              <a:t>Not every year on every outcome has milestones yet. The route maps will be updated as progress is made in earlier years and more is known about where change is needed in the following years. </a:t>
            </a:r>
          </a:p>
          <a:p>
            <a:endParaRPr lang="en-US"/>
          </a:p>
          <a:p>
            <a:r>
              <a:rPr lang="en-US"/>
              <a:t>At the bottom of each route map is what matters to children, families, and care experienced adults which were developed from the testimony of the 5,500 people involved in the Independent Care Review and refined and </a:t>
            </a:r>
            <a:r>
              <a:rPr lang="en-US" err="1"/>
              <a:t>organised</a:t>
            </a:r>
            <a:r>
              <a:rPr lang="en-US"/>
              <a:t> to align with the themes of Plan 24-30. The result is a set of What Matters questions that stay closely connected to what the Independent Care Review heard and have been shaped through a careful and thorough process. There will be more on what matters questions shortly. </a:t>
            </a:r>
          </a:p>
          <a:p>
            <a:endParaRPr lang="en-US"/>
          </a:p>
          <a:p>
            <a:r>
              <a:rPr lang="en-US"/>
              <a:t>For the Justice route map, what matters is </a:t>
            </a:r>
          </a:p>
          <a:p>
            <a:endParaRPr lang="en-US"/>
          </a:p>
          <a:p>
            <a:r>
              <a:rPr lang="en-US"/>
              <a:t>"If I am in conflict with the law, I am treated as a child who is in need of love, support and safety, like any other child."</a:t>
            </a:r>
          </a:p>
          <a:p>
            <a:endParaRPr lang="en-US"/>
          </a:p>
          <a:p>
            <a:r>
              <a:rPr lang="en-US"/>
              <a:t>"If I have to be in contact with any part of the justice system, I can still thrive, my health, wellbeing and education are </a:t>
            </a:r>
            <a:r>
              <a:rPr lang="en-US" err="1"/>
              <a:t>prioritised</a:t>
            </a:r>
            <a:r>
              <a:rPr lang="en-US"/>
              <a:t> and my opportunities are not limited or negatively impacted by that contact."</a:t>
            </a:r>
          </a:p>
          <a:p>
            <a:endParaRPr lang="en-US"/>
          </a:p>
          <a:p>
            <a:r>
              <a:rPr lang="en-US"/>
              <a:t>"I am supported to overcome and longer-term impacts that being in conflict with the law has had on my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through a route map example: Justice - Option 2</a:t>
            </a:r>
          </a:p>
          <a:p>
            <a:endParaRPr lang="en-US"/>
          </a:p>
          <a:p>
            <a:r>
              <a:rPr lang="en-US"/>
              <a:t>We'll now take a look at an example of one of the route maps: Justice. </a:t>
            </a:r>
          </a:p>
          <a:p>
            <a:endParaRPr lang="en-US"/>
          </a:p>
          <a:p>
            <a:r>
              <a:rPr lang="en-US"/>
              <a:t>The Justice route map builds on progress to reduce the </a:t>
            </a:r>
            <a:r>
              <a:rPr lang="en-US" err="1"/>
              <a:t>criminalisation</a:t>
            </a:r>
            <a:r>
              <a:rPr lang="en-US"/>
              <a:t> and incarceration of children and young people, </a:t>
            </a:r>
            <a:r>
              <a:rPr lang="en-US" err="1"/>
              <a:t>prioritising</a:t>
            </a:r>
            <a:r>
              <a:rPr lang="en-US"/>
              <a:t> relational, restorative and rights-based responses. </a:t>
            </a:r>
          </a:p>
          <a:p>
            <a:endParaRPr lang="en-US"/>
          </a:p>
          <a:p>
            <a:r>
              <a:rPr lang="en-US"/>
              <a:t>The outcomes in Justice are: </a:t>
            </a:r>
          </a:p>
          <a:p>
            <a:endParaRPr lang="en-US"/>
          </a:p>
          <a:p>
            <a:pPr marL="171450" indent="-171450">
              <a:buFont typeface="Arial" panose="020B0604020202020204" pitchFamily="34" charset="0"/>
              <a:buChar char="•"/>
            </a:pPr>
            <a:r>
              <a:rPr lang="en-US"/>
              <a:t>Children and young people are not </a:t>
            </a:r>
            <a:r>
              <a:rPr lang="en-US" err="1"/>
              <a:t>criminalised</a:t>
            </a:r>
            <a:r>
              <a:rPr lang="en-US"/>
              <a:t>  or incarcerated. The response to </a:t>
            </a:r>
            <a:r>
              <a:rPr lang="en-US" err="1"/>
              <a:t>behaviour</a:t>
            </a:r>
            <a:r>
              <a:rPr lang="en-US"/>
              <a:t> is relational, restorative, and rights-based.</a:t>
            </a:r>
          </a:p>
          <a:p>
            <a:pPr marL="171450" indent="-171450">
              <a:buFont typeface="Arial" panose="020B0604020202020204" pitchFamily="34" charset="0"/>
              <a:buChar char="•"/>
            </a:pPr>
            <a:r>
              <a:rPr lang="en-US"/>
              <a:t>The justice workforce is supported and skilled to act relationally and trauma-informatively, replacing process-driven responses with understanding and care.</a:t>
            </a:r>
          </a:p>
          <a:p>
            <a:pPr marL="171450" indent="-171450">
              <a:buFont typeface="Arial" panose="020B0604020202020204" pitchFamily="34" charset="0"/>
              <a:buChar char="•"/>
            </a:pPr>
            <a:r>
              <a:rPr lang="en-US"/>
              <a:t>All children's court cases are heard in environments that uphold their rights and allow them to effectively participate rather than traditional criminal courts. Alternative approaches have been developed and more children are kept within the Children's Hearings System.</a:t>
            </a:r>
          </a:p>
          <a:p>
            <a:pPr marL="171450" indent="-171450">
              <a:buFont typeface="Arial" panose="020B0604020202020204" pitchFamily="34" charset="0"/>
              <a:buChar char="•"/>
            </a:pPr>
            <a:r>
              <a:rPr lang="en-US"/>
              <a:t>The minimum age of criminal responsibility is in line with the most progressive global governments.</a:t>
            </a:r>
          </a:p>
          <a:p>
            <a:pPr marL="171450" indent="-171450">
              <a:buFont typeface="Arial" panose="020B0604020202020204" pitchFamily="34" charset="0"/>
              <a:buChar char="•"/>
            </a:pPr>
            <a:r>
              <a:rPr lang="en-US"/>
              <a:t>No child is placed in a Young Offenders Institution or prison, and young people who turn 18 while in Secure Care are not automatically transferred to a Young Offenders Institute</a:t>
            </a:r>
          </a:p>
          <a:p>
            <a:endParaRPr lang="en-US"/>
          </a:p>
          <a:p>
            <a:r>
              <a:rPr lang="en-US"/>
              <a:t>You'll see that under each outcome there is work underway and milestones for the next years until 2030 and who is responsible for each. For example under the "Children and young people are not </a:t>
            </a:r>
            <a:r>
              <a:rPr lang="en-US" err="1"/>
              <a:t>criminalised</a:t>
            </a:r>
            <a:r>
              <a:rPr lang="en-US"/>
              <a:t> or incarcerated. The response to </a:t>
            </a:r>
            <a:r>
              <a:rPr lang="en-US" err="1"/>
              <a:t>behaviour</a:t>
            </a:r>
            <a:r>
              <a:rPr lang="en-US"/>
              <a:t> is rational, restorative, and rights based" outcome, in 2026 there is the completion of the renewed Early and Effective Intervention (EEI) guidance which is the responsibility of the EEI working group which commenced in 2025.  </a:t>
            </a:r>
          </a:p>
          <a:p>
            <a:endParaRPr lang="en-US"/>
          </a:p>
          <a:p>
            <a:r>
              <a:rPr lang="en-US"/>
              <a:t>Not every year on every outcome has milestones yet. The route maps will be updated as progress is made in earlier years and more is known about where change is needed in the following years. </a:t>
            </a:r>
          </a:p>
          <a:p>
            <a:endParaRPr lang="en-US"/>
          </a:p>
          <a:p>
            <a:r>
              <a:rPr lang="en-US"/>
              <a:t>At the bottom of each route map is what matters to children, families, and care experienced adults which were developed from the testimony of the 5,500 people involved in the Independent Care Review and refined and </a:t>
            </a:r>
            <a:r>
              <a:rPr lang="en-US" err="1"/>
              <a:t>organised</a:t>
            </a:r>
            <a:r>
              <a:rPr lang="en-US"/>
              <a:t> to align with the themes of Plan 24-30. The result is a set of What Matters questions that stay closely connected to what the Independent Care Review heard and have been shaped through a careful and thorough process. There will be more on what matters questions shortly. </a:t>
            </a:r>
          </a:p>
          <a:p>
            <a:endParaRPr lang="en-US"/>
          </a:p>
          <a:p>
            <a:r>
              <a:rPr lang="en-US"/>
              <a:t>For the Justice route map, what matters is </a:t>
            </a:r>
          </a:p>
          <a:p>
            <a:endParaRPr lang="en-US"/>
          </a:p>
          <a:p>
            <a:r>
              <a:rPr lang="en-US"/>
              <a:t>"If I am in conflict with the law, I am treated as a child who is in need of love, support and safety, like any other child."</a:t>
            </a:r>
          </a:p>
          <a:p>
            <a:endParaRPr lang="en-US"/>
          </a:p>
          <a:p>
            <a:r>
              <a:rPr lang="en-US"/>
              <a:t>"If I have to be in contact with any part of the justice system, I can still thrive, my health, wellbeing and education are </a:t>
            </a:r>
            <a:r>
              <a:rPr lang="en-US" err="1"/>
              <a:t>prioritised</a:t>
            </a:r>
            <a:r>
              <a:rPr lang="en-US"/>
              <a:t> and my opportunities are not limited or negatively impacted by that contact."</a:t>
            </a:r>
          </a:p>
          <a:p>
            <a:endParaRPr lang="en-US"/>
          </a:p>
          <a:p>
            <a:r>
              <a:rPr lang="en-US"/>
              <a:t>"I am supported to overcome and longer-term impacts that being in conflict with the law has had on my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fonts.google.com/specimen/Open+Sans" TargetMode="External"/><Relationship Id="rId2" Type="http://schemas.openxmlformats.org/officeDocument/2006/relationships/hyperlink" Target="https://fonts.google.com/specimen/Monsterrat" TargetMode="External"/><Relationship Id="rId1" Type="http://schemas.openxmlformats.org/officeDocument/2006/relationships/slideMaster" Target="../slideMasters/slideMaster1.xml"/><Relationship Id="rId4" Type="http://schemas.openxmlformats.org/officeDocument/2006/relationships/hyperlink" Target="https://fonts.google.com/specimen/Inte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he promise title 2">
    <p:bg>
      <p:bgPr>
        <a:solidFill>
          <a:srgbClr val="1E26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84A70-0643-C16E-2ADC-7EE9946D7605}"/>
              </a:ext>
            </a:extLst>
          </p:cNvPr>
          <p:cNvSpPr>
            <a:spLocks noGrp="1"/>
          </p:cNvSpPr>
          <p:nvPr>
            <p:ph type="ctrTitle" hasCustomPrompt="1"/>
          </p:nvPr>
        </p:nvSpPr>
        <p:spPr>
          <a:xfrm>
            <a:off x="2286000" y="1683545"/>
            <a:ext cx="13716000" cy="3581400"/>
          </a:xfrm>
        </p:spPr>
        <p:txBody>
          <a:bodyPr anchor="b"/>
          <a:lstStyle>
            <a:lvl1pPr algn="l">
              <a:defRPr sz="9000">
                <a:solidFill>
                  <a:schemeClr val="bg1"/>
                </a:solidFill>
                <a:latin typeface="Montserrat 1 Medium" panose="020B0604020202020204" charset="0"/>
              </a:defRPr>
            </a:lvl1pPr>
          </a:lstStyle>
          <a:p>
            <a:r>
              <a:rPr lang="en-US"/>
              <a:t>The promise Title</a:t>
            </a:r>
            <a:endParaRPr lang="en-GB"/>
          </a:p>
        </p:txBody>
      </p:sp>
      <p:sp>
        <p:nvSpPr>
          <p:cNvPr id="3" name="Subtitle 2">
            <a:extLst>
              <a:ext uri="{FF2B5EF4-FFF2-40B4-BE49-F238E27FC236}">
                <a16:creationId xmlns:a16="http://schemas.microsoft.com/office/drawing/2014/main" id="{ED54427A-B69A-33A5-ED93-111E4FCF8F44}"/>
              </a:ext>
            </a:extLst>
          </p:cNvPr>
          <p:cNvSpPr>
            <a:spLocks noGrp="1"/>
          </p:cNvSpPr>
          <p:nvPr>
            <p:ph type="subTitle" idx="1" hasCustomPrompt="1"/>
          </p:nvPr>
        </p:nvSpPr>
        <p:spPr>
          <a:xfrm>
            <a:off x="2286000" y="5403057"/>
            <a:ext cx="13716000" cy="2483643"/>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Subtitle</a:t>
            </a:r>
            <a:endParaRPr lang="en-GB"/>
          </a:p>
        </p:txBody>
      </p:sp>
      <p:sp>
        <p:nvSpPr>
          <p:cNvPr id="4" name="Date Placeholder 3">
            <a:extLst>
              <a:ext uri="{FF2B5EF4-FFF2-40B4-BE49-F238E27FC236}">
                <a16:creationId xmlns:a16="http://schemas.microsoft.com/office/drawing/2014/main" id="{BFC5B7D3-3ADF-D906-EC14-EE0C705DCA27}"/>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5" name="Footer Placeholder 4">
            <a:extLst>
              <a:ext uri="{FF2B5EF4-FFF2-40B4-BE49-F238E27FC236}">
                <a16:creationId xmlns:a16="http://schemas.microsoft.com/office/drawing/2014/main" id="{97E60C14-FE49-5CBC-A7D5-3CAC1DABEA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51A00-75F9-5B57-0635-0F5766200863}"/>
              </a:ext>
            </a:extLst>
          </p:cNvPr>
          <p:cNvSpPr>
            <a:spLocks noGrp="1"/>
          </p:cNvSpPr>
          <p:nvPr>
            <p:ph type="sldNum" sz="quarter" idx="12"/>
          </p:nvPr>
        </p:nvSpPr>
        <p:spPr/>
        <p:txBody>
          <a:bodyPr/>
          <a:lstStyle/>
          <a:p>
            <a:fld id="{5824A4E5-F5AA-4A12-B273-3FCD97F21288}" type="slidenum">
              <a:rPr lang="en-GB" smtClean="0"/>
              <a:t>‹#›</a:t>
            </a:fld>
            <a:endParaRPr lang="en-GB"/>
          </a:p>
        </p:txBody>
      </p:sp>
      <p:pic>
        <p:nvPicPr>
          <p:cNvPr id="10" name="Picture 9">
            <a:extLst>
              <a:ext uri="{FF2B5EF4-FFF2-40B4-BE49-F238E27FC236}">
                <a16:creationId xmlns:a16="http://schemas.microsoft.com/office/drawing/2014/main" id="{47F00051-ECC5-3929-0C04-8BD17B4BBF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3752" y="5530847"/>
            <a:ext cx="3156948" cy="2935820"/>
          </a:xfrm>
          <a:prstGeom prst="rect">
            <a:avLst/>
          </a:prstGeom>
        </p:spPr>
      </p:pic>
      <p:sp>
        <p:nvSpPr>
          <p:cNvPr id="7" name="Freeform 8">
            <a:extLst>
              <a:ext uri="{FF2B5EF4-FFF2-40B4-BE49-F238E27FC236}">
                <a16:creationId xmlns:a16="http://schemas.microsoft.com/office/drawing/2014/main" id="{0AD56048-60AE-F64F-CA9F-F7F2DD5E8B1A}"/>
              </a:ext>
            </a:extLst>
          </p:cNvPr>
          <p:cNvSpPr/>
          <p:nvPr userDrawn="1"/>
        </p:nvSpPr>
        <p:spPr>
          <a:xfrm>
            <a:off x="10908506" y="4521236"/>
            <a:ext cx="3519275" cy="4955040"/>
          </a:xfrm>
          <a:custGeom>
            <a:avLst/>
            <a:gdLst/>
            <a:ahLst/>
            <a:cxnLst/>
            <a:rect l="l" t="t" r="r" b="b"/>
            <a:pathLst>
              <a:path w="3765408" h="5236707">
                <a:moveTo>
                  <a:pt x="0" y="0"/>
                </a:moveTo>
                <a:lnTo>
                  <a:pt x="3765408" y="0"/>
                </a:lnTo>
                <a:lnTo>
                  <a:pt x="3765408" y="5236706"/>
                </a:lnTo>
                <a:lnTo>
                  <a:pt x="0" y="5236706"/>
                </a:lnTo>
                <a:lnTo>
                  <a:pt x="0" y="0"/>
                </a:lnTo>
                <a:close/>
              </a:path>
            </a:pathLst>
          </a:custGeom>
          <a:blipFill>
            <a:blip r:embed="rId3">
              <a:alphaModFix amt="63000"/>
            </a:blip>
            <a:stretch>
              <a:fillRect/>
            </a:stretch>
          </a:blipFill>
        </p:spPr>
        <p:txBody>
          <a:bodyPr/>
          <a:lstStyle/>
          <a:p>
            <a:endParaRPr lang="en-GB" sz="2700"/>
          </a:p>
        </p:txBody>
      </p:sp>
    </p:spTree>
    <p:extLst>
      <p:ext uri="{BB962C8B-B14F-4D97-AF65-F5344CB8AC3E}">
        <p14:creationId xmlns:p14="http://schemas.microsoft.com/office/powerpoint/2010/main" val="194358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27274A"/>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4/20/2026</a:t>
            </a:fld>
            <a:endParaRPr lang="en-US"/>
          </a:p>
        </p:txBody>
      </p:sp>
      <p:sp>
        <p:nvSpPr>
          <p:cNvPr id="3" name="Footer Placeholder 2"/>
          <p:cNvSpPr>
            <a:spLocks noGrp="1"/>
          </p:cNvSpPr>
          <p:nvPr>
            <p:ph type="ftr" sz="quarter" idx="11"/>
          </p:nvPr>
        </p:nvSpPr>
        <p:spPr/>
        <p:txBody>
          <a:bodyPr/>
          <a:lstStyle>
            <a:lvl1pPr>
              <a:defRPr/>
            </a:lvl1pPr>
          </a:lstStyle>
          <a:p>
            <a:r>
              <a:rPr lang="en-US"/>
              <a:t>Table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980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able">
    <p:bg>
      <p:bgPr>
        <a:solidFill>
          <a:srgbClr val="27274A"/>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4/20/2026</a:t>
            </a:fld>
            <a:endParaRPr lang="en-US"/>
          </a:p>
        </p:txBody>
      </p:sp>
      <p:sp>
        <p:nvSpPr>
          <p:cNvPr id="3" name="Footer Placeholder 2"/>
          <p:cNvSpPr>
            <a:spLocks noGrp="1"/>
          </p:cNvSpPr>
          <p:nvPr>
            <p:ph type="ftr" sz="quarter" idx="11"/>
          </p:nvPr>
        </p:nvSpPr>
        <p:spPr/>
        <p:txBody>
          <a:bodyPr/>
          <a:lstStyle>
            <a:lvl1pPr>
              <a:defRPr/>
            </a:lvl1pPr>
          </a:lstStyle>
          <a:p>
            <a:r>
              <a:rPr lang="en-US"/>
              <a:t>Table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aphicFrame>
        <p:nvGraphicFramePr>
          <p:cNvPr id="5" name="Table 4">
            <a:extLst>
              <a:ext uri="{FF2B5EF4-FFF2-40B4-BE49-F238E27FC236}">
                <a16:creationId xmlns:a16="http://schemas.microsoft.com/office/drawing/2014/main" id="{8EA84D89-75BE-0998-322D-9AA16B0369CB}"/>
              </a:ext>
            </a:extLst>
          </p:cNvPr>
          <p:cNvGraphicFramePr>
            <a:graphicFrameLocks noGrp="1"/>
          </p:cNvGraphicFramePr>
          <p:nvPr userDrawn="1">
            <p:extLst>
              <p:ext uri="{D42A27DB-BD31-4B8C-83A1-F6EECF244321}">
                <p14:modId xmlns:p14="http://schemas.microsoft.com/office/powerpoint/2010/main" val="2631844907"/>
              </p:ext>
            </p:extLst>
          </p:nvPr>
        </p:nvGraphicFramePr>
        <p:xfrm>
          <a:off x="1257300" y="1308099"/>
          <a:ext cx="15773401" cy="6725556"/>
        </p:xfrm>
        <a:graphic>
          <a:graphicData uri="http://schemas.openxmlformats.org/drawingml/2006/table">
            <a:tbl>
              <a:tblPr firstRow="1" bandRow="1">
                <a:tableStyleId>{5C22544A-7EE6-4342-B048-85BDC9FD1C3A}</a:tableStyleId>
              </a:tblPr>
              <a:tblGrid>
                <a:gridCol w="2253343">
                  <a:extLst>
                    <a:ext uri="{9D8B030D-6E8A-4147-A177-3AD203B41FA5}">
                      <a16:colId xmlns:a16="http://schemas.microsoft.com/office/drawing/2014/main" val="2441891023"/>
                    </a:ext>
                  </a:extLst>
                </a:gridCol>
                <a:gridCol w="2253343">
                  <a:extLst>
                    <a:ext uri="{9D8B030D-6E8A-4147-A177-3AD203B41FA5}">
                      <a16:colId xmlns:a16="http://schemas.microsoft.com/office/drawing/2014/main" val="3605038635"/>
                    </a:ext>
                  </a:extLst>
                </a:gridCol>
                <a:gridCol w="2253343">
                  <a:extLst>
                    <a:ext uri="{9D8B030D-6E8A-4147-A177-3AD203B41FA5}">
                      <a16:colId xmlns:a16="http://schemas.microsoft.com/office/drawing/2014/main" val="1553832546"/>
                    </a:ext>
                  </a:extLst>
                </a:gridCol>
                <a:gridCol w="2253343">
                  <a:extLst>
                    <a:ext uri="{9D8B030D-6E8A-4147-A177-3AD203B41FA5}">
                      <a16:colId xmlns:a16="http://schemas.microsoft.com/office/drawing/2014/main" val="2566945118"/>
                    </a:ext>
                  </a:extLst>
                </a:gridCol>
                <a:gridCol w="2253343">
                  <a:extLst>
                    <a:ext uri="{9D8B030D-6E8A-4147-A177-3AD203B41FA5}">
                      <a16:colId xmlns:a16="http://schemas.microsoft.com/office/drawing/2014/main" val="2200371194"/>
                    </a:ext>
                  </a:extLst>
                </a:gridCol>
                <a:gridCol w="2253343">
                  <a:extLst>
                    <a:ext uri="{9D8B030D-6E8A-4147-A177-3AD203B41FA5}">
                      <a16:colId xmlns:a16="http://schemas.microsoft.com/office/drawing/2014/main" val="998199866"/>
                    </a:ext>
                  </a:extLst>
                </a:gridCol>
                <a:gridCol w="2253343">
                  <a:extLst>
                    <a:ext uri="{9D8B030D-6E8A-4147-A177-3AD203B41FA5}">
                      <a16:colId xmlns:a16="http://schemas.microsoft.com/office/drawing/2014/main" val="1590597364"/>
                    </a:ext>
                  </a:extLst>
                </a:gridCol>
              </a:tblGrid>
              <a:tr h="1120926">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69318778"/>
                  </a:ext>
                </a:extLst>
              </a:tr>
              <a:tr h="1120926">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32808997"/>
                  </a:ext>
                </a:extLst>
              </a:tr>
              <a:tr h="1120926">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01584651"/>
                  </a:ext>
                </a:extLst>
              </a:tr>
              <a:tr h="1120926">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4059253"/>
                  </a:ext>
                </a:extLst>
              </a:tr>
              <a:tr h="1120926">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19901904"/>
                  </a:ext>
                </a:extLst>
              </a:tr>
              <a:tr h="1120926">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52954632"/>
                  </a:ext>
                </a:extLst>
              </a:tr>
            </a:tbl>
          </a:graphicData>
        </a:graphic>
      </p:graphicFrame>
    </p:spTree>
    <p:extLst>
      <p:ext uri="{BB962C8B-B14F-4D97-AF65-F5344CB8AC3E}">
        <p14:creationId xmlns:p14="http://schemas.microsoft.com/office/powerpoint/2010/main" val="33053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hart examples">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4/20/2026</a:t>
            </a:fld>
            <a:endParaRPr lang="en-US"/>
          </a:p>
        </p:txBody>
      </p:sp>
      <p:sp>
        <p:nvSpPr>
          <p:cNvPr id="3" name="Footer Placeholder 2"/>
          <p:cNvSpPr>
            <a:spLocks noGrp="1"/>
          </p:cNvSpPr>
          <p:nvPr>
            <p:ph type="ftr" sz="quarter" idx="11"/>
          </p:nvPr>
        </p:nvSpPr>
        <p:spPr/>
        <p:txBody>
          <a:bodyPr/>
          <a:lstStyle>
            <a:lvl1pPr>
              <a:defRPr/>
            </a:lvl1pPr>
          </a:lstStyle>
          <a:p>
            <a:r>
              <a:rPr lang="en-US"/>
              <a:t>Chart examples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aphicFrame>
        <p:nvGraphicFramePr>
          <p:cNvPr id="8" name="Chart 7">
            <a:extLst>
              <a:ext uri="{FF2B5EF4-FFF2-40B4-BE49-F238E27FC236}">
                <a16:creationId xmlns:a16="http://schemas.microsoft.com/office/drawing/2014/main" id="{D0A244B4-8498-F536-9438-5CB8171A761C}"/>
              </a:ext>
            </a:extLst>
          </p:cNvPr>
          <p:cNvGraphicFramePr/>
          <p:nvPr userDrawn="1">
            <p:extLst>
              <p:ext uri="{D42A27DB-BD31-4B8C-83A1-F6EECF244321}">
                <p14:modId xmlns:p14="http://schemas.microsoft.com/office/powerpoint/2010/main" val="3967660223"/>
              </p:ext>
            </p:extLst>
          </p:nvPr>
        </p:nvGraphicFramePr>
        <p:xfrm>
          <a:off x="0" y="1504043"/>
          <a:ext cx="9867900" cy="65949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B21B58D9-E230-C213-5DB3-B1F782F241BE}"/>
              </a:ext>
            </a:extLst>
          </p:cNvPr>
          <p:cNvGraphicFramePr/>
          <p:nvPr userDrawn="1">
            <p:extLst>
              <p:ext uri="{D42A27DB-BD31-4B8C-83A1-F6EECF244321}">
                <p14:modId xmlns:p14="http://schemas.microsoft.com/office/powerpoint/2010/main" val="3661289451"/>
              </p:ext>
            </p:extLst>
          </p:nvPr>
        </p:nvGraphicFramePr>
        <p:xfrm>
          <a:off x="8333014" y="1079501"/>
          <a:ext cx="8316686" cy="7019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5541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olours - Plan 24-30">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4/20/2026</a:t>
            </a:fld>
            <a:endParaRPr lang="en-US"/>
          </a:p>
        </p:txBody>
      </p:sp>
      <p:sp>
        <p:nvSpPr>
          <p:cNvPr id="3" name="Footer Placeholder 2"/>
          <p:cNvSpPr>
            <a:spLocks noGrp="1"/>
          </p:cNvSpPr>
          <p:nvPr>
            <p:ph type="ftr" sz="quarter" idx="11"/>
          </p:nvPr>
        </p:nvSpPr>
        <p:spPr/>
        <p:txBody>
          <a:bodyPr/>
          <a:lstStyle>
            <a:lvl1pPr>
              <a:defRPr/>
            </a:lvl1pPr>
          </a:lstStyle>
          <a:p>
            <a:r>
              <a:rPr lang="en-US" err="1"/>
              <a:t>Colours</a:t>
            </a:r>
            <a:r>
              <a:rPr lang="en-US"/>
              <a:t> – Plan 24-30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Rectangle 4">
            <a:extLst>
              <a:ext uri="{FF2B5EF4-FFF2-40B4-BE49-F238E27FC236}">
                <a16:creationId xmlns:a16="http://schemas.microsoft.com/office/drawing/2014/main" id="{02B0D72B-96B8-BC86-E6C4-DC98F1D038E0}"/>
              </a:ext>
            </a:extLst>
          </p:cNvPr>
          <p:cNvSpPr/>
          <p:nvPr userDrawn="1"/>
        </p:nvSpPr>
        <p:spPr>
          <a:xfrm>
            <a:off x="1861454" y="2302330"/>
            <a:ext cx="2073728" cy="20900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98F559F-14D3-C2A1-AEA8-EC99759AA936}"/>
              </a:ext>
            </a:extLst>
          </p:cNvPr>
          <p:cNvSpPr/>
          <p:nvPr userDrawn="1"/>
        </p:nvSpPr>
        <p:spPr>
          <a:xfrm>
            <a:off x="5012867" y="2302329"/>
            <a:ext cx="2073728" cy="209005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08E198D-DF24-1C29-BC02-D9D9A55C4541}"/>
              </a:ext>
            </a:extLst>
          </p:cNvPr>
          <p:cNvSpPr/>
          <p:nvPr userDrawn="1"/>
        </p:nvSpPr>
        <p:spPr>
          <a:xfrm>
            <a:off x="8409213" y="2302328"/>
            <a:ext cx="2073728" cy="209005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60B5249-62D0-170D-4D6A-E7EA64E5EF89}"/>
              </a:ext>
            </a:extLst>
          </p:cNvPr>
          <p:cNvSpPr/>
          <p:nvPr userDrawn="1"/>
        </p:nvSpPr>
        <p:spPr>
          <a:xfrm>
            <a:off x="14956972" y="2302326"/>
            <a:ext cx="2073728" cy="209005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FA729DA-698A-E5FE-0460-694176F0C207}"/>
              </a:ext>
            </a:extLst>
          </p:cNvPr>
          <p:cNvSpPr/>
          <p:nvPr userDrawn="1"/>
        </p:nvSpPr>
        <p:spPr>
          <a:xfrm>
            <a:off x="11805559" y="2302327"/>
            <a:ext cx="2073728" cy="209005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308CB3C-1682-D30A-66CB-F94E8F00006B}"/>
              </a:ext>
            </a:extLst>
          </p:cNvPr>
          <p:cNvSpPr/>
          <p:nvPr userDrawn="1"/>
        </p:nvSpPr>
        <p:spPr>
          <a:xfrm>
            <a:off x="4914896" y="5883727"/>
            <a:ext cx="2073728" cy="209005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E914362-80BC-07DD-0209-6DD91E79C4F1}"/>
              </a:ext>
            </a:extLst>
          </p:cNvPr>
          <p:cNvSpPr/>
          <p:nvPr userDrawn="1"/>
        </p:nvSpPr>
        <p:spPr>
          <a:xfrm>
            <a:off x="8376552" y="5883727"/>
            <a:ext cx="2073728" cy="2090057"/>
          </a:xfrm>
          <a:prstGeom prst="rect">
            <a:avLst/>
          </a:prstGeom>
          <a:solidFill>
            <a:srgbClr val="F0E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6899762-E47C-60B5-E8B3-69F06833206A}"/>
              </a:ext>
            </a:extLst>
          </p:cNvPr>
          <p:cNvSpPr/>
          <p:nvPr userDrawn="1"/>
        </p:nvSpPr>
        <p:spPr>
          <a:xfrm>
            <a:off x="11772896" y="5883727"/>
            <a:ext cx="2073728" cy="2090057"/>
          </a:xfrm>
          <a:prstGeom prst="rect">
            <a:avLst/>
          </a:prstGeom>
          <a:solidFill>
            <a:srgbClr val="27274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8457883-7ADE-D918-CAD8-EA96D09AC85B}"/>
              </a:ext>
            </a:extLst>
          </p:cNvPr>
          <p:cNvSpPr txBox="1"/>
          <p:nvPr userDrawn="1"/>
        </p:nvSpPr>
        <p:spPr>
          <a:xfrm>
            <a:off x="1056414" y="4619340"/>
            <a:ext cx="3452645" cy="507831"/>
          </a:xfrm>
          <a:prstGeom prst="rect">
            <a:avLst/>
          </a:prstGeom>
          <a:noFill/>
        </p:spPr>
        <p:txBody>
          <a:bodyPr wrap="square" rtlCol="0">
            <a:spAutoFit/>
          </a:bodyPr>
          <a:lstStyle/>
          <a:p>
            <a:pPr algn="ctr"/>
            <a:r>
              <a:rPr lang="en-GB" sz="2700">
                <a:solidFill>
                  <a:schemeClr val="bg1"/>
                </a:solidFill>
                <a:latin typeface="Open Sans" pitchFamily="2" charset="0"/>
                <a:ea typeface="Open Sans" pitchFamily="2" charset="0"/>
                <a:cs typeface="Open Sans" pitchFamily="2" charset="0"/>
              </a:rPr>
              <a:t>Voice</a:t>
            </a:r>
          </a:p>
        </p:txBody>
      </p:sp>
      <p:sp>
        <p:nvSpPr>
          <p:cNvPr id="16" name="TextBox 15">
            <a:extLst>
              <a:ext uri="{FF2B5EF4-FFF2-40B4-BE49-F238E27FC236}">
                <a16:creationId xmlns:a16="http://schemas.microsoft.com/office/drawing/2014/main" id="{F834A933-1794-FE65-C6AB-F8F63C20E8C7}"/>
              </a:ext>
            </a:extLst>
          </p:cNvPr>
          <p:cNvSpPr txBox="1"/>
          <p:nvPr userDrawn="1"/>
        </p:nvSpPr>
        <p:spPr>
          <a:xfrm>
            <a:off x="4225437" y="4590230"/>
            <a:ext cx="3452645" cy="507831"/>
          </a:xfrm>
          <a:prstGeom prst="rect">
            <a:avLst/>
          </a:prstGeom>
          <a:noFill/>
        </p:spPr>
        <p:txBody>
          <a:bodyPr wrap="square" rtlCol="0">
            <a:spAutoFit/>
          </a:bodyPr>
          <a:lstStyle/>
          <a:p>
            <a:pPr algn="ctr"/>
            <a:r>
              <a:rPr lang="en-GB" sz="2700">
                <a:solidFill>
                  <a:schemeClr val="bg1"/>
                </a:solidFill>
                <a:latin typeface="Open Sans" pitchFamily="2" charset="0"/>
                <a:ea typeface="Open Sans" pitchFamily="2" charset="0"/>
                <a:cs typeface="Open Sans" pitchFamily="2" charset="0"/>
              </a:rPr>
              <a:t>People</a:t>
            </a:r>
          </a:p>
        </p:txBody>
      </p:sp>
      <p:sp>
        <p:nvSpPr>
          <p:cNvPr id="17" name="TextBox 16">
            <a:extLst>
              <a:ext uri="{FF2B5EF4-FFF2-40B4-BE49-F238E27FC236}">
                <a16:creationId xmlns:a16="http://schemas.microsoft.com/office/drawing/2014/main" id="{075AC8B7-47B9-CA02-4501-A28780CB5AD5}"/>
              </a:ext>
            </a:extLst>
          </p:cNvPr>
          <p:cNvSpPr txBox="1"/>
          <p:nvPr userDrawn="1"/>
        </p:nvSpPr>
        <p:spPr>
          <a:xfrm>
            <a:off x="7719754" y="4590229"/>
            <a:ext cx="3452645" cy="507831"/>
          </a:xfrm>
          <a:prstGeom prst="rect">
            <a:avLst/>
          </a:prstGeom>
          <a:noFill/>
        </p:spPr>
        <p:txBody>
          <a:bodyPr wrap="square" rtlCol="0">
            <a:spAutoFit/>
          </a:bodyPr>
          <a:lstStyle/>
          <a:p>
            <a:pPr algn="ctr"/>
            <a:r>
              <a:rPr lang="en-GB" sz="2700">
                <a:solidFill>
                  <a:schemeClr val="bg1"/>
                </a:solidFill>
                <a:latin typeface="Open Sans" pitchFamily="2" charset="0"/>
                <a:ea typeface="Open Sans" pitchFamily="2" charset="0"/>
                <a:cs typeface="Open Sans" pitchFamily="2" charset="0"/>
              </a:rPr>
              <a:t>Scaffolding</a:t>
            </a:r>
          </a:p>
        </p:txBody>
      </p:sp>
      <p:sp>
        <p:nvSpPr>
          <p:cNvPr id="18" name="TextBox 17">
            <a:extLst>
              <a:ext uri="{FF2B5EF4-FFF2-40B4-BE49-F238E27FC236}">
                <a16:creationId xmlns:a16="http://schemas.microsoft.com/office/drawing/2014/main" id="{3BBE0868-258A-D6B0-EAA3-DF4FDE1DF107}"/>
              </a:ext>
            </a:extLst>
          </p:cNvPr>
          <p:cNvSpPr txBox="1"/>
          <p:nvPr userDrawn="1"/>
        </p:nvSpPr>
        <p:spPr>
          <a:xfrm>
            <a:off x="14267513" y="4590228"/>
            <a:ext cx="3452645" cy="507831"/>
          </a:xfrm>
          <a:prstGeom prst="rect">
            <a:avLst/>
          </a:prstGeom>
          <a:noFill/>
        </p:spPr>
        <p:txBody>
          <a:bodyPr wrap="square" rtlCol="0">
            <a:spAutoFit/>
          </a:bodyPr>
          <a:lstStyle/>
          <a:p>
            <a:pPr algn="ctr"/>
            <a:r>
              <a:rPr lang="en-GB" sz="2700">
                <a:solidFill>
                  <a:schemeClr val="bg1"/>
                </a:solidFill>
                <a:latin typeface="Open Sans" pitchFamily="2" charset="0"/>
                <a:ea typeface="Open Sans" pitchFamily="2" charset="0"/>
                <a:cs typeface="Open Sans" pitchFamily="2" charset="0"/>
              </a:rPr>
              <a:t>Family</a:t>
            </a:r>
          </a:p>
        </p:txBody>
      </p:sp>
      <p:sp>
        <p:nvSpPr>
          <p:cNvPr id="19" name="TextBox 18">
            <a:extLst>
              <a:ext uri="{FF2B5EF4-FFF2-40B4-BE49-F238E27FC236}">
                <a16:creationId xmlns:a16="http://schemas.microsoft.com/office/drawing/2014/main" id="{859F5C28-A67A-4308-FA4B-2491B874CA34}"/>
              </a:ext>
            </a:extLst>
          </p:cNvPr>
          <p:cNvSpPr txBox="1"/>
          <p:nvPr userDrawn="1"/>
        </p:nvSpPr>
        <p:spPr>
          <a:xfrm>
            <a:off x="11116100" y="4615796"/>
            <a:ext cx="3452645" cy="507831"/>
          </a:xfrm>
          <a:prstGeom prst="rect">
            <a:avLst/>
          </a:prstGeom>
          <a:noFill/>
        </p:spPr>
        <p:txBody>
          <a:bodyPr wrap="square" rtlCol="0">
            <a:spAutoFit/>
          </a:bodyPr>
          <a:lstStyle/>
          <a:p>
            <a:pPr algn="ctr"/>
            <a:r>
              <a:rPr lang="en-GB" sz="2700">
                <a:solidFill>
                  <a:schemeClr val="bg1"/>
                </a:solidFill>
                <a:latin typeface="Open Sans" pitchFamily="2" charset="0"/>
                <a:ea typeface="Open Sans" pitchFamily="2" charset="0"/>
                <a:cs typeface="Open Sans" pitchFamily="2" charset="0"/>
              </a:rPr>
              <a:t>Care</a:t>
            </a:r>
          </a:p>
        </p:txBody>
      </p:sp>
    </p:spTree>
    <p:extLst>
      <p:ext uri="{BB962C8B-B14F-4D97-AF65-F5344CB8AC3E}">
        <p14:creationId xmlns:p14="http://schemas.microsoft.com/office/powerpoint/2010/main" val="3413494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nts">
    <p:bg>
      <p:bgPr>
        <a:solidFill>
          <a:srgbClr val="1E264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4/20/2026</a:t>
            </a:fld>
            <a:endParaRPr lang="en-US"/>
          </a:p>
        </p:txBody>
      </p:sp>
      <p:sp>
        <p:nvSpPr>
          <p:cNvPr id="3" name="Footer Placeholder 2"/>
          <p:cNvSpPr>
            <a:spLocks noGrp="1"/>
          </p:cNvSpPr>
          <p:nvPr>
            <p:ph type="ftr" sz="quarter" idx="11"/>
          </p:nvPr>
        </p:nvSpPr>
        <p:spPr/>
        <p:txBody>
          <a:bodyPr/>
          <a:lstStyle>
            <a:lvl1pPr>
              <a:defRPr/>
            </a:lvl1pPr>
          </a:lstStyle>
          <a:p>
            <a:r>
              <a:rPr lang="en-US"/>
              <a:t>Fonts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10" name="TextBox 9">
            <a:extLst>
              <a:ext uri="{FF2B5EF4-FFF2-40B4-BE49-F238E27FC236}">
                <a16:creationId xmlns:a16="http://schemas.microsoft.com/office/drawing/2014/main" id="{C9577A06-39A1-5872-B1AD-1406D35DD9C3}"/>
              </a:ext>
            </a:extLst>
          </p:cNvPr>
          <p:cNvSpPr txBox="1"/>
          <p:nvPr userDrawn="1"/>
        </p:nvSpPr>
        <p:spPr>
          <a:xfrm>
            <a:off x="1257300" y="2712163"/>
            <a:ext cx="15881169" cy="3831818"/>
          </a:xfrm>
          <a:prstGeom prst="rect">
            <a:avLst/>
          </a:prstGeom>
          <a:noFill/>
        </p:spPr>
        <p:txBody>
          <a:bodyPr wrap="square" rtlCol="0">
            <a:spAutoFit/>
          </a:bodyPr>
          <a:lstStyle/>
          <a:p>
            <a:pPr algn="l"/>
            <a:r>
              <a:rPr lang="en-GB" sz="2700">
                <a:solidFill>
                  <a:schemeClr val="bg1"/>
                </a:solidFill>
                <a:latin typeface="Open Sans" pitchFamily="2" charset="0"/>
                <a:ea typeface="Open Sans" pitchFamily="2" charset="0"/>
                <a:cs typeface="Open Sans" pitchFamily="2" charset="0"/>
              </a:rPr>
              <a:t>The promise: </a:t>
            </a:r>
          </a:p>
          <a:p>
            <a:pPr algn="l"/>
            <a:endParaRPr lang="en-GB" sz="2700">
              <a:solidFill>
                <a:schemeClr val="bg1"/>
              </a:solidFill>
              <a:latin typeface="Open Sans" pitchFamily="2" charset="0"/>
              <a:ea typeface="Open Sans" pitchFamily="2" charset="0"/>
              <a:cs typeface="Open Sans" pitchFamily="2" charset="0"/>
            </a:endParaRPr>
          </a:p>
          <a:p>
            <a:pPr algn="l"/>
            <a:r>
              <a:rPr lang="en-GB" sz="2700">
                <a:solidFill>
                  <a:schemeClr val="bg1"/>
                </a:solidFill>
                <a:latin typeface="Open Sans" pitchFamily="2" charset="0"/>
                <a:ea typeface="Open Sans" pitchFamily="2" charset="0"/>
                <a:cs typeface="Open Sans" pitchFamily="2" charset="0"/>
                <a:hlinkClick r:id="rId2"/>
              </a:rPr>
              <a:t>https://fonts.google.com/specimen/Monsterrat</a:t>
            </a:r>
            <a:r>
              <a:rPr lang="en-GB" sz="2700">
                <a:solidFill>
                  <a:schemeClr val="bg1"/>
                </a:solidFill>
                <a:latin typeface="Open Sans" pitchFamily="2" charset="0"/>
                <a:ea typeface="Open Sans" pitchFamily="2" charset="0"/>
                <a:cs typeface="Open Sans" pitchFamily="2" charset="0"/>
              </a:rPr>
              <a:t> </a:t>
            </a:r>
          </a:p>
          <a:p>
            <a:pPr algn="l"/>
            <a:endParaRPr lang="en-GB" sz="2700">
              <a:solidFill>
                <a:schemeClr val="bg1"/>
              </a:solidFill>
              <a:latin typeface="Open Sans" pitchFamily="2" charset="0"/>
              <a:ea typeface="Open Sans" pitchFamily="2" charset="0"/>
              <a:cs typeface="Open Sans" pitchFamily="2" charset="0"/>
            </a:endParaRPr>
          </a:p>
          <a:p>
            <a:pPr algn="l"/>
            <a:r>
              <a:rPr lang="en-GB" sz="2700">
                <a:solidFill>
                  <a:schemeClr val="bg1"/>
                </a:solidFill>
                <a:latin typeface="Open Sans" pitchFamily="2" charset="0"/>
                <a:ea typeface="Open Sans" pitchFamily="2" charset="0"/>
                <a:cs typeface="Open Sans" pitchFamily="2" charset="0"/>
                <a:hlinkClick r:id="rId3"/>
              </a:rPr>
              <a:t>https://fonts.google.com/specimen/Open+Sans</a:t>
            </a:r>
            <a:r>
              <a:rPr lang="en-GB" sz="2700">
                <a:solidFill>
                  <a:schemeClr val="bg1"/>
                </a:solidFill>
                <a:latin typeface="Open Sans" pitchFamily="2" charset="0"/>
                <a:ea typeface="Open Sans" pitchFamily="2" charset="0"/>
                <a:cs typeface="Open Sans" pitchFamily="2" charset="0"/>
              </a:rPr>
              <a:t> </a:t>
            </a:r>
          </a:p>
          <a:p>
            <a:pPr algn="l"/>
            <a:endParaRPr lang="en-GB" sz="2700">
              <a:solidFill>
                <a:schemeClr val="bg1"/>
              </a:solidFill>
              <a:latin typeface="Open Sans" pitchFamily="2" charset="0"/>
              <a:ea typeface="Open Sans" pitchFamily="2" charset="0"/>
              <a:cs typeface="Open Sans" pitchFamily="2" charset="0"/>
            </a:endParaRPr>
          </a:p>
          <a:p>
            <a:pPr algn="l"/>
            <a:r>
              <a:rPr lang="en-GB" sz="2700">
                <a:solidFill>
                  <a:schemeClr val="bg1"/>
                </a:solidFill>
                <a:latin typeface="Open Sans" pitchFamily="2" charset="0"/>
                <a:ea typeface="Open Sans" pitchFamily="2" charset="0"/>
                <a:cs typeface="Open Sans" pitchFamily="2" charset="0"/>
              </a:rPr>
              <a:t>Plan 24-30: </a:t>
            </a:r>
          </a:p>
          <a:p>
            <a:pPr algn="l"/>
            <a:endParaRPr lang="en-GB" sz="2700">
              <a:solidFill>
                <a:schemeClr val="bg1"/>
              </a:solidFill>
              <a:latin typeface="Open Sans" pitchFamily="2" charset="0"/>
              <a:ea typeface="Open Sans" pitchFamily="2" charset="0"/>
              <a:cs typeface="Open Sans" pitchFamily="2" charset="0"/>
            </a:endParaRPr>
          </a:p>
          <a:p>
            <a:pPr algn="l"/>
            <a:r>
              <a:rPr lang="en-GB" sz="2700">
                <a:solidFill>
                  <a:schemeClr val="bg1"/>
                </a:solidFill>
                <a:latin typeface="Open Sans" pitchFamily="2" charset="0"/>
                <a:ea typeface="Open Sans" pitchFamily="2" charset="0"/>
                <a:cs typeface="Open Sans" pitchFamily="2" charset="0"/>
                <a:hlinkClick r:id="rId4"/>
              </a:rPr>
              <a:t>https://fonts.google.com/specimen/Inter</a:t>
            </a:r>
            <a:r>
              <a:rPr lang="en-GB" sz="2700">
                <a:solidFill>
                  <a:schemeClr val="bg1"/>
                </a:solidFill>
                <a:latin typeface="Open Sans" pitchFamily="2" charset="0"/>
                <a:ea typeface="Open Sans" pitchFamily="2" charset="0"/>
                <a:cs typeface="Open Sans" pitchFamily="2" charset="0"/>
              </a:rPr>
              <a:t> </a:t>
            </a:r>
          </a:p>
        </p:txBody>
      </p:sp>
      <p:sp>
        <p:nvSpPr>
          <p:cNvPr id="16" name="Title 1">
            <a:extLst>
              <a:ext uri="{FF2B5EF4-FFF2-40B4-BE49-F238E27FC236}">
                <a16:creationId xmlns:a16="http://schemas.microsoft.com/office/drawing/2014/main" id="{3891AD7D-EFF3-C84E-7514-30C91E24DD9E}"/>
              </a:ext>
            </a:extLst>
          </p:cNvPr>
          <p:cNvSpPr>
            <a:spLocks noGrp="1"/>
          </p:cNvSpPr>
          <p:nvPr>
            <p:ph type="title" hasCustomPrompt="1"/>
          </p:nvPr>
        </p:nvSpPr>
        <p:spPr>
          <a:xfrm>
            <a:off x="1257300" y="547688"/>
            <a:ext cx="15773400" cy="1988345"/>
          </a:xfrm>
        </p:spPr>
        <p:txBody>
          <a:bodyPr>
            <a:normAutofit/>
          </a:bodyPr>
          <a:lstStyle>
            <a:lvl1pPr>
              <a:defRPr sz="6000">
                <a:solidFill>
                  <a:schemeClr val="bg2"/>
                </a:solidFill>
                <a:latin typeface="Inter Medium" panose="020B0604020202020204" charset="0"/>
                <a:cs typeface="Inter Medium" panose="020B0604020202020204" charset="0"/>
              </a:defRPr>
            </a:lvl1pPr>
          </a:lstStyle>
          <a:p>
            <a:r>
              <a:rPr lang="en-US"/>
              <a:t>Fonts not working? Try downloading below</a:t>
            </a:r>
            <a:endParaRPr lang="en-GB"/>
          </a:p>
        </p:txBody>
      </p:sp>
    </p:spTree>
    <p:extLst>
      <p:ext uri="{BB962C8B-B14F-4D97-AF65-F5344CB8AC3E}">
        <p14:creationId xmlns:p14="http://schemas.microsoft.com/office/powerpoint/2010/main" val="188449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5693D-1FEE-7582-8F15-1E530C8B9268}"/>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345435-67E4-EB85-E414-4CF0B3EBB39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C9C6C79-00CE-9130-63F5-F175794C050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F1194C-AE65-43D5-8374-43510ADAD12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243C8-AC9E-97D1-C820-1ECC3C1FC3E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D50A312-5F7B-331B-4DDA-2211A7E3DA22}"/>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8" name="Footer Placeholder 7">
            <a:extLst>
              <a:ext uri="{FF2B5EF4-FFF2-40B4-BE49-F238E27FC236}">
                <a16:creationId xmlns:a16="http://schemas.microsoft.com/office/drawing/2014/main" id="{9ADB040F-54D1-C7D1-311E-6A2D938444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AEB769-BB0F-021A-0978-E1614D56080D}"/>
              </a:ext>
            </a:extLst>
          </p:cNvPr>
          <p:cNvSpPr>
            <a:spLocks noGrp="1"/>
          </p:cNvSpPr>
          <p:nvPr>
            <p:ph type="sldNum" sz="quarter" idx="12"/>
          </p:nvPr>
        </p:nvSpPr>
        <p:spPr/>
        <p:txBody>
          <a:bodyPr/>
          <a:lstStyle/>
          <a:p>
            <a:fld id="{5824A4E5-F5AA-4A12-B273-3FCD97F21288}" type="slidenum">
              <a:rPr lang="en-GB" smtClean="0"/>
              <a:t>‹#›</a:t>
            </a:fld>
            <a:endParaRPr lang="en-GB"/>
          </a:p>
        </p:txBody>
      </p:sp>
    </p:spTree>
    <p:extLst>
      <p:ext uri="{BB962C8B-B14F-4D97-AF65-F5344CB8AC3E}">
        <p14:creationId xmlns:p14="http://schemas.microsoft.com/office/powerpoint/2010/main" val="3293088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E69C-AA04-59F7-17A2-850E4B08FFD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48941C-B505-C760-FEA7-662FF0CD0B3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E510B6-AF77-DE6B-7F94-01BEADDB1F6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22B2BB2-9E96-FD98-0EAD-06711BA6E3FB}"/>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6" name="Footer Placeholder 5">
            <a:extLst>
              <a:ext uri="{FF2B5EF4-FFF2-40B4-BE49-F238E27FC236}">
                <a16:creationId xmlns:a16="http://schemas.microsoft.com/office/drawing/2014/main" id="{1083234E-D138-2A47-73C6-4FF9E23821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BB07D-F493-DB07-E030-E8E4EA2F18FE}"/>
              </a:ext>
            </a:extLst>
          </p:cNvPr>
          <p:cNvSpPr>
            <a:spLocks noGrp="1"/>
          </p:cNvSpPr>
          <p:nvPr>
            <p:ph type="sldNum" sz="quarter" idx="12"/>
          </p:nvPr>
        </p:nvSpPr>
        <p:spPr/>
        <p:txBody>
          <a:bodyPr/>
          <a:lstStyle/>
          <a:p>
            <a:fld id="{5824A4E5-F5AA-4A12-B273-3FCD97F21288}" type="slidenum">
              <a:rPr lang="en-GB" smtClean="0"/>
              <a:t>‹#›</a:t>
            </a:fld>
            <a:endParaRPr lang="en-GB"/>
          </a:p>
        </p:txBody>
      </p:sp>
    </p:spTree>
    <p:extLst>
      <p:ext uri="{BB962C8B-B14F-4D97-AF65-F5344CB8AC3E}">
        <p14:creationId xmlns:p14="http://schemas.microsoft.com/office/powerpoint/2010/main" val="410666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4DBB-B85F-4A28-380C-3A9D50F1EEB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688FAC-8BA4-5653-9D20-99954A8CF29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5B5BCCAC-0906-A7E0-4475-950257F703F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9DEBC55-6A05-7B61-EA23-305617AA6FC5}"/>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6" name="Footer Placeholder 5">
            <a:extLst>
              <a:ext uri="{FF2B5EF4-FFF2-40B4-BE49-F238E27FC236}">
                <a16:creationId xmlns:a16="http://schemas.microsoft.com/office/drawing/2014/main" id="{68A6C968-0B4E-8AE3-5326-4340E5868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E4BE1C-0B52-9609-AD5A-5EC19DA1F267}"/>
              </a:ext>
            </a:extLst>
          </p:cNvPr>
          <p:cNvSpPr>
            <a:spLocks noGrp="1"/>
          </p:cNvSpPr>
          <p:nvPr>
            <p:ph type="sldNum" sz="quarter" idx="12"/>
          </p:nvPr>
        </p:nvSpPr>
        <p:spPr/>
        <p:txBody>
          <a:bodyPr/>
          <a:lstStyle/>
          <a:p>
            <a:fld id="{5824A4E5-F5AA-4A12-B273-3FCD97F21288}" type="slidenum">
              <a:rPr lang="en-GB" smtClean="0"/>
              <a:t>‹#›</a:t>
            </a:fld>
            <a:endParaRPr lang="en-GB"/>
          </a:p>
        </p:txBody>
      </p:sp>
    </p:spTree>
    <p:extLst>
      <p:ext uri="{BB962C8B-B14F-4D97-AF65-F5344CB8AC3E}">
        <p14:creationId xmlns:p14="http://schemas.microsoft.com/office/powerpoint/2010/main" val="2854696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D415-9513-E32F-F857-3D2B714DBA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F65151-657A-6519-0E6D-6C440FC95D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A37BC6-07BF-B436-329B-6F360D2CF80F}"/>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5" name="Footer Placeholder 4">
            <a:extLst>
              <a:ext uri="{FF2B5EF4-FFF2-40B4-BE49-F238E27FC236}">
                <a16:creationId xmlns:a16="http://schemas.microsoft.com/office/drawing/2014/main" id="{6047B982-A234-F154-568A-37BF622C7F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532119-80AF-2729-98D4-9FBBFD7B7E08}"/>
              </a:ext>
            </a:extLst>
          </p:cNvPr>
          <p:cNvSpPr>
            <a:spLocks noGrp="1"/>
          </p:cNvSpPr>
          <p:nvPr>
            <p:ph type="sldNum" sz="quarter" idx="12"/>
          </p:nvPr>
        </p:nvSpPr>
        <p:spPr/>
        <p:txBody>
          <a:bodyPr/>
          <a:lstStyle/>
          <a:p>
            <a:fld id="{5824A4E5-F5AA-4A12-B273-3FCD97F21288}" type="slidenum">
              <a:rPr lang="en-GB" smtClean="0"/>
              <a:t>‹#›</a:t>
            </a:fld>
            <a:endParaRPr lang="en-GB"/>
          </a:p>
        </p:txBody>
      </p:sp>
    </p:spTree>
    <p:extLst>
      <p:ext uri="{BB962C8B-B14F-4D97-AF65-F5344CB8AC3E}">
        <p14:creationId xmlns:p14="http://schemas.microsoft.com/office/powerpoint/2010/main" val="1375540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860DD-A589-3C12-1824-6CC39866627B}"/>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F07CC5-0A7B-EE6E-65D0-7A643C28E7B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577929-7624-8EB0-0405-50B372F9956E}"/>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5" name="Footer Placeholder 4">
            <a:extLst>
              <a:ext uri="{FF2B5EF4-FFF2-40B4-BE49-F238E27FC236}">
                <a16:creationId xmlns:a16="http://schemas.microsoft.com/office/drawing/2014/main" id="{5F149A37-DD2E-9ECB-615F-2B9E6AA1CC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1916F9-B80E-BDF8-58E6-E778412DC68C}"/>
              </a:ext>
            </a:extLst>
          </p:cNvPr>
          <p:cNvSpPr>
            <a:spLocks noGrp="1"/>
          </p:cNvSpPr>
          <p:nvPr>
            <p:ph type="sldNum" sz="quarter" idx="12"/>
          </p:nvPr>
        </p:nvSpPr>
        <p:spPr/>
        <p:txBody>
          <a:bodyPr/>
          <a:lstStyle/>
          <a:p>
            <a:fld id="{5824A4E5-F5AA-4A12-B273-3FCD97F21288}" type="slidenum">
              <a:rPr lang="en-GB" smtClean="0"/>
              <a:t>‹#›</a:t>
            </a:fld>
            <a:endParaRPr lang="en-GB"/>
          </a:p>
        </p:txBody>
      </p:sp>
    </p:spTree>
    <p:extLst>
      <p:ext uri="{BB962C8B-B14F-4D97-AF65-F5344CB8AC3E}">
        <p14:creationId xmlns:p14="http://schemas.microsoft.com/office/powerpoint/2010/main" val="380143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lan 24-30 title">
    <p:bg>
      <p:bgPr>
        <a:solidFill>
          <a:srgbClr val="2727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84A70-0643-C16E-2ADC-7EE9946D7605}"/>
              </a:ext>
            </a:extLst>
          </p:cNvPr>
          <p:cNvSpPr>
            <a:spLocks noGrp="1"/>
          </p:cNvSpPr>
          <p:nvPr>
            <p:ph type="ctrTitle" hasCustomPrompt="1"/>
          </p:nvPr>
        </p:nvSpPr>
        <p:spPr>
          <a:xfrm>
            <a:off x="2286000" y="1683545"/>
            <a:ext cx="13716000" cy="3581400"/>
          </a:xfrm>
        </p:spPr>
        <p:txBody>
          <a:bodyPr anchor="b"/>
          <a:lstStyle>
            <a:lvl1pPr algn="l">
              <a:defRPr sz="9000">
                <a:solidFill>
                  <a:schemeClr val="bg2"/>
                </a:solidFill>
                <a:latin typeface="Inter 1 Bold" panose="020B0604020202020204" charset="0"/>
                <a:ea typeface="Inter 1 Bold" panose="020B0604020202020204" charset="0"/>
                <a:cs typeface="Inter" panose="020B0604020202020204" charset="0"/>
              </a:defRPr>
            </a:lvl1pPr>
          </a:lstStyle>
          <a:p>
            <a:r>
              <a:rPr lang="en-US"/>
              <a:t>Plan 24-30 Title</a:t>
            </a:r>
            <a:endParaRPr lang="en-GB"/>
          </a:p>
        </p:txBody>
      </p:sp>
      <p:sp>
        <p:nvSpPr>
          <p:cNvPr id="3" name="Subtitle 2">
            <a:extLst>
              <a:ext uri="{FF2B5EF4-FFF2-40B4-BE49-F238E27FC236}">
                <a16:creationId xmlns:a16="http://schemas.microsoft.com/office/drawing/2014/main" id="{ED54427A-B69A-33A5-ED93-111E4FCF8F44}"/>
              </a:ext>
            </a:extLst>
          </p:cNvPr>
          <p:cNvSpPr>
            <a:spLocks noGrp="1"/>
          </p:cNvSpPr>
          <p:nvPr>
            <p:ph type="subTitle" idx="1" hasCustomPrompt="1"/>
          </p:nvPr>
        </p:nvSpPr>
        <p:spPr>
          <a:xfrm>
            <a:off x="2286000" y="5403057"/>
            <a:ext cx="13716000" cy="2483643"/>
          </a:xfrm>
        </p:spPr>
        <p:txBody>
          <a:bodyPr/>
          <a:lstStyle>
            <a:lvl1pPr marL="0" indent="0" algn="l">
              <a:buNone/>
              <a:defRPr sz="3600">
                <a:solidFill>
                  <a:schemeClr val="bg1"/>
                </a:solidFill>
                <a:latin typeface="Inter" panose="020B0604020202020204" charset="0"/>
                <a:cs typeface="Inter" panose="020B060402020202020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Subtitle</a:t>
            </a:r>
            <a:endParaRPr lang="en-GB"/>
          </a:p>
        </p:txBody>
      </p:sp>
      <p:sp>
        <p:nvSpPr>
          <p:cNvPr id="4" name="Date Placeholder 3">
            <a:extLst>
              <a:ext uri="{FF2B5EF4-FFF2-40B4-BE49-F238E27FC236}">
                <a16:creationId xmlns:a16="http://schemas.microsoft.com/office/drawing/2014/main" id="{BFC5B7D3-3ADF-D906-EC14-EE0C705DCA27}"/>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5" name="Footer Placeholder 4">
            <a:extLst>
              <a:ext uri="{FF2B5EF4-FFF2-40B4-BE49-F238E27FC236}">
                <a16:creationId xmlns:a16="http://schemas.microsoft.com/office/drawing/2014/main" id="{97E60C14-FE49-5CBC-A7D5-3CAC1DABEA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51A00-75F9-5B57-0635-0F5766200863}"/>
              </a:ext>
            </a:extLst>
          </p:cNvPr>
          <p:cNvSpPr>
            <a:spLocks noGrp="1"/>
          </p:cNvSpPr>
          <p:nvPr>
            <p:ph type="sldNum" sz="quarter" idx="12"/>
          </p:nvPr>
        </p:nvSpPr>
        <p:spPr/>
        <p:txBody>
          <a:bodyPr/>
          <a:lstStyle/>
          <a:p>
            <a:fld id="{5824A4E5-F5AA-4A12-B273-3FCD97F21288}" type="slidenum">
              <a:rPr lang="en-GB" smtClean="0"/>
              <a:t>‹#›</a:t>
            </a:fld>
            <a:endParaRPr lang="en-GB"/>
          </a:p>
        </p:txBody>
      </p:sp>
      <p:pic>
        <p:nvPicPr>
          <p:cNvPr id="8" name="Picture 7">
            <a:extLst>
              <a:ext uri="{FF2B5EF4-FFF2-40B4-BE49-F238E27FC236}">
                <a16:creationId xmlns:a16="http://schemas.microsoft.com/office/drawing/2014/main" id="{456EBF15-3810-7160-E5AC-0AF4B553B8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5900" y="5560607"/>
            <a:ext cx="4800600" cy="3973920"/>
          </a:xfrm>
          <a:prstGeom prst="rect">
            <a:avLst/>
          </a:prstGeom>
        </p:spPr>
      </p:pic>
    </p:spTree>
    <p:extLst>
      <p:ext uri="{BB962C8B-B14F-4D97-AF65-F5344CB8AC3E}">
        <p14:creationId xmlns:p14="http://schemas.microsoft.com/office/powerpoint/2010/main" val="4166596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Plan 24-30 title and content 1">
    <p:bg>
      <p:bgPr>
        <a:solidFill>
          <a:schemeClr val="tx2"/>
        </a:solidFill>
        <a:effectLst/>
      </p:bgPr>
    </p:bg>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01FB704D-DA2F-535C-6085-52C7B7FB1AF7}"/>
              </a:ext>
            </a:extLst>
          </p:cNvPr>
          <p:cNvSpPr/>
          <p:nvPr userDrawn="1"/>
        </p:nvSpPr>
        <p:spPr>
          <a:xfrm rot="16200000">
            <a:off x="9358316" y="1128709"/>
            <a:ext cx="7750970" cy="1056560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7" name="Right Triangle 16">
            <a:extLst>
              <a:ext uri="{FF2B5EF4-FFF2-40B4-BE49-F238E27FC236}">
                <a16:creationId xmlns:a16="http://schemas.microsoft.com/office/drawing/2014/main" id="{21BF8958-920E-9597-9613-DDF50E613D89}"/>
              </a:ext>
            </a:extLst>
          </p:cNvPr>
          <p:cNvSpPr/>
          <p:nvPr userDrawn="1"/>
        </p:nvSpPr>
        <p:spPr>
          <a:xfrm rot="16200000">
            <a:off x="9609064" y="1608060"/>
            <a:ext cx="7516532" cy="10298547"/>
          </a:xfrm>
          <a:prstGeom prst="r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 name="Title 1">
            <a:extLst>
              <a:ext uri="{FF2B5EF4-FFF2-40B4-BE49-F238E27FC236}">
                <a16:creationId xmlns:a16="http://schemas.microsoft.com/office/drawing/2014/main" id="{A7FF3ABC-D8C4-BB07-CDCE-FDF7B61004F1}"/>
              </a:ext>
            </a:extLst>
          </p:cNvPr>
          <p:cNvSpPr>
            <a:spLocks noGrp="1"/>
          </p:cNvSpPr>
          <p:nvPr>
            <p:ph type="title"/>
          </p:nvPr>
        </p:nvSpPr>
        <p:spPr/>
        <p:txBody>
          <a:bodyPr/>
          <a:lstStyle>
            <a:lvl1pPr>
              <a:defRPr>
                <a:solidFill>
                  <a:schemeClr val="bg2"/>
                </a:solidFill>
                <a:latin typeface="Inter Medium" panose="020B0604020202020204" charset="0"/>
                <a:ea typeface="Inter 2 Bold" panose="020B0604020202020204" charset="0"/>
                <a:cs typeface="Inter Medium" panose="020B060402020202020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E53526-C6F3-115E-CA9D-CA0A721A3E29}"/>
              </a:ext>
            </a:extLst>
          </p:cNvPr>
          <p:cNvSpPr>
            <a:spLocks noGrp="1"/>
          </p:cNvSpPr>
          <p:nvPr>
            <p:ph idx="1"/>
          </p:nvPr>
        </p:nvSpPr>
        <p:spPr>
          <a:xfrm>
            <a:off x="1257300" y="2728908"/>
            <a:ext cx="15773400" cy="6527007"/>
          </a:xfrm>
        </p:spPr>
        <p:txBody>
          <a:bodyPr/>
          <a:lstStyle>
            <a:lvl1pPr>
              <a:buFontTx/>
              <a:buBlip>
                <a:blip r:embed="rId2"/>
              </a:buBlip>
              <a:defRPr>
                <a:solidFill>
                  <a:schemeClr val="bg1"/>
                </a:solidFill>
                <a:latin typeface="Inter" panose="020B0604020202020204" charset="0"/>
                <a:cs typeface="Inter" panose="020B0604020202020204" charset="0"/>
              </a:defRPr>
            </a:lvl1pPr>
            <a:lvl2pPr>
              <a:defRPr>
                <a:solidFill>
                  <a:schemeClr val="bg1"/>
                </a:solidFill>
                <a:latin typeface="Inter" panose="020B0604020202020204" charset="0"/>
                <a:cs typeface="Inter" panose="020B0604020202020204" charset="0"/>
              </a:defRPr>
            </a:lvl2pPr>
            <a:lvl3pPr>
              <a:defRPr>
                <a:solidFill>
                  <a:schemeClr val="bg1"/>
                </a:solidFill>
                <a:latin typeface="Inter" panose="020B0604020202020204" charset="0"/>
                <a:cs typeface="Inter" panose="020B0604020202020204" charset="0"/>
              </a:defRPr>
            </a:lvl3pPr>
            <a:lvl4pPr>
              <a:defRPr>
                <a:solidFill>
                  <a:schemeClr val="bg1"/>
                </a:solidFill>
                <a:latin typeface="Inter" panose="020B0604020202020204" charset="0"/>
                <a:cs typeface="Inter" panose="020B0604020202020204" charset="0"/>
              </a:defRPr>
            </a:lvl4pPr>
            <a:lvl5pPr>
              <a:defRPr>
                <a:solidFill>
                  <a:schemeClr val="bg1"/>
                </a:solidFill>
                <a:latin typeface="Inter" panose="020B0604020202020204" charset="0"/>
                <a:cs typeface="Inter"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C5A414-2AE8-23A9-0D19-E05409D239A9}"/>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5" name="Footer Placeholder 4">
            <a:extLst>
              <a:ext uri="{FF2B5EF4-FFF2-40B4-BE49-F238E27FC236}">
                <a16:creationId xmlns:a16="http://schemas.microsoft.com/office/drawing/2014/main" id="{C91FCA40-04D7-942A-4FD9-994A8A78D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603EE5-BC6C-2CF5-EB88-503DC8E3FC07}"/>
              </a:ext>
            </a:extLst>
          </p:cNvPr>
          <p:cNvSpPr>
            <a:spLocks noGrp="1"/>
          </p:cNvSpPr>
          <p:nvPr>
            <p:ph type="sldNum" sz="quarter" idx="12"/>
          </p:nvPr>
        </p:nvSpPr>
        <p:spPr/>
        <p:txBody>
          <a:bodyPr/>
          <a:lstStyle/>
          <a:p>
            <a:fld id="{5824A4E5-F5AA-4A12-B273-3FCD97F21288}" type="slidenum">
              <a:rPr lang="en-GB" smtClean="0"/>
              <a:t>‹#›</a:t>
            </a:fld>
            <a:endParaRPr lang="en-GB"/>
          </a:p>
        </p:txBody>
      </p:sp>
      <p:pic>
        <p:nvPicPr>
          <p:cNvPr id="15" name="Picture 14">
            <a:extLst>
              <a:ext uri="{FF2B5EF4-FFF2-40B4-BE49-F238E27FC236}">
                <a16:creationId xmlns:a16="http://schemas.microsoft.com/office/drawing/2014/main" id="{D4286583-5988-4345-4F56-5005806870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49720" y="6325442"/>
            <a:ext cx="4538280" cy="3756771"/>
          </a:xfrm>
          <a:prstGeom prst="rect">
            <a:avLst/>
          </a:prstGeom>
        </p:spPr>
      </p:pic>
    </p:spTree>
    <p:extLst>
      <p:ext uri="{BB962C8B-B14F-4D97-AF65-F5344CB8AC3E}">
        <p14:creationId xmlns:p14="http://schemas.microsoft.com/office/powerpoint/2010/main" val="195297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 24-30 title and content 2">
    <p:bg>
      <p:bgPr>
        <a:solidFill>
          <a:schemeClr val="tx2"/>
        </a:solidFill>
        <a:effectLst/>
      </p:bgPr>
    </p:bg>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95AB6BE-C497-25A5-A175-0EA14B2315CF}"/>
              </a:ext>
            </a:extLst>
          </p:cNvPr>
          <p:cNvSpPr/>
          <p:nvPr userDrawn="1"/>
        </p:nvSpPr>
        <p:spPr>
          <a:xfrm rot="16200000">
            <a:off x="9358316" y="1128709"/>
            <a:ext cx="7750970" cy="10565609"/>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1" name="Right Triangle 10">
            <a:extLst>
              <a:ext uri="{FF2B5EF4-FFF2-40B4-BE49-F238E27FC236}">
                <a16:creationId xmlns:a16="http://schemas.microsoft.com/office/drawing/2014/main" id="{F8CC818D-630F-6E19-BDE2-869D9D4FC952}"/>
              </a:ext>
            </a:extLst>
          </p:cNvPr>
          <p:cNvSpPr/>
          <p:nvPr userDrawn="1"/>
        </p:nvSpPr>
        <p:spPr>
          <a:xfrm rot="16200000">
            <a:off x="9609064" y="1608060"/>
            <a:ext cx="7516532" cy="10298547"/>
          </a:xfrm>
          <a:prstGeom prst="r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 name="Title 1">
            <a:extLst>
              <a:ext uri="{FF2B5EF4-FFF2-40B4-BE49-F238E27FC236}">
                <a16:creationId xmlns:a16="http://schemas.microsoft.com/office/drawing/2014/main" id="{A7FF3ABC-D8C4-BB07-CDCE-FDF7B61004F1}"/>
              </a:ext>
            </a:extLst>
          </p:cNvPr>
          <p:cNvSpPr>
            <a:spLocks noGrp="1"/>
          </p:cNvSpPr>
          <p:nvPr>
            <p:ph type="title"/>
          </p:nvPr>
        </p:nvSpPr>
        <p:spPr/>
        <p:txBody>
          <a:bodyPr/>
          <a:lstStyle>
            <a:lvl1pPr>
              <a:defRPr>
                <a:solidFill>
                  <a:schemeClr val="bg2"/>
                </a:solidFill>
                <a:latin typeface="Inter Medium" panose="020B0604020202020204" charset="0"/>
                <a:cs typeface="Inter Medium" panose="020B0604020202020204" charset="0"/>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4FC5A414-2AE8-23A9-0D19-E05409D239A9}"/>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5" name="Footer Placeholder 4">
            <a:extLst>
              <a:ext uri="{FF2B5EF4-FFF2-40B4-BE49-F238E27FC236}">
                <a16:creationId xmlns:a16="http://schemas.microsoft.com/office/drawing/2014/main" id="{C91FCA40-04D7-942A-4FD9-994A8A78D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603EE5-BC6C-2CF5-EB88-503DC8E3FC07}"/>
              </a:ext>
            </a:extLst>
          </p:cNvPr>
          <p:cNvSpPr>
            <a:spLocks noGrp="1"/>
          </p:cNvSpPr>
          <p:nvPr>
            <p:ph type="sldNum" sz="quarter" idx="12"/>
          </p:nvPr>
        </p:nvSpPr>
        <p:spPr/>
        <p:txBody>
          <a:bodyPr/>
          <a:lstStyle/>
          <a:p>
            <a:fld id="{5824A4E5-F5AA-4A12-B273-3FCD97F21288}" type="slidenum">
              <a:rPr lang="en-GB" smtClean="0"/>
              <a:t>‹#›</a:t>
            </a:fld>
            <a:endParaRPr lang="en-GB"/>
          </a:p>
        </p:txBody>
      </p:sp>
      <p:sp>
        <p:nvSpPr>
          <p:cNvPr id="7" name="Freeform 8">
            <a:extLst>
              <a:ext uri="{FF2B5EF4-FFF2-40B4-BE49-F238E27FC236}">
                <a16:creationId xmlns:a16="http://schemas.microsoft.com/office/drawing/2014/main" id="{FA4739CE-B4BF-C2D2-A4D7-3EB2890ECC6C}"/>
              </a:ext>
            </a:extLst>
          </p:cNvPr>
          <p:cNvSpPr/>
          <p:nvPr userDrawn="1"/>
        </p:nvSpPr>
        <p:spPr>
          <a:xfrm>
            <a:off x="12998519" y="5418447"/>
            <a:ext cx="6209177" cy="5554353"/>
          </a:xfrm>
          <a:custGeom>
            <a:avLst/>
            <a:gdLst/>
            <a:ahLst/>
            <a:cxnLst/>
            <a:rect l="l" t="t" r="r" b="b"/>
            <a:pathLst>
              <a:path w="8086193" h="7495440">
                <a:moveTo>
                  <a:pt x="0" y="0"/>
                </a:moveTo>
                <a:lnTo>
                  <a:pt x="8086193" y="0"/>
                </a:lnTo>
                <a:lnTo>
                  <a:pt x="8086193" y="7495440"/>
                </a:lnTo>
                <a:lnTo>
                  <a:pt x="0" y="7495440"/>
                </a:lnTo>
                <a:lnTo>
                  <a:pt x="0" y="0"/>
                </a:lnTo>
                <a:close/>
              </a:path>
            </a:pathLst>
          </a:custGeom>
          <a:blipFill>
            <a:blip r:embed="rId2"/>
            <a:stretch>
              <a:fillRect/>
            </a:stretch>
          </a:blipFill>
        </p:spPr>
        <p:txBody>
          <a:bodyPr/>
          <a:lstStyle/>
          <a:p>
            <a:endParaRPr lang="en-GB" sz="2700"/>
          </a:p>
        </p:txBody>
      </p:sp>
      <p:sp>
        <p:nvSpPr>
          <p:cNvPr id="8" name="Freeform 9">
            <a:extLst>
              <a:ext uri="{FF2B5EF4-FFF2-40B4-BE49-F238E27FC236}">
                <a16:creationId xmlns:a16="http://schemas.microsoft.com/office/drawing/2014/main" id="{C37EEEDF-2E96-B7F6-A40D-9DE9009D3DAD}"/>
              </a:ext>
            </a:extLst>
          </p:cNvPr>
          <p:cNvSpPr/>
          <p:nvPr userDrawn="1"/>
        </p:nvSpPr>
        <p:spPr>
          <a:xfrm rot="5400000">
            <a:off x="12184799" y="5350360"/>
            <a:ext cx="3876791" cy="5586915"/>
          </a:xfrm>
          <a:custGeom>
            <a:avLst/>
            <a:gdLst/>
            <a:ahLst/>
            <a:cxnLst/>
            <a:rect l="l" t="t" r="r" b="b"/>
            <a:pathLst>
              <a:path w="5231618" h="7275824">
                <a:moveTo>
                  <a:pt x="0" y="0"/>
                </a:moveTo>
                <a:lnTo>
                  <a:pt x="5231618" y="0"/>
                </a:lnTo>
                <a:lnTo>
                  <a:pt x="5231618" y="7275824"/>
                </a:lnTo>
                <a:lnTo>
                  <a:pt x="0" y="7275824"/>
                </a:lnTo>
                <a:lnTo>
                  <a:pt x="0" y="0"/>
                </a:lnTo>
                <a:close/>
              </a:path>
            </a:pathLst>
          </a:custGeom>
          <a:blipFill>
            <a:blip r:embed="rId3"/>
            <a:stretch>
              <a:fillRect t="-20" b="-20"/>
            </a:stretch>
          </a:blipFill>
        </p:spPr>
        <p:txBody>
          <a:bodyPr/>
          <a:lstStyle/>
          <a:p>
            <a:endParaRPr lang="en-GB" sz="2700"/>
          </a:p>
        </p:txBody>
      </p:sp>
      <p:sp>
        <p:nvSpPr>
          <p:cNvPr id="9" name="Content Placeholder 2">
            <a:extLst>
              <a:ext uri="{FF2B5EF4-FFF2-40B4-BE49-F238E27FC236}">
                <a16:creationId xmlns:a16="http://schemas.microsoft.com/office/drawing/2014/main" id="{12485D97-F427-50B6-0D10-BB37D78352E0}"/>
              </a:ext>
            </a:extLst>
          </p:cNvPr>
          <p:cNvSpPr>
            <a:spLocks noGrp="1"/>
          </p:cNvSpPr>
          <p:nvPr>
            <p:ph idx="1"/>
          </p:nvPr>
        </p:nvSpPr>
        <p:spPr>
          <a:xfrm>
            <a:off x="1257300" y="2728908"/>
            <a:ext cx="15773400" cy="6527007"/>
          </a:xfrm>
        </p:spPr>
        <p:txBody>
          <a:bodyPr/>
          <a:lstStyle>
            <a:lvl1pPr>
              <a:buFontTx/>
              <a:buBlip>
                <a:blip r:embed="rId4"/>
              </a:buBlip>
              <a:defRPr>
                <a:solidFill>
                  <a:schemeClr val="bg1"/>
                </a:solidFill>
                <a:latin typeface="Inter" panose="020B0604020202020204" charset="0"/>
                <a:cs typeface="Inter" panose="020B0604020202020204" charset="0"/>
              </a:defRPr>
            </a:lvl1pPr>
            <a:lvl2pPr>
              <a:buFontTx/>
              <a:buBlip>
                <a:blip r:embed="rId4"/>
              </a:buBlip>
              <a:defRPr>
                <a:solidFill>
                  <a:schemeClr val="bg1"/>
                </a:solidFill>
                <a:latin typeface="Inter" panose="020B0604020202020204" charset="0"/>
                <a:cs typeface="Inter" panose="020B0604020202020204" charset="0"/>
              </a:defRPr>
            </a:lvl2pPr>
            <a:lvl3pPr>
              <a:buFontTx/>
              <a:buBlip>
                <a:blip r:embed="rId4"/>
              </a:buBlip>
              <a:defRPr>
                <a:solidFill>
                  <a:schemeClr val="bg1"/>
                </a:solidFill>
                <a:latin typeface="Inter" panose="020B0604020202020204" charset="0"/>
                <a:cs typeface="Inter" panose="020B0604020202020204" charset="0"/>
              </a:defRPr>
            </a:lvl3pPr>
            <a:lvl4pPr>
              <a:buFontTx/>
              <a:buBlip>
                <a:blip r:embed="rId4"/>
              </a:buBlip>
              <a:defRPr>
                <a:solidFill>
                  <a:schemeClr val="bg1"/>
                </a:solidFill>
                <a:latin typeface="Inter" panose="020B0604020202020204" charset="0"/>
                <a:cs typeface="Inter" panose="020B0604020202020204" charset="0"/>
              </a:defRPr>
            </a:lvl4pPr>
            <a:lvl5pPr>
              <a:buFontTx/>
              <a:buBlip>
                <a:blip r:embed="rId4"/>
              </a:buBlip>
              <a:defRPr>
                <a:solidFill>
                  <a:schemeClr val="bg1"/>
                </a:solidFill>
                <a:latin typeface="Inter" panose="020B0604020202020204" charset="0"/>
                <a:cs typeface="Inter"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22049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Plan 24-30 title and content 3">
    <p:bg>
      <p:bgPr>
        <a:solidFill>
          <a:schemeClr val="tx2"/>
        </a:solidFill>
        <a:effectLst/>
      </p:bgPr>
    </p:bg>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095AB6BE-C497-25A5-A175-0EA14B2315CF}"/>
              </a:ext>
            </a:extLst>
          </p:cNvPr>
          <p:cNvSpPr/>
          <p:nvPr userDrawn="1"/>
        </p:nvSpPr>
        <p:spPr>
          <a:xfrm rot="16200000">
            <a:off x="9358316" y="1128709"/>
            <a:ext cx="7750970" cy="10565609"/>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1" name="Right Triangle 10">
            <a:extLst>
              <a:ext uri="{FF2B5EF4-FFF2-40B4-BE49-F238E27FC236}">
                <a16:creationId xmlns:a16="http://schemas.microsoft.com/office/drawing/2014/main" id="{F8CC818D-630F-6E19-BDE2-869D9D4FC952}"/>
              </a:ext>
            </a:extLst>
          </p:cNvPr>
          <p:cNvSpPr/>
          <p:nvPr userDrawn="1"/>
        </p:nvSpPr>
        <p:spPr>
          <a:xfrm rot="16200000">
            <a:off x="9609064" y="1608060"/>
            <a:ext cx="7516532" cy="10298547"/>
          </a:xfrm>
          <a:prstGeom prst="r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 name="Title 1">
            <a:extLst>
              <a:ext uri="{FF2B5EF4-FFF2-40B4-BE49-F238E27FC236}">
                <a16:creationId xmlns:a16="http://schemas.microsoft.com/office/drawing/2014/main" id="{A7FF3ABC-D8C4-BB07-CDCE-FDF7B61004F1}"/>
              </a:ext>
            </a:extLst>
          </p:cNvPr>
          <p:cNvSpPr>
            <a:spLocks noGrp="1"/>
          </p:cNvSpPr>
          <p:nvPr>
            <p:ph type="title"/>
          </p:nvPr>
        </p:nvSpPr>
        <p:spPr/>
        <p:txBody>
          <a:bodyPr/>
          <a:lstStyle>
            <a:lvl1pPr>
              <a:defRPr>
                <a:solidFill>
                  <a:schemeClr val="bg2"/>
                </a:solidFill>
                <a:latin typeface="Inter Medium" panose="020B0604020202020204" charset="0"/>
                <a:cs typeface="Inter Medium" panose="020B060402020202020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E53526-C6F3-115E-CA9D-CA0A721A3E29}"/>
              </a:ext>
            </a:extLst>
          </p:cNvPr>
          <p:cNvSpPr>
            <a:spLocks noGrp="1"/>
          </p:cNvSpPr>
          <p:nvPr>
            <p:ph idx="1"/>
          </p:nvPr>
        </p:nvSpPr>
        <p:spPr>
          <a:xfrm>
            <a:off x="1257300" y="2728908"/>
            <a:ext cx="15773400" cy="6527007"/>
          </a:xfrm>
        </p:spPr>
        <p:txBody>
          <a:bodyPr/>
          <a:lstStyle>
            <a:lvl1pPr>
              <a:buFontTx/>
              <a:buBlip>
                <a:blip r:embed="rId2"/>
              </a:buBlip>
              <a:defRPr>
                <a:solidFill>
                  <a:schemeClr val="bg1"/>
                </a:solidFill>
                <a:latin typeface="Inter" panose="020B0604020202020204" charset="0"/>
                <a:cs typeface="Inter" panose="020B0604020202020204" charset="0"/>
              </a:defRPr>
            </a:lvl1pPr>
            <a:lvl2pPr>
              <a:buFontTx/>
              <a:buBlip>
                <a:blip r:embed="rId2"/>
              </a:buBlip>
              <a:defRPr>
                <a:solidFill>
                  <a:schemeClr val="bg1"/>
                </a:solidFill>
                <a:latin typeface="Inter" panose="020B0604020202020204" charset="0"/>
                <a:cs typeface="Inter" panose="020B0604020202020204" charset="0"/>
              </a:defRPr>
            </a:lvl2pPr>
            <a:lvl3pPr>
              <a:buFontTx/>
              <a:buBlip>
                <a:blip r:embed="rId2"/>
              </a:buBlip>
              <a:defRPr>
                <a:solidFill>
                  <a:schemeClr val="bg1"/>
                </a:solidFill>
                <a:latin typeface="Inter" panose="020B0604020202020204" charset="0"/>
                <a:cs typeface="Inter" panose="020B0604020202020204" charset="0"/>
              </a:defRPr>
            </a:lvl3pPr>
            <a:lvl4pPr>
              <a:buFontTx/>
              <a:buBlip>
                <a:blip r:embed="rId2"/>
              </a:buBlip>
              <a:defRPr>
                <a:solidFill>
                  <a:schemeClr val="bg1"/>
                </a:solidFill>
                <a:latin typeface="Inter" panose="020B0604020202020204" charset="0"/>
                <a:cs typeface="Inter" panose="020B0604020202020204" charset="0"/>
              </a:defRPr>
            </a:lvl4pPr>
            <a:lvl5pPr>
              <a:buFontTx/>
              <a:buBlip>
                <a:blip r:embed="rId2"/>
              </a:buBlip>
              <a:defRPr>
                <a:solidFill>
                  <a:schemeClr val="bg1"/>
                </a:solidFill>
                <a:latin typeface="Inter" panose="020B0604020202020204" charset="0"/>
                <a:cs typeface="Inter"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C5A414-2AE8-23A9-0D19-E05409D239A9}"/>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5" name="Footer Placeholder 4">
            <a:extLst>
              <a:ext uri="{FF2B5EF4-FFF2-40B4-BE49-F238E27FC236}">
                <a16:creationId xmlns:a16="http://schemas.microsoft.com/office/drawing/2014/main" id="{C91FCA40-04D7-942A-4FD9-994A8A78D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603EE5-BC6C-2CF5-EB88-503DC8E3FC07}"/>
              </a:ext>
            </a:extLst>
          </p:cNvPr>
          <p:cNvSpPr>
            <a:spLocks noGrp="1"/>
          </p:cNvSpPr>
          <p:nvPr>
            <p:ph type="sldNum" sz="quarter" idx="12"/>
          </p:nvPr>
        </p:nvSpPr>
        <p:spPr/>
        <p:txBody>
          <a:bodyPr/>
          <a:lstStyle/>
          <a:p>
            <a:fld id="{5824A4E5-F5AA-4A12-B273-3FCD97F21288}" type="slidenum">
              <a:rPr lang="en-GB" smtClean="0"/>
              <a:t>‹#›</a:t>
            </a:fld>
            <a:endParaRPr lang="en-GB"/>
          </a:p>
        </p:txBody>
      </p:sp>
      <p:sp>
        <p:nvSpPr>
          <p:cNvPr id="12" name="Freeform 8">
            <a:extLst>
              <a:ext uri="{FF2B5EF4-FFF2-40B4-BE49-F238E27FC236}">
                <a16:creationId xmlns:a16="http://schemas.microsoft.com/office/drawing/2014/main" id="{24D2A034-2B9D-BBC4-1BAA-A7BCD637AAD7}"/>
              </a:ext>
            </a:extLst>
          </p:cNvPr>
          <p:cNvSpPr/>
          <p:nvPr userDrawn="1"/>
        </p:nvSpPr>
        <p:spPr>
          <a:xfrm>
            <a:off x="13916238" y="4816832"/>
            <a:ext cx="3800262" cy="4954625"/>
          </a:xfrm>
          <a:custGeom>
            <a:avLst/>
            <a:gdLst/>
            <a:ahLst/>
            <a:cxnLst/>
            <a:rect l="l" t="t" r="r" b="b"/>
            <a:pathLst>
              <a:path w="5189587" h="6765968">
                <a:moveTo>
                  <a:pt x="0" y="0"/>
                </a:moveTo>
                <a:lnTo>
                  <a:pt x="5189586" y="0"/>
                </a:lnTo>
                <a:lnTo>
                  <a:pt x="5189586" y="6765968"/>
                </a:lnTo>
                <a:lnTo>
                  <a:pt x="0" y="6765968"/>
                </a:lnTo>
                <a:lnTo>
                  <a:pt x="0" y="0"/>
                </a:lnTo>
                <a:close/>
              </a:path>
            </a:pathLst>
          </a:custGeom>
          <a:blipFill>
            <a:blip r:embed="rId3"/>
            <a:stretch>
              <a:fillRect l="-24739" r="-23436" b="-13652"/>
            </a:stretch>
          </a:blipFill>
        </p:spPr>
        <p:txBody>
          <a:bodyPr/>
          <a:lstStyle/>
          <a:p>
            <a:endParaRPr lang="en-GB" sz="2700"/>
          </a:p>
        </p:txBody>
      </p:sp>
    </p:spTree>
    <p:extLst>
      <p:ext uri="{BB962C8B-B14F-4D97-AF65-F5344CB8AC3E}">
        <p14:creationId xmlns:p14="http://schemas.microsoft.com/office/powerpoint/2010/main" val="353809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cal example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F3ABC-D8C4-BB07-CDCE-FDF7B61004F1}"/>
              </a:ext>
            </a:extLst>
          </p:cNvPr>
          <p:cNvSpPr>
            <a:spLocks noGrp="1"/>
          </p:cNvSpPr>
          <p:nvPr>
            <p:ph type="title"/>
          </p:nvPr>
        </p:nvSpPr>
        <p:spPr/>
        <p:txBody>
          <a:bodyPr/>
          <a:lstStyle>
            <a:lvl1pPr>
              <a:defRPr>
                <a:solidFill>
                  <a:schemeClr val="bg2"/>
                </a:solidFill>
                <a:latin typeface="Inter Medium" panose="020B0604020202020204" charset="0"/>
                <a:cs typeface="Inter Medium" panose="020B0604020202020204" charset="0"/>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4FC5A414-2AE8-23A9-0D19-E05409D239A9}"/>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5" name="Footer Placeholder 4">
            <a:extLst>
              <a:ext uri="{FF2B5EF4-FFF2-40B4-BE49-F238E27FC236}">
                <a16:creationId xmlns:a16="http://schemas.microsoft.com/office/drawing/2014/main" id="{C91FCA40-04D7-942A-4FD9-994A8A78D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603EE5-BC6C-2CF5-EB88-503DC8E3FC07}"/>
              </a:ext>
            </a:extLst>
          </p:cNvPr>
          <p:cNvSpPr>
            <a:spLocks noGrp="1"/>
          </p:cNvSpPr>
          <p:nvPr>
            <p:ph type="sldNum" sz="quarter" idx="12"/>
          </p:nvPr>
        </p:nvSpPr>
        <p:spPr/>
        <p:txBody>
          <a:bodyPr/>
          <a:lstStyle/>
          <a:p>
            <a:fld id="{5824A4E5-F5AA-4A12-B273-3FCD97F21288}" type="slidenum">
              <a:rPr lang="en-GB" smtClean="0"/>
              <a:t>‹#›</a:t>
            </a:fld>
            <a:endParaRPr lang="en-GB"/>
          </a:p>
        </p:txBody>
      </p:sp>
      <p:grpSp>
        <p:nvGrpSpPr>
          <p:cNvPr id="7" name="Group 2">
            <a:extLst>
              <a:ext uri="{FF2B5EF4-FFF2-40B4-BE49-F238E27FC236}">
                <a16:creationId xmlns:a16="http://schemas.microsoft.com/office/drawing/2014/main" id="{97781C20-1FA8-4274-C74D-F2B92F913AC3}"/>
              </a:ext>
            </a:extLst>
          </p:cNvPr>
          <p:cNvGrpSpPr/>
          <p:nvPr userDrawn="1"/>
        </p:nvGrpSpPr>
        <p:grpSpPr>
          <a:xfrm rot="-2129390">
            <a:off x="5211286" y="6386000"/>
            <a:ext cx="20016161" cy="5851267"/>
            <a:chOff x="0" y="0"/>
            <a:chExt cx="5271746" cy="1541074"/>
          </a:xfrm>
        </p:grpSpPr>
        <p:sp>
          <p:nvSpPr>
            <p:cNvPr id="8" name="Freeform 3">
              <a:extLst>
                <a:ext uri="{FF2B5EF4-FFF2-40B4-BE49-F238E27FC236}">
                  <a16:creationId xmlns:a16="http://schemas.microsoft.com/office/drawing/2014/main" id="{6D8C8D8B-47B1-1D1D-7337-E9D826B074A5}"/>
                </a:ext>
              </a:extLst>
            </p:cNvPr>
            <p:cNvSpPr/>
            <p:nvPr/>
          </p:nvSpPr>
          <p:spPr>
            <a:xfrm>
              <a:off x="0" y="0"/>
              <a:ext cx="5271746" cy="1541074"/>
            </a:xfrm>
            <a:custGeom>
              <a:avLst/>
              <a:gdLst/>
              <a:ahLst/>
              <a:cxnLst/>
              <a:rect l="l" t="t" r="r" b="b"/>
              <a:pathLst>
                <a:path w="5271746" h="1541074">
                  <a:moveTo>
                    <a:pt x="0" y="0"/>
                  </a:moveTo>
                  <a:lnTo>
                    <a:pt x="5271746" y="0"/>
                  </a:lnTo>
                  <a:lnTo>
                    <a:pt x="5271746" y="1541074"/>
                  </a:lnTo>
                  <a:lnTo>
                    <a:pt x="0" y="1541074"/>
                  </a:lnTo>
                  <a:close/>
                </a:path>
              </a:pathLst>
            </a:custGeom>
            <a:solidFill>
              <a:srgbClr val="FFFDEE"/>
            </a:solidFill>
            <a:ln cap="sq">
              <a:noFill/>
              <a:prstDash val="solid"/>
              <a:miter/>
            </a:ln>
          </p:spPr>
          <p:txBody>
            <a:bodyPr/>
            <a:lstStyle/>
            <a:p>
              <a:endParaRPr lang="en-GB"/>
            </a:p>
          </p:txBody>
        </p:sp>
        <p:sp>
          <p:nvSpPr>
            <p:cNvPr id="9" name="TextBox 4">
              <a:extLst>
                <a:ext uri="{FF2B5EF4-FFF2-40B4-BE49-F238E27FC236}">
                  <a16:creationId xmlns:a16="http://schemas.microsoft.com/office/drawing/2014/main" id="{185B3A7F-789D-A17B-B60C-AB5941FD0334}"/>
                </a:ext>
              </a:extLst>
            </p:cNvPr>
            <p:cNvSpPr txBox="1"/>
            <p:nvPr/>
          </p:nvSpPr>
          <p:spPr>
            <a:xfrm>
              <a:off x="0" y="-38100"/>
              <a:ext cx="5271746" cy="1579174"/>
            </a:xfrm>
            <a:prstGeom prst="rect">
              <a:avLst/>
            </a:prstGeom>
          </p:spPr>
          <p:txBody>
            <a:bodyPr lIns="50800" tIns="50800" rIns="50800" bIns="50800" rtlCol="0" anchor="ctr"/>
            <a:lstStyle/>
            <a:p>
              <a:pPr algn="ctr">
                <a:lnSpc>
                  <a:spcPts val="2033"/>
                </a:lnSpc>
              </a:pPr>
              <a:endParaRPr/>
            </a:p>
          </p:txBody>
        </p:sp>
      </p:grpSp>
      <p:sp>
        <p:nvSpPr>
          <p:cNvPr id="13" name="AutoShape 5">
            <a:extLst>
              <a:ext uri="{FF2B5EF4-FFF2-40B4-BE49-F238E27FC236}">
                <a16:creationId xmlns:a16="http://schemas.microsoft.com/office/drawing/2014/main" id="{37C20784-2DB3-C464-B13E-76D9F4FE07C0}"/>
              </a:ext>
            </a:extLst>
          </p:cNvPr>
          <p:cNvSpPr/>
          <p:nvPr userDrawn="1"/>
        </p:nvSpPr>
        <p:spPr>
          <a:xfrm flipV="1">
            <a:off x="1257300" y="2140609"/>
            <a:ext cx="5556219" cy="0"/>
          </a:xfrm>
          <a:prstGeom prst="line">
            <a:avLst/>
          </a:prstGeom>
          <a:ln w="19050" cap="flat">
            <a:solidFill>
              <a:srgbClr val="FFFFFF">
                <a:alpha val="42745"/>
              </a:srgbClr>
            </a:solidFill>
            <a:prstDash val="solid"/>
            <a:headEnd type="none" w="sm" len="sm"/>
            <a:tailEnd type="none" w="sm" len="sm"/>
          </a:ln>
        </p:spPr>
        <p:txBody>
          <a:bodyPr/>
          <a:lstStyle/>
          <a:p>
            <a:endParaRPr lang="en-GB"/>
          </a:p>
        </p:txBody>
      </p:sp>
      <p:sp>
        <p:nvSpPr>
          <p:cNvPr id="14" name="TextBox 6">
            <a:extLst>
              <a:ext uri="{FF2B5EF4-FFF2-40B4-BE49-F238E27FC236}">
                <a16:creationId xmlns:a16="http://schemas.microsoft.com/office/drawing/2014/main" id="{D211A3A0-6869-A733-6ECD-3EB6E4A3610A}"/>
              </a:ext>
            </a:extLst>
          </p:cNvPr>
          <p:cNvSpPr txBox="1"/>
          <p:nvPr userDrawn="1"/>
        </p:nvSpPr>
        <p:spPr>
          <a:xfrm>
            <a:off x="2814576" y="4956953"/>
            <a:ext cx="10262704" cy="620619"/>
          </a:xfrm>
          <a:prstGeom prst="rect">
            <a:avLst/>
          </a:prstGeom>
        </p:spPr>
        <p:txBody>
          <a:bodyPr lIns="0" tIns="0" rIns="0" bIns="0" rtlCol="0" anchor="t">
            <a:spAutoFit/>
          </a:bodyPr>
          <a:lstStyle/>
          <a:p>
            <a:pPr algn="l">
              <a:lnSpc>
                <a:spcPts val="5319"/>
              </a:lnSpc>
            </a:pPr>
            <a:r>
              <a:rPr lang="en-US" sz="3799" b="1">
                <a:solidFill>
                  <a:srgbClr val="FFFDEE"/>
                </a:solidFill>
                <a:latin typeface="Inter Medium" panose="020B0604020202020204" charset="0"/>
                <a:ea typeface="Inter 2 Bold"/>
                <a:cs typeface="Inter Medium" panose="020B0604020202020204" charset="0"/>
                <a:sym typeface="Inter 2 Bold"/>
              </a:rPr>
              <a:t>Example 2</a:t>
            </a:r>
          </a:p>
        </p:txBody>
      </p:sp>
      <p:sp>
        <p:nvSpPr>
          <p:cNvPr id="15" name="TextBox 7">
            <a:extLst>
              <a:ext uri="{FF2B5EF4-FFF2-40B4-BE49-F238E27FC236}">
                <a16:creationId xmlns:a16="http://schemas.microsoft.com/office/drawing/2014/main" id="{B3C98411-0C03-C043-C6D7-0CCD8D317A39}"/>
              </a:ext>
            </a:extLst>
          </p:cNvPr>
          <p:cNvSpPr txBox="1"/>
          <p:nvPr userDrawn="1"/>
        </p:nvSpPr>
        <p:spPr>
          <a:xfrm>
            <a:off x="2814576" y="6924953"/>
            <a:ext cx="8840115" cy="620619"/>
          </a:xfrm>
          <a:prstGeom prst="rect">
            <a:avLst/>
          </a:prstGeom>
        </p:spPr>
        <p:txBody>
          <a:bodyPr lIns="0" tIns="0" rIns="0" bIns="0" rtlCol="0" anchor="t">
            <a:spAutoFit/>
          </a:bodyPr>
          <a:lstStyle/>
          <a:p>
            <a:pPr algn="l">
              <a:lnSpc>
                <a:spcPts val="5319"/>
              </a:lnSpc>
            </a:pPr>
            <a:r>
              <a:rPr lang="en-US" sz="3799" b="1">
                <a:solidFill>
                  <a:srgbClr val="FFFDEE"/>
                </a:solidFill>
                <a:latin typeface="Inter Medium" panose="020B0604020202020204" charset="0"/>
                <a:ea typeface="Inter 2 Bold"/>
                <a:cs typeface="Inter Medium" panose="020B0604020202020204" charset="0"/>
                <a:sym typeface="Inter 2 Bold"/>
              </a:rPr>
              <a:t>Example 3</a:t>
            </a:r>
          </a:p>
        </p:txBody>
      </p:sp>
      <p:grpSp>
        <p:nvGrpSpPr>
          <p:cNvPr id="16" name="Group 8">
            <a:extLst>
              <a:ext uri="{FF2B5EF4-FFF2-40B4-BE49-F238E27FC236}">
                <a16:creationId xmlns:a16="http://schemas.microsoft.com/office/drawing/2014/main" id="{1285EBFF-BCD9-444D-4468-E407245FEFD9}"/>
              </a:ext>
            </a:extLst>
          </p:cNvPr>
          <p:cNvGrpSpPr/>
          <p:nvPr userDrawn="1"/>
        </p:nvGrpSpPr>
        <p:grpSpPr>
          <a:xfrm rot="-2129390">
            <a:off x="5631105" y="6444893"/>
            <a:ext cx="20016161" cy="5851267"/>
            <a:chOff x="0" y="0"/>
            <a:chExt cx="5271746" cy="1541074"/>
          </a:xfrm>
        </p:grpSpPr>
        <p:sp>
          <p:nvSpPr>
            <p:cNvPr id="17" name="Freeform 9">
              <a:extLst>
                <a:ext uri="{FF2B5EF4-FFF2-40B4-BE49-F238E27FC236}">
                  <a16:creationId xmlns:a16="http://schemas.microsoft.com/office/drawing/2014/main" id="{A9E9BBC5-EC1F-FBB6-6CC5-A77127F7E37E}"/>
                </a:ext>
              </a:extLst>
            </p:cNvPr>
            <p:cNvSpPr/>
            <p:nvPr/>
          </p:nvSpPr>
          <p:spPr>
            <a:xfrm>
              <a:off x="0" y="0"/>
              <a:ext cx="5271746" cy="1541074"/>
            </a:xfrm>
            <a:custGeom>
              <a:avLst/>
              <a:gdLst/>
              <a:ahLst/>
              <a:cxnLst/>
              <a:rect l="l" t="t" r="r" b="b"/>
              <a:pathLst>
                <a:path w="5271746" h="1541074">
                  <a:moveTo>
                    <a:pt x="0" y="0"/>
                  </a:moveTo>
                  <a:lnTo>
                    <a:pt x="5271746" y="0"/>
                  </a:lnTo>
                  <a:lnTo>
                    <a:pt x="5271746" y="1541074"/>
                  </a:lnTo>
                  <a:lnTo>
                    <a:pt x="0" y="1541074"/>
                  </a:lnTo>
                  <a:close/>
                </a:path>
              </a:pathLst>
            </a:custGeom>
            <a:solidFill>
              <a:srgbClr val="ECC500"/>
            </a:solidFill>
            <a:ln cap="sq">
              <a:noFill/>
              <a:prstDash val="solid"/>
              <a:miter/>
            </a:ln>
          </p:spPr>
          <p:txBody>
            <a:bodyPr/>
            <a:lstStyle/>
            <a:p>
              <a:endParaRPr lang="en-GB"/>
            </a:p>
          </p:txBody>
        </p:sp>
        <p:sp>
          <p:nvSpPr>
            <p:cNvPr id="18" name="TextBox 10">
              <a:extLst>
                <a:ext uri="{FF2B5EF4-FFF2-40B4-BE49-F238E27FC236}">
                  <a16:creationId xmlns:a16="http://schemas.microsoft.com/office/drawing/2014/main" id="{6219DA09-AA15-B4C7-B47C-6AFD706FCA4E}"/>
                </a:ext>
              </a:extLst>
            </p:cNvPr>
            <p:cNvSpPr txBox="1"/>
            <p:nvPr/>
          </p:nvSpPr>
          <p:spPr>
            <a:xfrm>
              <a:off x="0" y="-38100"/>
              <a:ext cx="5271746" cy="1579174"/>
            </a:xfrm>
            <a:prstGeom prst="rect">
              <a:avLst/>
            </a:prstGeom>
          </p:spPr>
          <p:txBody>
            <a:bodyPr lIns="50800" tIns="50800" rIns="50800" bIns="50800" rtlCol="0" anchor="ctr"/>
            <a:lstStyle/>
            <a:p>
              <a:pPr algn="ctr">
                <a:lnSpc>
                  <a:spcPts val="2033"/>
                </a:lnSpc>
              </a:pPr>
              <a:endParaRPr/>
            </a:p>
          </p:txBody>
        </p:sp>
      </p:grpSp>
      <p:grpSp>
        <p:nvGrpSpPr>
          <p:cNvPr id="19" name="Group 11">
            <a:extLst>
              <a:ext uri="{FF2B5EF4-FFF2-40B4-BE49-F238E27FC236}">
                <a16:creationId xmlns:a16="http://schemas.microsoft.com/office/drawing/2014/main" id="{0DF56453-A322-0C4B-D74B-A6B0CD05C1A4}"/>
              </a:ext>
            </a:extLst>
          </p:cNvPr>
          <p:cNvGrpSpPr/>
          <p:nvPr userDrawn="1"/>
        </p:nvGrpSpPr>
        <p:grpSpPr>
          <a:xfrm>
            <a:off x="1235786" y="2648989"/>
            <a:ext cx="1163843" cy="1715283"/>
            <a:chOff x="0" y="0"/>
            <a:chExt cx="1551790" cy="2287043"/>
          </a:xfrm>
        </p:grpSpPr>
        <p:sp>
          <p:nvSpPr>
            <p:cNvPr id="20" name="Freeform 12">
              <a:extLst>
                <a:ext uri="{FF2B5EF4-FFF2-40B4-BE49-F238E27FC236}">
                  <a16:creationId xmlns:a16="http://schemas.microsoft.com/office/drawing/2014/main" id="{D01622E5-A1A8-0C40-0130-0DA448775E74}"/>
                </a:ext>
              </a:extLst>
            </p:cNvPr>
            <p:cNvSpPr/>
            <p:nvPr/>
          </p:nvSpPr>
          <p:spPr>
            <a:xfrm rot="5400000">
              <a:off x="-781833" y="781833"/>
              <a:ext cx="2287043" cy="723376"/>
            </a:xfrm>
            <a:custGeom>
              <a:avLst/>
              <a:gdLst/>
              <a:ahLst/>
              <a:cxnLst/>
              <a:rect l="l" t="t" r="r" b="b"/>
              <a:pathLst>
                <a:path w="2287043" h="723376">
                  <a:moveTo>
                    <a:pt x="0" y="0"/>
                  </a:moveTo>
                  <a:lnTo>
                    <a:pt x="2287043" y="0"/>
                  </a:lnTo>
                  <a:lnTo>
                    <a:pt x="2287043" y="723377"/>
                  </a:lnTo>
                  <a:lnTo>
                    <a:pt x="0" y="723377"/>
                  </a:lnTo>
                  <a:lnTo>
                    <a:pt x="0" y="0"/>
                  </a:lnTo>
                  <a:close/>
                </a:path>
              </a:pathLst>
            </a:custGeom>
            <a:blipFill>
              <a:blip r:embed="rId2"/>
              <a:stretch>
                <a:fillRect l="-43976" t="-435822" r="-35046" b="-252281"/>
              </a:stretch>
            </a:blipFill>
          </p:spPr>
          <p:txBody>
            <a:bodyPr/>
            <a:lstStyle/>
            <a:p>
              <a:endParaRPr lang="en-GB"/>
            </a:p>
          </p:txBody>
        </p:sp>
        <p:grpSp>
          <p:nvGrpSpPr>
            <p:cNvPr id="21" name="Group 13">
              <a:extLst>
                <a:ext uri="{FF2B5EF4-FFF2-40B4-BE49-F238E27FC236}">
                  <a16:creationId xmlns:a16="http://schemas.microsoft.com/office/drawing/2014/main" id="{FA5F956D-F010-9FFE-29C8-556F0C711A20}"/>
                </a:ext>
              </a:extLst>
            </p:cNvPr>
            <p:cNvGrpSpPr/>
            <p:nvPr/>
          </p:nvGrpSpPr>
          <p:grpSpPr>
            <a:xfrm rot="5400000">
              <a:off x="143305" y="630872"/>
              <a:ext cx="1988557" cy="828414"/>
              <a:chOff x="0" y="0"/>
              <a:chExt cx="670255" cy="279222"/>
            </a:xfrm>
          </p:grpSpPr>
          <p:sp>
            <p:nvSpPr>
              <p:cNvPr id="22" name="Freeform 14">
                <a:extLst>
                  <a:ext uri="{FF2B5EF4-FFF2-40B4-BE49-F238E27FC236}">
                    <a16:creationId xmlns:a16="http://schemas.microsoft.com/office/drawing/2014/main" id="{217D32FD-0837-84B6-7F46-DAEE6C6FAB36}"/>
                  </a:ext>
                </a:extLst>
              </p:cNvPr>
              <p:cNvSpPr/>
              <p:nvPr/>
            </p:nvSpPr>
            <p:spPr>
              <a:xfrm>
                <a:off x="0" y="0"/>
                <a:ext cx="670255" cy="279222"/>
              </a:xfrm>
              <a:custGeom>
                <a:avLst/>
                <a:gdLst/>
                <a:ahLst/>
                <a:cxnLst/>
                <a:rect l="l" t="t" r="r" b="b"/>
                <a:pathLst>
                  <a:path w="670255" h="279222">
                    <a:moveTo>
                      <a:pt x="335128" y="0"/>
                    </a:moveTo>
                    <a:lnTo>
                      <a:pt x="670255" y="279222"/>
                    </a:lnTo>
                    <a:lnTo>
                      <a:pt x="0" y="279222"/>
                    </a:lnTo>
                    <a:lnTo>
                      <a:pt x="335128" y="0"/>
                    </a:lnTo>
                    <a:close/>
                  </a:path>
                </a:pathLst>
              </a:custGeom>
              <a:solidFill>
                <a:srgbClr val="D10D5D"/>
              </a:solidFill>
            </p:spPr>
            <p:txBody>
              <a:bodyPr/>
              <a:lstStyle/>
              <a:p>
                <a:endParaRPr lang="en-GB"/>
              </a:p>
            </p:txBody>
          </p:sp>
          <p:sp>
            <p:nvSpPr>
              <p:cNvPr id="23" name="TextBox 15">
                <a:extLst>
                  <a:ext uri="{FF2B5EF4-FFF2-40B4-BE49-F238E27FC236}">
                    <a16:creationId xmlns:a16="http://schemas.microsoft.com/office/drawing/2014/main" id="{E8B5FDC6-6A38-B635-45AA-639BED6459B4}"/>
                  </a:ext>
                </a:extLst>
              </p:cNvPr>
              <p:cNvSpPr txBox="1"/>
              <p:nvPr/>
            </p:nvSpPr>
            <p:spPr>
              <a:xfrm>
                <a:off x="104727" y="91539"/>
                <a:ext cx="460800" cy="167739"/>
              </a:xfrm>
              <a:prstGeom prst="rect">
                <a:avLst/>
              </a:prstGeom>
            </p:spPr>
            <p:txBody>
              <a:bodyPr lIns="50800" tIns="50800" rIns="50800" bIns="50800" rtlCol="0" anchor="ctr"/>
              <a:lstStyle/>
              <a:p>
                <a:pPr algn="ctr">
                  <a:lnSpc>
                    <a:spcPts val="2033"/>
                  </a:lnSpc>
                </a:pPr>
                <a:endParaRPr/>
              </a:p>
            </p:txBody>
          </p:sp>
        </p:grpSp>
      </p:grpSp>
      <p:sp>
        <p:nvSpPr>
          <p:cNvPr id="25" name="TextBox 17">
            <a:extLst>
              <a:ext uri="{FF2B5EF4-FFF2-40B4-BE49-F238E27FC236}">
                <a16:creationId xmlns:a16="http://schemas.microsoft.com/office/drawing/2014/main" id="{79F5BAED-8A4B-62CA-D0BE-3D0AD0EB47DB}"/>
              </a:ext>
            </a:extLst>
          </p:cNvPr>
          <p:cNvSpPr txBox="1"/>
          <p:nvPr userDrawn="1"/>
        </p:nvSpPr>
        <p:spPr>
          <a:xfrm>
            <a:off x="2814576" y="2986548"/>
            <a:ext cx="11727235" cy="620683"/>
          </a:xfrm>
          <a:prstGeom prst="rect">
            <a:avLst/>
          </a:prstGeom>
        </p:spPr>
        <p:txBody>
          <a:bodyPr lIns="0" tIns="0" rIns="0" bIns="0" rtlCol="0" anchor="t">
            <a:spAutoFit/>
          </a:bodyPr>
          <a:lstStyle/>
          <a:p>
            <a:pPr algn="l">
              <a:lnSpc>
                <a:spcPts val="5320"/>
              </a:lnSpc>
            </a:pPr>
            <a:r>
              <a:rPr lang="en-US" sz="3800" b="1">
                <a:solidFill>
                  <a:srgbClr val="FFFDEE"/>
                </a:solidFill>
                <a:latin typeface="Inter Medium" panose="020B0604020202020204" charset="0"/>
                <a:ea typeface="Inter 2 Bold"/>
                <a:cs typeface="Inter Medium" panose="020B0604020202020204" charset="0"/>
                <a:sym typeface="Inter 2 Bold"/>
              </a:rPr>
              <a:t>Example 1</a:t>
            </a:r>
          </a:p>
        </p:txBody>
      </p:sp>
      <p:grpSp>
        <p:nvGrpSpPr>
          <p:cNvPr id="26" name="Group 18">
            <a:extLst>
              <a:ext uri="{FF2B5EF4-FFF2-40B4-BE49-F238E27FC236}">
                <a16:creationId xmlns:a16="http://schemas.microsoft.com/office/drawing/2014/main" id="{1E3DAA28-D2D5-52BB-3B6F-5606A38B655F}"/>
              </a:ext>
            </a:extLst>
          </p:cNvPr>
          <p:cNvGrpSpPr/>
          <p:nvPr userDrawn="1"/>
        </p:nvGrpSpPr>
        <p:grpSpPr>
          <a:xfrm>
            <a:off x="1235786" y="4575275"/>
            <a:ext cx="1163843" cy="1715283"/>
            <a:chOff x="0" y="0"/>
            <a:chExt cx="1551790" cy="2287043"/>
          </a:xfrm>
        </p:grpSpPr>
        <p:sp>
          <p:nvSpPr>
            <p:cNvPr id="27" name="Freeform 19">
              <a:extLst>
                <a:ext uri="{FF2B5EF4-FFF2-40B4-BE49-F238E27FC236}">
                  <a16:creationId xmlns:a16="http://schemas.microsoft.com/office/drawing/2014/main" id="{BD04D2DF-1297-6B24-29CC-02B3437E8A43}"/>
                </a:ext>
              </a:extLst>
            </p:cNvPr>
            <p:cNvSpPr/>
            <p:nvPr/>
          </p:nvSpPr>
          <p:spPr>
            <a:xfrm rot="5400000">
              <a:off x="-781833" y="781833"/>
              <a:ext cx="2287043" cy="723376"/>
            </a:xfrm>
            <a:custGeom>
              <a:avLst/>
              <a:gdLst/>
              <a:ahLst/>
              <a:cxnLst/>
              <a:rect l="l" t="t" r="r" b="b"/>
              <a:pathLst>
                <a:path w="2287043" h="723376">
                  <a:moveTo>
                    <a:pt x="0" y="0"/>
                  </a:moveTo>
                  <a:lnTo>
                    <a:pt x="2287043" y="0"/>
                  </a:lnTo>
                  <a:lnTo>
                    <a:pt x="2287043" y="723377"/>
                  </a:lnTo>
                  <a:lnTo>
                    <a:pt x="0" y="723377"/>
                  </a:lnTo>
                  <a:lnTo>
                    <a:pt x="0" y="0"/>
                  </a:lnTo>
                  <a:close/>
                </a:path>
              </a:pathLst>
            </a:custGeom>
            <a:blipFill>
              <a:blip r:embed="rId2"/>
              <a:stretch>
                <a:fillRect l="-43976" t="-435822" r="-35046" b="-252281"/>
              </a:stretch>
            </a:blipFill>
          </p:spPr>
          <p:txBody>
            <a:bodyPr/>
            <a:lstStyle/>
            <a:p>
              <a:endParaRPr lang="en-GB"/>
            </a:p>
          </p:txBody>
        </p:sp>
        <p:grpSp>
          <p:nvGrpSpPr>
            <p:cNvPr id="28" name="Group 20">
              <a:extLst>
                <a:ext uri="{FF2B5EF4-FFF2-40B4-BE49-F238E27FC236}">
                  <a16:creationId xmlns:a16="http://schemas.microsoft.com/office/drawing/2014/main" id="{7A7CC660-C6DE-EB63-76B9-BD9F5C5037B7}"/>
                </a:ext>
              </a:extLst>
            </p:cNvPr>
            <p:cNvGrpSpPr/>
            <p:nvPr/>
          </p:nvGrpSpPr>
          <p:grpSpPr>
            <a:xfrm rot="5400000">
              <a:off x="143305" y="630872"/>
              <a:ext cx="1988557" cy="828414"/>
              <a:chOff x="0" y="0"/>
              <a:chExt cx="670255" cy="279222"/>
            </a:xfrm>
          </p:grpSpPr>
          <p:sp>
            <p:nvSpPr>
              <p:cNvPr id="29" name="Freeform 21">
                <a:extLst>
                  <a:ext uri="{FF2B5EF4-FFF2-40B4-BE49-F238E27FC236}">
                    <a16:creationId xmlns:a16="http://schemas.microsoft.com/office/drawing/2014/main" id="{3A6099E6-B3DA-3C68-6DB9-7DEA4F03F151}"/>
                  </a:ext>
                </a:extLst>
              </p:cNvPr>
              <p:cNvSpPr/>
              <p:nvPr/>
            </p:nvSpPr>
            <p:spPr>
              <a:xfrm>
                <a:off x="0" y="0"/>
                <a:ext cx="670255" cy="279222"/>
              </a:xfrm>
              <a:custGeom>
                <a:avLst/>
                <a:gdLst/>
                <a:ahLst/>
                <a:cxnLst/>
                <a:rect l="l" t="t" r="r" b="b"/>
                <a:pathLst>
                  <a:path w="670255" h="279222">
                    <a:moveTo>
                      <a:pt x="335128" y="0"/>
                    </a:moveTo>
                    <a:lnTo>
                      <a:pt x="670255" y="279222"/>
                    </a:lnTo>
                    <a:lnTo>
                      <a:pt x="0" y="279222"/>
                    </a:lnTo>
                    <a:lnTo>
                      <a:pt x="335128" y="0"/>
                    </a:lnTo>
                    <a:close/>
                  </a:path>
                </a:pathLst>
              </a:custGeom>
              <a:solidFill>
                <a:srgbClr val="D10D5D"/>
              </a:solidFill>
            </p:spPr>
            <p:txBody>
              <a:bodyPr/>
              <a:lstStyle/>
              <a:p>
                <a:endParaRPr lang="en-GB"/>
              </a:p>
            </p:txBody>
          </p:sp>
          <p:sp>
            <p:nvSpPr>
              <p:cNvPr id="30" name="TextBox 22">
                <a:extLst>
                  <a:ext uri="{FF2B5EF4-FFF2-40B4-BE49-F238E27FC236}">
                    <a16:creationId xmlns:a16="http://schemas.microsoft.com/office/drawing/2014/main" id="{BAA4A2BF-8317-D715-957F-275C265E9910}"/>
                  </a:ext>
                </a:extLst>
              </p:cNvPr>
              <p:cNvSpPr txBox="1"/>
              <p:nvPr/>
            </p:nvSpPr>
            <p:spPr>
              <a:xfrm>
                <a:off x="104727" y="91539"/>
                <a:ext cx="460800" cy="167739"/>
              </a:xfrm>
              <a:prstGeom prst="rect">
                <a:avLst/>
              </a:prstGeom>
            </p:spPr>
            <p:txBody>
              <a:bodyPr lIns="50800" tIns="50800" rIns="50800" bIns="50800" rtlCol="0" anchor="ctr"/>
              <a:lstStyle/>
              <a:p>
                <a:pPr algn="ctr">
                  <a:lnSpc>
                    <a:spcPts val="2033"/>
                  </a:lnSpc>
                </a:pPr>
                <a:endParaRPr/>
              </a:p>
            </p:txBody>
          </p:sp>
        </p:grpSp>
      </p:grpSp>
      <p:grpSp>
        <p:nvGrpSpPr>
          <p:cNvPr id="31" name="Group 23">
            <a:extLst>
              <a:ext uri="{FF2B5EF4-FFF2-40B4-BE49-F238E27FC236}">
                <a16:creationId xmlns:a16="http://schemas.microsoft.com/office/drawing/2014/main" id="{CFC73AD9-F009-8578-3C11-657488B64A86}"/>
              </a:ext>
            </a:extLst>
          </p:cNvPr>
          <p:cNvGrpSpPr/>
          <p:nvPr userDrawn="1"/>
        </p:nvGrpSpPr>
        <p:grpSpPr>
          <a:xfrm>
            <a:off x="1235786" y="6558711"/>
            <a:ext cx="1163843" cy="1715283"/>
            <a:chOff x="0" y="0"/>
            <a:chExt cx="1551790" cy="2287043"/>
          </a:xfrm>
        </p:grpSpPr>
        <p:sp>
          <p:nvSpPr>
            <p:cNvPr id="32" name="Freeform 24">
              <a:extLst>
                <a:ext uri="{FF2B5EF4-FFF2-40B4-BE49-F238E27FC236}">
                  <a16:creationId xmlns:a16="http://schemas.microsoft.com/office/drawing/2014/main" id="{A98F5765-75D9-BD3C-98C7-2F1C7FB1A709}"/>
                </a:ext>
              </a:extLst>
            </p:cNvPr>
            <p:cNvSpPr/>
            <p:nvPr/>
          </p:nvSpPr>
          <p:spPr>
            <a:xfrm rot="5400000">
              <a:off x="-781833" y="781833"/>
              <a:ext cx="2287043" cy="723376"/>
            </a:xfrm>
            <a:custGeom>
              <a:avLst/>
              <a:gdLst/>
              <a:ahLst/>
              <a:cxnLst/>
              <a:rect l="l" t="t" r="r" b="b"/>
              <a:pathLst>
                <a:path w="2287043" h="723376">
                  <a:moveTo>
                    <a:pt x="0" y="0"/>
                  </a:moveTo>
                  <a:lnTo>
                    <a:pt x="2287043" y="0"/>
                  </a:lnTo>
                  <a:lnTo>
                    <a:pt x="2287043" y="723377"/>
                  </a:lnTo>
                  <a:lnTo>
                    <a:pt x="0" y="723377"/>
                  </a:lnTo>
                  <a:lnTo>
                    <a:pt x="0" y="0"/>
                  </a:lnTo>
                  <a:close/>
                </a:path>
              </a:pathLst>
            </a:custGeom>
            <a:blipFill>
              <a:blip r:embed="rId2"/>
              <a:stretch>
                <a:fillRect l="-43976" t="-435822" r="-35046" b="-252281"/>
              </a:stretch>
            </a:blipFill>
          </p:spPr>
          <p:txBody>
            <a:bodyPr/>
            <a:lstStyle/>
            <a:p>
              <a:endParaRPr lang="en-GB"/>
            </a:p>
          </p:txBody>
        </p:sp>
        <p:grpSp>
          <p:nvGrpSpPr>
            <p:cNvPr id="33" name="Group 25">
              <a:extLst>
                <a:ext uri="{FF2B5EF4-FFF2-40B4-BE49-F238E27FC236}">
                  <a16:creationId xmlns:a16="http://schemas.microsoft.com/office/drawing/2014/main" id="{B1F3A9DC-4E7A-84EC-F05A-61B7DB276368}"/>
                </a:ext>
              </a:extLst>
            </p:cNvPr>
            <p:cNvGrpSpPr/>
            <p:nvPr/>
          </p:nvGrpSpPr>
          <p:grpSpPr>
            <a:xfrm rot="5400000">
              <a:off x="143305" y="630872"/>
              <a:ext cx="1988557" cy="828414"/>
              <a:chOff x="0" y="0"/>
              <a:chExt cx="670255" cy="279222"/>
            </a:xfrm>
          </p:grpSpPr>
          <p:sp>
            <p:nvSpPr>
              <p:cNvPr id="34" name="Freeform 26">
                <a:extLst>
                  <a:ext uri="{FF2B5EF4-FFF2-40B4-BE49-F238E27FC236}">
                    <a16:creationId xmlns:a16="http://schemas.microsoft.com/office/drawing/2014/main" id="{C7BAE850-E303-DA04-94C4-53BE1869397D}"/>
                  </a:ext>
                </a:extLst>
              </p:cNvPr>
              <p:cNvSpPr/>
              <p:nvPr/>
            </p:nvSpPr>
            <p:spPr>
              <a:xfrm>
                <a:off x="0" y="0"/>
                <a:ext cx="670255" cy="279222"/>
              </a:xfrm>
              <a:custGeom>
                <a:avLst/>
                <a:gdLst/>
                <a:ahLst/>
                <a:cxnLst/>
                <a:rect l="l" t="t" r="r" b="b"/>
                <a:pathLst>
                  <a:path w="670255" h="279222">
                    <a:moveTo>
                      <a:pt x="335128" y="0"/>
                    </a:moveTo>
                    <a:lnTo>
                      <a:pt x="670255" y="279222"/>
                    </a:lnTo>
                    <a:lnTo>
                      <a:pt x="0" y="279222"/>
                    </a:lnTo>
                    <a:lnTo>
                      <a:pt x="335128" y="0"/>
                    </a:lnTo>
                    <a:close/>
                  </a:path>
                </a:pathLst>
              </a:custGeom>
              <a:solidFill>
                <a:srgbClr val="D10D5D"/>
              </a:solidFill>
            </p:spPr>
            <p:txBody>
              <a:bodyPr/>
              <a:lstStyle/>
              <a:p>
                <a:endParaRPr lang="en-GB"/>
              </a:p>
            </p:txBody>
          </p:sp>
          <p:sp>
            <p:nvSpPr>
              <p:cNvPr id="35" name="TextBox 27">
                <a:extLst>
                  <a:ext uri="{FF2B5EF4-FFF2-40B4-BE49-F238E27FC236}">
                    <a16:creationId xmlns:a16="http://schemas.microsoft.com/office/drawing/2014/main" id="{FE90FFEB-8F7B-D81D-EC24-D532A6539F9E}"/>
                  </a:ext>
                </a:extLst>
              </p:cNvPr>
              <p:cNvSpPr txBox="1"/>
              <p:nvPr/>
            </p:nvSpPr>
            <p:spPr>
              <a:xfrm>
                <a:off x="104727" y="91539"/>
                <a:ext cx="460800" cy="167739"/>
              </a:xfrm>
              <a:prstGeom prst="rect">
                <a:avLst/>
              </a:prstGeom>
            </p:spPr>
            <p:txBody>
              <a:bodyPr lIns="50800" tIns="50800" rIns="50800" bIns="50800" rtlCol="0" anchor="ctr"/>
              <a:lstStyle/>
              <a:p>
                <a:pPr algn="ctr">
                  <a:lnSpc>
                    <a:spcPts val="2033"/>
                  </a:lnSpc>
                </a:pPr>
                <a:endParaRPr/>
              </a:p>
            </p:txBody>
          </p:sp>
        </p:grpSp>
      </p:grpSp>
    </p:spTree>
    <p:extLst>
      <p:ext uri="{BB962C8B-B14F-4D97-AF65-F5344CB8AC3E}">
        <p14:creationId xmlns:p14="http://schemas.microsoft.com/office/powerpoint/2010/main" val="279806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Foundation Icon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D34E-2BF0-C866-86FD-AD1A0B5F0B32}"/>
              </a:ext>
            </a:extLst>
          </p:cNvPr>
          <p:cNvSpPr>
            <a:spLocks noGrp="1"/>
          </p:cNvSpPr>
          <p:nvPr>
            <p:ph type="title" hasCustomPrompt="1"/>
          </p:nvPr>
        </p:nvSpPr>
        <p:spPr/>
        <p:txBody>
          <a:bodyPr/>
          <a:lstStyle>
            <a:lvl1pPr>
              <a:defRPr>
                <a:latin typeface="Inter" panose="020B0604020202020204" charset="0"/>
                <a:cs typeface="Inter" panose="020B0604020202020204" charset="0"/>
              </a:defRPr>
            </a:lvl1pPr>
          </a:lstStyle>
          <a:p>
            <a:r>
              <a:rPr lang="en-US"/>
              <a:t>Foundation Icons</a:t>
            </a:r>
            <a:endParaRPr lang="en-GB"/>
          </a:p>
        </p:txBody>
      </p:sp>
      <p:sp>
        <p:nvSpPr>
          <p:cNvPr id="3" name="Date Placeholder 2">
            <a:extLst>
              <a:ext uri="{FF2B5EF4-FFF2-40B4-BE49-F238E27FC236}">
                <a16:creationId xmlns:a16="http://schemas.microsoft.com/office/drawing/2014/main" id="{C0DDFD47-6723-6152-0B4D-DBB8EFE8994A}"/>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4" name="Footer Placeholder 3">
            <a:extLst>
              <a:ext uri="{FF2B5EF4-FFF2-40B4-BE49-F238E27FC236}">
                <a16:creationId xmlns:a16="http://schemas.microsoft.com/office/drawing/2014/main" id="{5254AAD0-25CA-EC3C-DC3C-DE26B811D0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DA33DE-0184-3C6D-AD17-E8AC45D7E649}"/>
              </a:ext>
            </a:extLst>
          </p:cNvPr>
          <p:cNvSpPr>
            <a:spLocks noGrp="1"/>
          </p:cNvSpPr>
          <p:nvPr>
            <p:ph type="sldNum" sz="quarter" idx="12"/>
          </p:nvPr>
        </p:nvSpPr>
        <p:spPr/>
        <p:txBody>
          <a:bodyPr/>
          <a:lstStyle/>
          <a:p>
            <a:fld id="{5824A4E5-F5AA-4A12-B273-3FCD97F21288}" type="slidenum">
              <a:rPr lang="en-GB" smtClean="0"/>
              <a:t>‹#›</a:t>
            </a:fld>
            <a:endParaRPr lang="en-GB"/>
          </a:p>
        </p:txBody>
      </p:sp>
      <p:pic>
        <p:nvPicPr>
          <p:cNvPr id="7" name="Picture 6">
            <a:extLst>
              <a:ext uri="{FF2B5EF4-FFF2-40B4-BE49-F238E27FC236}">
                <a16:creationId xmlns:a16="http://schemas.microsoft.com/office/drawing/2014/main" id="{A8648EC3-C960-EBEF-7CD4-FFA45D66E0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6530" y="2636877"/>
            <a:ext cx="3186782" cy="2678076"/>
          </a:xfrm>
          <a:prstGeom prst="rect">
            <a:avLst/>
          </a:prstGeom>
        </p:spPr>
      </p:pic>
      <p:sp>
        <p:nvSpPr>
          <p:cNvPr id="8" name="TextBox 7">
            <a:extLst>
              <a:ext uri="{FF2B5EF4-FFF2-40B4-BE49-F238E27FC236}">
                <a16:creationId xmlns:a16="http://schemas.microsoft.com/office/drawing/2014/main" id="{0F5B6680-DAD6-B9F2-3EB2-2EA3F36E6D3E}"/>
              </a:ext>
            </a:extLst>
          </p:cNvPr>
          <p:cNvSpPr txBox="1"/>
          <p:nvPr userDrawn="1"/>
        </p:nvSpPr>
        <p:spPr>
          <a:xfrm>
            <a:off x="3190667" y="5458238"/>
            <a:ext cx="3452645"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Care</a:t>
            </a:r>
          </a:p>
        </p:txBody>
      </p:sp>
      <p:pic>
        <p:nvPicPr>
          <p:cNvPr id="11" name="Picture 10">
            <a:extLst>
              <a:ext uri="{FF2B5EF4-FFF2-40B4-BE49-F238E27FC236}">
                <a16:creationId xmlns:a16="http://schemas.microsoft.com/office/drawing/2014/main" id="{F93B8102-FBDA-DB0D-B9A7-9301DB5C5A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4229" y="2700894"/>
            <a:ext cx="3341292" cy="2678076"/>
          </a:xfrm>
          <a:prstGeom prst="rect">
            <a:avLst/>
          </a:prstGeom>
        </p:spPr>
      </p:pic>
      <p:sp>
        <p:nvSpPr>
          <p:cNvPr id="12" name="TextBox 11">
            <a:extLst>
              <a:ext uri="{FF2B5EF4-FFF2-40B4-BE49-F238E27FC236}">
                <a16:creationId xmlns:a16="http://schemas.microsoft.com/office/drawing/2014/main" id="{EBBAB051-B177-40DC-EE90-9275F1FBD308}"/>
              </a:ext>
            </a:extLst>
          </p:cNvPr>
          <p:cNvSpPr txBox="1"/>
          <p:nvPr userDrawn="1"/>
        </p:nvSpPr>
        <p:spPr>
          <a:xfrm>
            <a:off x="7398553" y="5586830"/>
            <a:ext cx="3452645"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Family</a:t>
            </a:r>
          </a:p>
        </p:txBody>
      </p:sp>
      <p:sp>
        <p:nvSpPr>
          <p:cNvPr id="13" name="TextBox 12">
            <a:extLst>
              <a:ext uri="{FF2B5EF4-FFF2-40B4-BE49-F238E27FC236}">
                <a16:creationId xmlns:a16="http://schemas.microsoft.com/office/drawing/2014/main" id="{E0E1B24B-CB44-D956-3DD6-8AD7E00C8F2D}"/>
              </a:ext>
            </a:extLst>
          </p:cNvPr>
          <p:cNvSpPr txBox="1"/>
          <p:nvPr userDrawn="1"/>
        </p:nvSpPr>
        <p:spPr>
          <a:xfrm>
            <a:off x="11226130" y="5586830"/>
            <a:ext cx="3452645"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People</a:t>
            </a:r>
          </a:p>
        </p:txBody>
      </p:sp>
      <p:pic>
        <p:nvPicPr>
          <p:cNvPr id="15" name="Picture 14">
            <a:extLst>
              <a:ext uri="{FF2B5EF4-FFF2-40B4-BE49-F238E27FC236}">
                <a16:creationId xmlns:a16="http://schemas.microsoft.com/office/drawing/2014/main" id="{52EC3E12-DC74-A8F1-C69B-89711F5EAF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02325" y="2922059"/>
            <a:ext cx="3075599" cy="2392895"/>
          </a:xfrm>
          <a:prstGeom prst="rect">
            <a:avLst/>
          </a:prstGeom>
        </p:spPr>
      </p:pic>
      <p:pic>
        <p:nvPicPr>
          <p:cNvPr id="17" name="Picture 16">
            <a:extLst>
              <a:ext uri="{FF2B5EF4-FFF2-40B4-BE49-F238E27FC236}">
                <a16:creationId xmlns:a16="http://schemas.microsoft.com/office/drawing/2014/main" id="{78F6E48E-A249-9E04-97AB-40ADD9AC82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40199" y="5927246"/>
            <a:ext cx="3034427" cy="2399937"/>
          </a:xfrm>
          <a:prstGeom prst="rect">
            <a:avLst/>
          </a:prstGeom>
        </p:spPr>
      </p:pic>
      <p:sp>
        <p:nvSpPr>
          <p:cNvPr id="18" name="TextBox 17">
            <a:extLst>
              <a:ext uri="{FF2B5EF4-FFF2-40B4-BE49-F238E27FC236}">
                <a16:creationId xmlns:a16="http://schemas.microsoft.com/office/drawing/2014/main" id="{6ECC765F-AC17-5D67-765F-D14F35CE4054}"/>
              </a:ext>
            </a:extLst>
          </p:cNvPr>
          <p:cNvSpPr txBox="1"/>
          <p:nvPr userDrawn="1"/>
        </p:nvSpPr>
        <p:spPr>
          <a:xfrm>
            <a:off x="5126098" y="8600618"/>
            <a:ext cx="3452645"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Scaffolding</a:t>
            </a:r>
          </a:p>
        </p:txBody>
      </p:sp>
      <p:pic>
        <p:nvPicPr>
          <p:cNvPr id="20" name="Picture 19">
            <a:extLst>
              <a:ext uri="{FF2B5EF4-FFF2-40B4-BE49-F238E27FC236}">
                <a16:creationId xmlns:a16="http://schemas.microsoft.com/office/drawing/2014/main" id="{0FFB4345-A0CB-3B0B-9C5A-F92FDBA874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16617" y="5842810"/>
            <a:ext cx="2757809" cy="2757809"/>
          </a:xfrm>
          <a:prstGeom prst="rect">
            <a:avLst/>
          </a:prstGeom>
        </p:spPr>
      </p:pic>
      <p:sp>
        <p:nvSpPr>
          <p:cNvPr id="21" name="TextBox 20">
            <a:extLst>
              <a:ext uri="{FF2B5EF4-FFF2-40B4-BE49-F238E27FC236}">
                <a16:creationId xmlns:a16="http://schemas.microsoft.com/office/drawing/2014/main" id="{E94EE1CB-9DFA-0605-C4AF-71ED90180104}"/>
              </a:ext>
            </a:extLst>
          </p:cNvPr>
          <p:cNvSpPr txBox="1"/>
          <p:nvPr userDrawn="1"/>
        </p:nvSpPr>
        <p:spPr>
          <a:xfrm>
            <a:off x="8413642" y="8647067"/>
            <a:ext cx="3452645"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Voice</a:t>
            </a:r>
          </a:p>
        </p:txBody>
      </p:sp>
    </p:spTree>
    <p:extLst>
      <p:ext uri="{BB962C8B-B14F-4D97-AF65-F5344CB8AC3E}">
        <p14:creationId xmlns:p14="http://schemas.microsoft.com/office/powerpoint/2010/main" val="151335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ector Icon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D34E-2BF0-C866-86FD-AD1A0B5F0B32}"/>
              </a:ext>
            </a:extLst>
          </p:cNvPr>
          <p:cNvSpPr>
            <a:spLocks noGrp="1"/>
          </p:cNvSpPr>
          <p:nvPr>
            <p:ph type="title" hasCustomPrompt="1"/>
          </p:nvPr>
        </p:nvSpPr>
        <p:spPr/>
        <p:txBody>
          <a:bodyPr/>
          <a:lstStyle>
            <a:lvl1pPr>
              <a:defRPr>
                <a:latin typeface="Inter" panose="020B0604020202020204" charset="0"/>
                <a:cs typeface="Inter" panose="020B0604020202020204" charset="0"/>
              </a:defRPr>
            </a:lvl1pPr>
          </a:lstStyle>
          <a:p>
            <a:r>
              <a:rPr lang="en-US"/>
              <a:t>Sector Icons</a:t>
            </a:r>
            <a:endParaRPr lang="en-GB"/>
          </a:p>
        </p:txBody>
      </p:sp>
      <p:sp>
        <p:nvSpPr>
          <p:cNvPr id="3" name="Date Placeholder 2">
            <a:extLst>
              <a:ext uri="{FF2B5EF4-FFF2-40B4-BE49-F238E27FC236}">
                <a16:creationId xmlns:a16="http://schemas.microsoft.com/office/drawing/2014/main" id="{C0DDFD47-6723-6152-0B4D-DBB8EFE8994A}"/>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4" name="Footer Placeholder 3">
            <a:extLst>
              <a:ext uri="{FF2B5EF4-FFF2-40B4-BE49-F238E27FC236}">
                <a16:creationId xmlns:a16="http://schemas.microsoft.com/office/drawing/2014/main" id="{5254AAD0-25CA-EC3C-DC3C-DE26B811D0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DA33DE-0184-3C6D-AD17-E8AC45D7E649}"/>
              </a:ext>
            </a:extLst>
          </p:cNvPr>
          <p:cNvSpPr>
            <a:spLocks noGrp="1"/>
          </p:cNvSpPr>
          <p:nvPr>
            <p:ph type="sldNum" sz="quarter" idx="12"/>
          </p:nvPr>
        </p:nvSpPr>
        <p:spPr/>
        <p:txBody>
          <a:bodyPr/>
          <a:lstStyle/>
          <a:p>
            <a:fld id="{5824A4E5-F5AA-4A12-B273-3FCD97F21288}" type="slidenum">
              <a:rPr lang="en-GB" smtClean="0"/>
              <a:t>‹#›</a:t>
            </a:fld>
            <a:endParaRPr lang="en-GB"/>
          </a:p>
        </p:txBody>
      </p:sp>
      <p:pic>
        <p:nvPicPr>
          <p:cNvPr id="6" name="Picture 5">
            <a:extLst>
              <a:ext uri="{FF2B5EF4-FFF2-40B4-BE49-F238E27FC236}">
                <a16:creationId xmlns:a16="http://schemas.microsoft.com/office/drawing/2014/main" id="{6889A8FC-3DB4-F8E7-081D-3607584052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4408" y="5007638"/>
            <a:ext cx="3890763" cy="3606516"/>
          </a:xfrm>
          <a:prstGeom prst="rect">
            <a:avLst/>
          </a:prstGeom>
        </p:spPr>
      </p:pic>
      <p:pic>
        <p:nvPicPr>
          <p:cNvPr id="7" name="Picture 6">
            <a:extLst>
              <a:ext uri="{FF2B5EF4-FFF2-40B4-BE49-F238E27FC236}">
                <a16:creationId xmlns:a16="http://schemas.microsoft.com/office/drawing/2014/main" id="{3B1CF7C3-3445-1775-7B7E-99567BCFF8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917" y="2548784"/>
            <a:ext cx="2568170" cy="2380547"/>
          </a:xfrm>
          <a:prstGeom prst="rect">
            <a:avLst/>
          </a:prstGeom>
        </p:spPr>
      </p:pic>
      <p:pic>
        <p:nvPicPr>
          <p:cNvPr id="8" name="Picture 7">
            <a:extLst>
              <a:ext uri="{FF2B5EF4-FFF2-40B4-BE49-F238E27FC236}">
                <a16:creationId xmlns:a16="http://schemas.microsoft.com/office/drawing/2014/main" id="{30B03E8F-0A23-75CC-0F05-8F8D859C22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6044" y="5400578"/>
            <a:ext cx="3260282" cy="3022095"/>
          </a:xfrm>
          <a:prstGeom prst="rect">
            <a:avLst/>
          </a:prstGeom>
        </p:spPr>
      </p:pic>
      <p:pic>
        <p:nvPicPr>
          <p:cNvPr id="9" name="Picture 8">
            <a:extLst>
              <a:ext uri="{FF2B5EF4-FFF2-40B4-BE49-F238E27FC236}">
                <a16:creationId xmlns:a16="http://schemas.microsoft.com/office/drawing/2014/main" id="{86A8CB16-98A0-F558-5C5E-D16BFB342E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99583" y="5696558"/>
            <a:ext cx="3259680" cy="3022097"/>
          </a:xfrm>
          <a:prstGeom prst="rect">
            <a:avLst/>
          </a:prstGeom>
        </p:spPr>
      </p:pic>
      <p:pic>
        <p:nvPicPr>
          <p:cNvPr id="10" name="Picture 9">
            <a:extLst>
              <a:ext uri="{FF2B5EF4-FFF2-40B4-BE49-F238E27FC236}">
                <a16:creationId xmlns:a16="http://schemas.microsoft.com/office/drawing/2014/main" id="{9102AD39-9A6E-6D5B-6471-BD8CCAD18C4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770419" y="2208290"/>
            <a:ext cx="3260282" cy="3022095"/>
          </a:xfrm>
          <a:prstGeom prst="rect">
            <a:avLst/>
          </a:prstGeom>
        </p:spPr>
      </p:pic>
      <p:pic>
        <p:nvPicPr>
          <p:cNvPr id="11" name="Picture 10">
            <a:extLst>
              <a:ext uri="{FF2B5EF4-FFF2-40B4-BE49-F238E27FC236}">
                <a16:creationId xmlns:a16="http://schemas.microsoft.com/office/drawing/2014/main" id="{0DB527AF-FDC1-72A7-D918-822FFEDF62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7179" y="1786338"/>
            <a:ext cx="3586626" cy="3324599"/>
          </a:xfrm>
          <a:prstGeom prst="rect">
            <a:avLst/>
          </a:prstGeom>
        </p:spPr>
      </p:pic>
      <p:pic>
        <p:nvPicPr>
          <p:cNvPr id="12" name="Picture 11">
            <a:extLst>
              <a:ext uri="{FF2B5EF4-FFF2-40B4-BE49-F238E27FC236}">
                <a16:creationId xmlns:a16="http://schemas.microsoft.com/office/drawing/2014/main" id="{AFA4DD68-8E5E-05DC-38FC-26C97097B00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62186" y="1677494"/>
            <a:ext cx="3994920" cy="3703064"/>
          </a:xfrm>
          <a:prstGeom prst="rect">
            <a:avLst/>
          </a:prstGeom>
        </p:spPr>
      </p:pic>
      <p:pic>
        <p:nvPicPr>
          <p:cNvPr id="13" name="Picture 12">
            <a:extLst>
              <a:ext uri="{FF2B5EF4-FFF2-40B4-BE49-F238E27FC236}">
                <a16:creationId xmlns:a16="http://schemas.microsoft.com/office/drawing/2014/main" id="{848AC030-2B2D-E3CF-F1A6-8FD1472C3C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742099" y="2208290"/>
            <a:ext cx="3075008" cy="2850357"/>
          </a:xfrm>
          <a:prstGeom prst="rect">
            <a:avLst/>
          </a:prstGeom>
        </p:spPr>
      </p:pic>
      <p:pic>
        <p:nvPicPr>
          <p:cNvPr id="14" name="Picture 13">
            <a:extLst>
              <a:ext uri="{FF2B5EF4-FFF2-40B4-BE49-F238E27FC236}">
                <a16:creationId xmlns:a16="http://schemas.microsoft.com/office/drawing/2014/main" id="{C7676369-3918-B87D-1543-C5909E65957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325" y="5865981"/>
            <a:ext cx="2325657" cy="2430945"/>
          </a:xfrm>
          <a:prstGeom prst="rect">
            <a:avLst/>
          </a:prstGeom>
        </p:spPr>
      </p:pic>
      <p:pic>
        <p:nvPicPr>
          <p:cNvPr id="15" name="Picture 14">
            <a:extLst>
              <a:ext uri="{FF2B5EF4-FFF2-40B4-BE49-F238E27FC236}">
                <a16:creationId xmlns:a16="http://schemas.microsoft.com/office/drawing/2014/main" id="{CEE24384-98D5-790A-C91D-A7BCD56F8A9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0578" y="5245807"/>
            <a:ext cx="3702812" cy="3432296"/>
          </a:xfrm>
          <a:prstGeom prst="rect">
            <a:avLst/>
          </a:prstGeom>
        </p:spPr>
      </p:pic>
      <p:sp>
        <p:nvSpPr>
          <p:cNvPr id="16" name="TextBox 15">
            <a:extLst>
              <a:ext uri="{FF2B5EF4-FFF2-40B4-BE49-F238E27FC236}">
                <a16:creationId xmlns:a16="http://schemas.microsoft.com/office/drawing/2014/main" id="{F4B13B0F-F782-4061-90D7-92709797123C}"/>
              </a:ext>
            </a:extLst>
          </p:cNvPr>
          <p:cNvSpPr txBox="1"/>
          <p:nvPr userDrawn="1"/>
        </p:nvSpPr>
        <p:spPr>
          <a:xfrm>
            <a:off x="11446326" y="8296926"/>
            <a:ext cx="2155656"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Scrutiny</a:t>
            </a:r>
          </a:p>
        </p:txBody>
      </p:sp>
      <p:sp>
        <p:nvSpPr>
          <p:cNvPr id="17" name="TextBox 16">
            <a:extLst>
              <a:ext uri="{FF2B5EF4-FFF2-40B4-BE49-F238E27FC236}">
                <a16:creationId xmlns:a16="http://schemas.microsoft.com/office/drawing/2014/main" id="{D8393B27-6FCA-0FBB-717B-C6CBB46F7B30}"/>
              </a:ext>
            </a:extLst>
          </p:cNvPr>
          <p:cNvSpPr txBox="1"/>
          <p:nvPr userDrawn="1"/>
        </p:nvSpPr>
        <p:spPr>
          <a:xfrm>
            <a:off x="4419905" y="4855144"/>
            <a:ext cx="3696684"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Scottish Government</a:t>
            </a:r>
          </a:p>
        </p:txBody>
      </p:sp>
      <p:sp>
        <p:nvSpPr>
          <p:cNvPr id="18" name="TextBox 17">
            <a:extLst>
              <a:ext uri="{FF2B5EF4-FFF2-40B4-BE49-F238E27FC236}">
                <a16:creationId xmlns:a16="http://schemas.microsoft.com/office/drawing/2014/main" id="{961F0CC0-7FFD-8739-3B02-C79B694BEB52}"/>
              </a:ext>
            </a:extLst>
          </p:cNvPr>
          <p:cNvSpPr txBox="1"/>
          <p:nvPr userDrawn="1"/>
        </p:nvSpPr>
        <p:spPr>
          <a:xfrm>
            <a:off x="10831036" y="4817736"/>
            <a:ext cx="2500337"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Public Bodies</a:t>
            </a:r>
          </a:p>
        </p:txBody>
      </p:sp>
      <p:sp>
        <p:nvSpPr>
          <p:cNvPr id="19" name="TextBox 18">
            <a:extLst>
              <a:ext uri="{FF2B5EF4-FFF2-40B4-BE49-F238E27FC236}">
                <a16:creationId xmlns:a16="http://schemas.microsoft.com/office/drawing/2014/main" id="{2AE872D2-5CAD-97FA-8604-D08863BEDDDC}"/>
              </a:ext>
            </a:extLst>
          </p:cNvPr>
          <p:cNvSpPr txBox="1"/>
          <p:nvPr userDrawn="1"/>
        </p:nvSpPr>
        <p:spPr>
          <a:xfrm>
            <a:off x="8011108" y="4812424"/>
            <a:ext cx="2500337"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Health</a:t>
            </a:r>
          </a:p>
        </p:txBody>
      </p:sp>
      <p:sp>
        <p:nvSpPr>
          <p:cNvPr id="20" name="TextBox 19">
            <a:extLst>
              <a:ext uri="{FF2B5EF4-FFF2-40B4-BE49-F238E27FC236}">
                <a16:creationId xmlns:a16="http://schemas.microsoft.com/office/drawing/2014/main" id="{160B01CB-2BBE-62CE-CC96-042FB70169B4}"/>
              </a:ext>
            </a:extLst>
          </p:cNvPr>
          <p:cNvSpPr txBox="1"/>
          <p:nvPr userDrawn="1"/>
        </p:nvSpPr>
        <p:spPr>
          <a:xfrm>
            <a:off x="14150390" y="4887238"/>
            <a:ext cx="2500337"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Justice</a:t>
            </a:r>
          </a:p>
        </p:txBody>
      </p:sp>
      <p:sp>
        <p:nvSpPr>
          <p:cNvPr id="21" name="TextBox 20">
            <a:extLst>
              <a:ext uri="{FF2B5EF4-FFF2-40B4-BE49-F238E27FC236}">
                <a16:creationId xmlns:a16="http://schemas.microsoft.com/office/drawing/2014/main" id="{6385774C-26B0-81C4-DBB4-DC9262A9917B}"/>
              </a:ext>
            </a:extLst>
          </p:cNvPr>
          <p:cNvSpPr txBox="1"/>
          <p:nvPr userDrawn="1"/>
        </p:nvSpPr>
        <p:spPr>
          <a:xfrm>
            <a:off x="1147020" y="8277059"/>
            <a:ext cx="3172122"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Voluntary Sector</a:t>
            </a:r>
          </a:p>
        </p:txBody>
      </p:sp>
      <p:sp>
        <p:nvSpPr>
          <p:cNvPr id="22" name="TextBox 21">
            <a:extLst>
              <a:ext uri="{FF2B5EF4-FFF2-40B4-BE49-F238E27FC236}">
                <a16:creationId xmlns:a16="http://schemas.microsoft.com/office/drawing/2014/main" id="{C314D71C-38F7-4282-C29A-986E887C2C08}"/>
              </a:ext>
            </a:extLst>
          </p:cNvPr>
          <p:cNvSpPr txBox="1"/>
          <p:nvPr userDrawn="1"/>
        </p:nvSpPr>
        <p:spPr>
          <a:xfrm>
            <a:off x="4832666" y="8234375"/>
            <a:ext cx="2500337"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Education</a:t>
            </a:r>
          </a:p>
        </p:txBody>
      </p:sp>
      <p:sp>
        <p:nvSpPr>
          <p:cNvPr id="23" name="TextBox 22">
            <a:extLst>
              <a:ext uri="{FF2B5EF4-FFF2-40B4-BE49-F238E27FC236}">
                <a16:creationId xmlns:a16="http://schemas.microsoft.com/office/drawing/2014/main" id="{7EED9590-AECE-50DF-7B9D-980F4C1DBA73}"/>
              </a:ext>
            </a:extLst>
          </p:cNvPr>
          <p:cNvSpPr txBox="1"/>
          <p:nvPr userDrawn="1"/>
        </p:nvSpPr>
        <p:spPr>
          <a:xfrm>
            <a:off x="1072742" y="4812423"/>
            <a:ext cx="3452645"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Local Government</a:t>
            </a:r>
          </a:p>
        </p:txBody>
      </p:sp>
      <p:sp>
        <p:nvSpPr>
          <p:cNvPr id="24" name="TextBox 23">
            <a:extLst>
              <a:ext uri="{FF2B5EF4-FFF2-40B4-BE49-F238E27FC236}">
                <a16:creationId xmlns:a16="http://schemas.microsoft.com/office/drawing/2014/main" id="{1580E15B-2EE4-6FE5-42B6-3A88533B5EEE}"/>
              </a:ext>
            </a:extLst>
          </p:cNvPr>
          <p:cNvSpPr txBox="1"/>
          <p:nvPr userDrawn="1"/>
        </p:nvSpPr>
        <p:spPr>
          <a:xfrm>
            <a:off x="14079254" y="8337237"/>
            <a:ext cx="2500337"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Improvement</a:t>
            </a:r>
          </a:p>
        </p:txBody>
      </p:sp>
      <p:sp>
        <p:nvSpPr>
          <p:cNvPr id="25" name="TextBox 24">
            <a:extLst>
              <a:ext uri="{FF2B5EF4-FFF2-40B4-BE49-F238E27FC236}">
                <a16:creationId xmlns:a16="http://schemas.microsoft.com/office/drawing/2014/main" id="{ADA2A9F3-D2D2-4ECC-E044-CE5E8EB86415}"/>
              </a:ext>
            </a:extLst>
          </p:cNvPr>
          <p:cNvSpPr txBox="1"/>
          <p:nvPr userDrawn="1"/>
        </p:nvSpPr>
        <p:spPr>
          <a:xfrm>
            <a:off x="8396014" y="8296927"/>
            <a:ext cx="2500337" cy="507831"/>
          </a:xfrm>
          <a:prstGeom prst="rect">
            <a:avLst/>
          </a:prstGeom>
          <a:noFill/>
        </p:spPr>
        <p:txBody>
          <a:bodyPr wrap="square" rtlCol="0">
            <a:spAutoFit/>
          </a:bodyPr>
          <a:lstStyle/>
          <a:p>
            <a:pPr algn="ctr"/>
            <a:r>
              <a:rPr lang="en-GB" sz="2700">
                <a:solidFill>
                  <a:schemeClr val="tx1"/>
                </a:solidFill>
                <a:latin typeface="Open Sans" pitchFamily="2" charset="0"/>
                <a:ea typeface="Open Sans" pitchFamily="2" charset="0"/>
                <a:cs typeface="Open Sans" pitchFamily="2" charset="0"/>
              </a:rPr>
              <a:t>Housing</a:t>
            </a:r>
          </a:p>
        </p:txBody>
      </p:sp>
    </p:spTree>
    <p:extLst>
      <p:ext uri="{BB962C8B-B14F-4D97-AF65-F5344CB8AC3E}">
        <p14:creationId xmlns:p14="http://schemas.microsoft.com/office/powerpoint/2010/main" val="277714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0ED8-5438-904D-AE51-2F2DE8A3428A}"/>
              </a:ext>
            </a:extLst>
          </p:cNvPr>
          <p:cNvSpPr>
            <a:spLocks noGrp="1"/>
          </p:cNvSpPr>
          <p:nvPr>
            <p:ph type="title"/>
          </p:nvPr>
        </p:nvSpPr>
        <p:spPr/>
        <p:txBody>
          <a:bodyPr/>
          <a:lstStyle>
            <a:lvl1pPr>
              <a:defRPr>
                <a:solidFill>
                  <a:schemeClr val="bg2"/>
                </a:solidFill>
                <a:latin typeface="Inter Medium" panose="020B0604020202020204" charset="0"/>
                <a:cs typeface="Inter Medium" panose="020B060402020202020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0306DC-68B9-7DFE-1213-CA226803086D}"/>
              </a:ext>
            </a:extLst>
          </p:cNvPr>
          <p:cNvSpPr>
            <a:spLocks noGrp="1"/>
          </p:cNvSpPr>
          <p:nvPr>
            <p:ph sz="half" idx="1"/>
          </p:nvPr>
        </p:nvSpPr>
        <p:spPr>
          <a:xfrm>
            <a:off x="1257300" y="2738438"/>
            <a:ext cx="7772400" cy="6527007"/>
          </a:xfrm>
        </p:spPr>
        <p:txBody>
          <a:bodyPr/>
          <a:lstStyle>
            <a:lvl1pPr>
              <a:buFontTx/>
              <a:buBlip>
                <a:blip r:embed="rId2"/>
              </a:buBlip>
              <a:defRPr>
                <a:solidFill>
                  <a:schemeClr val="bg1"/>
                </a:solidFill>
                <a:latin typeface="Inter" panose="020B0604020202020204" charset="0"/>
                <a:cs typeface="Inter" panose="020B0604020202020204" charset="0"/>
              </a:defRPr>
            </a:lvl1pPr>
            <a:lvl2pPr>
              <a:defRPr>
                <a:solidFill>
                  <a:schemeClr val="bg1"/>
                </a:solidFill>
                <a:latin typeface="Inter" panose="020B0604020202020204" charset="0"/>
                <a:cs typeface="Inter" panose="020B0604020202020204" charset="0"/>
              </a:defRPr>
            </a:lvl2pPr>
            <a:lvl3pPr>
              <a:defRPr>
                <a:solidFill>
                  <a:schemeClr val="bg1"/>
                </a:solidFill>
                <a:latin typeface="Inter" panose="020B0604020202020204" charset="0"/>
                <a:cs typeface="Inter" panose="020B0604020202020204" charset="0"/>
              </a:defRPr>
            </a:lvl3pPr>
            <a:lvl4pPr>
              <a:defRPr>
                <a:solidFill>
                  <a:schemeClr val="bg1"/>
                </a:solidFill>
                <a:latin typeface="Inter" panose="020B0604020202020204" charset="0"/>
                <a:cs typeface="Inter" panose="020B0604020202020204" charset="0"/>
              </a:defRPr>
            </a:lvl4pPr>
            <a:lvl5pPr>
              <a:defRPr>
                <a:latin typeface="Inter" panose="020B0604020202020204" charset="0"/>
                <a:cs typeface="Inter"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EAFE18-FFD4-34A7-3BC7-89CF53A261A7}"/>
              </a:ext>
            </a:extLst>
          </p:cNvPr>
          <p:cNvSpPr>
            <a:spLocks noGrp="1"/>
          </p:cNvSpPr>
          <p:nvPr>
            <p:ph sz="half" idx="2"/>
          </p:nvPr>
        </p:nvSpPr>
        <p:spPr>
          <a:xfrm>
            <a:off x="9258300" y="2738438"/>
            <a:ext cx="7772400" cy="6527007"/>
          </a:xfrm>
        </p:spPr>
        <p:txBody>
          <a:bodyPr/>
          <a:lstStyle>
            <a:lvl1pPr>
              <a:buFontTx/>
              <a:buBlip>
                <a:blip r:embed="rId2"/>
              </a:buBlip>
              <a:defRPr>
                <a:solidFill>
                  <a:schemeClr val="bg1"/>
                </a:solidFill>
                <a:latin typeface="Inter" panose="020B0604020202020204" charset="0"/>
                <a:cs typeface="Inter" panose="020B0604020202020204" charset="0"/>
              </a:defRPr>
            </a:lvl1pPr>
            <a:lvl2pPr>
              <a:defRPr>
                <a:solidFill>
                  <a:schemeClr val="bg1"/>
                </a:solidFill>
                <a:latin typeface="Inter" panose="020B0604020202020204" charset="0"/>
                <a:cs typeface="Inter" panose="020B0604020202020204" charset="0"/>
              </a:defRPr>
            </a:lvl2pPr>
            <a:lvl3pPr>
              <a:defRPr>
                <a:solidFill>
                  <a:schemeClr val="bg1"/>
                </a:solidFill>
                <a:latin typeface="Inter" panose="020B0604020202020204" charset="0"/>
                <a:cs typeface="Inter" panose="020B0604020202020204" charset="0"/>
              </a:defRPr>
            </a:lvl3pPr>
            <a:lvl4pPr>
              <a:defRPr>
                <a:solidFill>
                  <a:schemeClr val="bg1"/>
                </a:solidFill>
                <a:latin typeface="Inter" panose="020B0604020202020204" charset="0"/>
                <a:cs typeface="Inter" panose="020B0604020202020204" charset="0"/>
              </a:defRPr>
            </a:lvl4pPr>
            <a:lvl5pPr>
              <a:defRPr>
                <a:latin typeface="Inter" panose="020B0604020202020204" charset="0"/>
                <a:cs typeface="Inter"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877313-8CA0-2176-0925-F8D6F89D5A87}"/>
              </a:ext>
            </a:extLst>
          </p:cNvPr>
          <p:cNvSpPr>
            <a:spLocks noGrp="1"/>
          </p:cNvSpPr>
          <p:nvPr>
            <p:ph type="dt" sz="half" idx="10"/>
          </p:nvPr>
        </p:nvSpPr>
        <p:spPr/>
        <p:txBody>
          <a:bodyPr/>
          <a:lstStyle/>
          <a:p>
            <a:fld id="{4B44CDD1-DE48-4A3F-B0D9-F61D1B8AC218}" type="datetimeFigureOut">
              <a:rPr lang="en-GB" smtClean="0"/>
              <a:t>20/04/2026</a:t>
            </a:fld>
            <a:endParaRPr lang="en-GB"/>
          </a:p>
        </p:txBody>
      </p:sp>
      <p:sp>
        <p:nvSpPr>
          <p:cNvPr id="6" name="Footer Placeholder 5">
            <a:extLst>
              <a:ext uri="{FF2B5EF4-FFF2-40B4-BE49-F238E27FC236}">
                <a16:creationId xmlns:a16="http://schemas.microsoft.com/office/drawing/2014/main" id="{53AAB7B7-0AF2-B4D8-3323-70D98D7891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F00DBC-6123-8A2F-E5FB-4738832834BE}"/>
              </a:ext>
            </a:extLst>
          </p:cNvPr>
          <p:cNvSpPr>
            <a:spLocks noGrp="1"/>
          </p:cNvSpPr>
          <p:nvPr>
            <p:ph type="sldNum" sz="quarter" idx="12"/>
          </p:nvPr>
        </p:nvSpPr>
        <p:spPr/>
        <p:txBody>
          <a:bodyPr/>
          <a:lstStyle/>
          <a:p>
            <a:fld id="{5824A4E5-F5AA-4A12-B273-3FCD97F21288}" type="slidenum">
              <a:rPr lang="en-GB" smtClean="0"/>
              <a:t>‹#›</a:t>
            </a:fld>
            <a:endParaRPr lang="en-GB"/>
          </a:p>
        </p:txBody>
      </p:sp>
    </p:spTree>
    <p:extLst>
      <p:ext uri="{BB962C8B-B14F-4D97-AF65-F5344CB8AC3E}">
        <p14:creationId xmlns:p14="http://schemas.microsoft.com/office/powerpoint/2010/main" val="1570863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0A767-6EE3-8BB0-4BDC-957DD41117C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ED3F4B-733E-E8C4-E340-37AC4369889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EC6137-F94F-0115-BFE1-19D43838574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B44CDD1-DE48-4A3F-B0D9-F61D1B8AC218}" type="datetimeFigureOut">
              <a:rPr lang="en-GB" smtClean="0"/>
              <a:t>20/04/2026</a:t>
            </a:fld>
            <a:endParaRPr lang="en-GB"/>
          </a:p>
        </p:txBody>
      </p:sp>
      <p:sp>
        <p:nvSpPr>
          <p:cNvPr id="5" name="Footer Placeholder 4">
            <a:extLst>
              <a:ext uri="{FF2B5EF4-FFF2-40B4-BE49-F238E27FC236}">
                <a16:creationId xmlns:a16="http://schemas.microsoft.com/office/drawing/2014/main" id="{9A9F2F9B-C760-C534-2C7E-D794A68F59E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1A95431-C9F7-A95A-776C-1C4FDD8B19E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5824A4E5-F5AA-4A12-B273-3FCD97F21288}" type="slidenum">
              <a:rPr lang="en-GB" smtClean="0"/>
              <a:t>‹#›</a:t>
            </a:fld>
            <a:endParaRPr lang="en-GB"/>
          </a:p>
        </p:txBody>
      </p:sp>
    </p:spTree>
    <p:extLst>
      <p:ext uri="{BB962C8B-B14F-4D97-AF65-F5344CB8AC3E}">
        <p14:creationId xmlns:p14="http://schemas.microsoft.com/office/powerpoint/2010/main" val="3018461681"/>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82" r:id="rId6"/>
    <p:sldLayoutId id="2147483668" r:id="rId7"/>
    <p:sldLayoutId id="2147483669" r:id="rId8"/>
    <p:sldLayoutId id="2147483670" r:id="rId9"/>
    <p:sldLayoutId id="2147483681" r:id="rId10"/>
    <p:sldLayoutId id="2147483677" r:id="rId11"/>
    <p:sldLayoutId id="2147483678" r:id="rId12"/>
    <p:sldLayoutId id="2147483679" r:id="rId13"/>
    <p:sldLayoutId id="2147483683" r:id="rId14"/>
    <p:sldLayoutId id="2147483672" r:id="rId15"/>
    <p:sldLayoutId id="2147483673" r:id="rId16"/>
    <p:sldLayoutId id="2147483674" r:id="rId17"/>
    <p:sldLayoutId id="2147483675" r:id="rId18"/>
    <p:sldLayoutId id="2147483676" r:id="rId19"/>
  </p:sldLayoutIdLst>
  <p:txStyles>
    <p:titleStyle>
      <a:lvl1pPr algn="l" defTabSz="1371600" rtl="0" eaLnBrk="1" latinLnBrk="0" hangingPunct="1">
        <a:lnSpc>
          <a:spcPct val="90000"/>
        </a:lnSpc>
        <a:spcBef>
          <a:spcPct val="0"/>
        </a:spcBef>
        <a:buNone/>
        <a:defRPr sz="6600" kern="1200">
          <a:solidFill>
            <a:schemeClr val="tx1"/>
          </a:solidFill>
          <a:latin typeface="Montserrat" pitchFamily="2"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Open Sans" pitchFamily="2" charset="0"/>
          <a:ea typeface="Open Sans" pitchFamily="2" charset="0"/>
          <a:cs typeface="Open Sans" pitchFamily="2"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Open Sans" pitchFamily="2" charset="0"/>
          <a:ea typeface="Open Sans" pitchFamily="2" charset="0"/>
          <a:cs typeface="Open Sans" pitchFamily="2"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Open Sans" pitchFamily="2" charset="0"/>
          <a:ea typeface="Open Sans" pitchFamily="2" charset="0"/>
          <a:cs typeface="Open Sans" pitchFamily="2"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itchFamily="2" charset="0"/>
          <a:ea typeface="Open Sans" pitchFamily="2" charset="0"/>
          <a:cs typeface="Open Sans" pitchFamily="2"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Open Sans" pitchFamily="2" charset="0"/>
          <a:ea typeface="Open Sans" pitchFamily="2" charset="0"/>
          <a:cs typeface="Open Sans" pitchFamily="2"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52.sv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264C"/>
        </a:solidFill>
        <a:effectLst/>
      </p:bgPr>
    </p:bg>
    <p:spTree>
      <p:nvGrpSpPr>
        <p:cNvPr id="1" name=""/>
        <p:cNvGrpSpPr/>
        <p:nvPr/>
      </p:nvGrpSpPr>
      <p:grpSpPr>
        <a:xfrm>
          <a:off x="0" y="0"/>
          <a:ext cx="0" cy="0"/>
          <a:chOff x="0" y="0"/>
          <a:chExt cx="0" cy="0"/>
        </a:xfrm>
      </p:grpSpPr>
      <p:grpSp>
        <p:nvGrpSpPr>
          <p:cNvPr id="2" name="Group 2"/>
          <p:cNvGrpSpPr/>
          <p:nvPr/>
        </p:nvGrpSpPr>
        <p:grpSpPr>
          <a:xfrm rot="9190918">
            <a:off x="3172421" y="6364213"/>
            <a:ext cx="19690575" cy="9348390"/>
            <a:chOff x="0" y="0"/>
            <a:chExt cx="7595925" cy="3606277"/>
          </a:xfrm>
        </p:grpSpPr>
        <p:sp>
          <p:nvSpPr>
            <p:cNvPr id="3" name="Freeform 3"/>
            <p:cNvSpPr/>
            <p:nvPr/>
          </p:nvSpPr>
          <p:spPr>
            <a:xfrm>
              <a:off x="0" y="0"/>
              <a:ext cx="7595925" cy="3606277"/>
            </a:xfrm>
            <a:custGeom>
              <a:avLst/>
              <a:gdLst/>
              <a:ahLst/>
              <a:cxnLst/>
              <a:rect l="l" t="t" r="r" b="b"/>
              <a:pathLst>
                <a:path w="7595925" h="3606277">
                  <a:moveTo>
                    <a:pt x="0" y="0"/>
                  </a:moveTo>
                  <a:lnTo>
                    <a:pt x="7595925" y="0"/>
                  </a:lnTo>
                  <a:lnTo>
                    <a:pt x="7595925" y="3606277"/>
                  </a:lnTo>
                  <a:lnTo>
                    <a:pt x="0" y="3606277"/>
                  </a:lnTo>
                  <a:close/>
                </a:path>
              </a:pathLst>
            </a:custGeom>
            <a:solidFill>
              <a:srgbClr val="ECC500"/>
            </a:solidFill>
          </p:spPr>
          <p:txBody>
            <a:bodyPr/>
            <a:lstStyle/>
            <a:p>
              <a:endParaRPr lang="en-GB"/>
            </a:p>
          </p:txBody>
        </p:sp>
        <p:sp>
          <p:nvSpPr>
            <p:cNvPr id="4" name="TextBox 4"/>
            <p:cNvSpPr txBox="1"/>
            <p:nvPr/>
          </p:nvSpPr>
          <p:spPr>
            <a:xfrm>
              <a:off x="0" y="-19050"/>
              <a:ext cx="7595925" cy="3625327"/>
            </a:xfrm>
            <a:prstGeom prst="rect">
              <a:avLst/>
            </a:prstGeom>
          </p:spPr>
          <p:txBody>
            <a:bodyPr lIns="29240" tIns="29240" rIns="29240" bIns="29240" rtlCol="0" anchor="ctr"/>
            <a:lstStyle/>
            <a:p>
              <a:pPr algn="ctr">
                <a:lnSpc>
                  <a:spcPts val="1115"/>
                </a:lnSpc>
              </a:pPr>
              <a:endParaRPr/>
            </a:p>
          </p:txBody>
        </p:sp>
      </p:grpSp>
      <p:grpSp>
        <p:nvGrpSpPr>
          <p:cNvPr id="5" name="Group 5"/>
          <p:cNvGrpSpPr/>
          <p:nvPr/>
        </p:nvGrpSpPr>
        <p:grpSpPr>
          <a:xfrm rot="9190918">
            <a:off x="3470721" y="6406670"/>
            <a:ext cx="19690575" cy="9348390"/>
            <a:chOff x="0" y="0"/>
            <a:chExt cx="7595925" cy="3606277"/>
          </a:xfrm>
        </p:grpSpPr>
        <p:sp>
          <p:nvSpPr>
            <p:cNvPr id="6" name="Freeform 6"/>
            <p:cNvSpPr/>
            <p:nvPr/>
          </p:nvSpPr>
          <p:spPr>
            <a:xfrm>
              <a:off x="0" y="0"/>
              <a:ext cx="7595925" cy="3606277"/>
            </a:xfrm>
            <a:custGeom>
              <a:avLst/>
              <a:gdLst/>
              <a:ahLst/>
              <a:cxnLst/>
              <a:rect l="l" t="t" r="r" b="b"/>
              <a:pathLst>
                <a:path w="7595925" h="3606277">
                  <a:moveTo>
                    <a:pt x="0" y="0"/>
                  </a:moveTo>
                  <a:lnTo>
                    <a:pt x="7595925" y="0"/>
                  </a:lnTo>
                  <a:lnTo>
                    <a:pt x="7595925" y="3606277"/>
                  </a:lnTo>
                  <a:lnTo>
                    <a:pt x="0" y="3606277"/>
                  </a:lnTo>
                  <a:close/>
                </a:path>
              </a:pathLst>
            </a:custGeom>
            <a:solidFill>
              <a:srgbClr val="F0EFE7"/>
            </a:solidFill>
          </p:spPr>
          <p:txBody>
            <a:bodyPr/>
            <a:lstStyle/>
            <a:p>
              <a:endParaRPr lang="en-GB"/>
            </a:p>
          </p:txBody>
        </p:sp>
        <p:sp>
          <p:nvSpPr>
            <p:cNvPr id="7" name="TextBox 7"/>
            <p:cNvSpPr txBox="1"/>
            <p:nvPr/>
          </p:nvSpPr>
          <p:spPr>
            <a:xfrm>
              <a:off x="0" y="-19050"/>
              <a:ext cx="7595925" cy="3625327"/>
            </a:xfrm>
            <a:prstGeom prst="rect">
              <a:avLst/>
            </a:prstGeom>
          </p:spPr>
          <p:txBody>
            <a:bodyPr lIns="29240" tIns="29240" rIns="29240" bIns="29240" rtlCol="0" anchor="ctr"/>
            <a:lstStyle/>
            <a:p>
              <a:pPr algn="ctr">
                <a:lnSpc>
                  <a:spcPts val="1115"/>
                </a:lnSpc>
              </a:pPr>
              <a:endParaRPr/>
            </a:p>
          </p:txBody>
        </p:sp>
      </p:grpSp>
      <p:sp>
        <p:nvSpPr>
          <p:cNvPr id="8" name="Freeform 8"/>
          <p:cNvSpPr/>
          <p:nvPr/>
        </p:nvSpPr>
        <p:spPr>
          <a:xfrm>
            <a:off x="11364681" y="2707725"/>
            <a:ext cx="5189587" cy="6765968"/>
          </a:xfrm>
          <a:custGeom>
            <a:avLst/>
            <a:gdLst/>
            <a:ahLst/>
            <a:cxnLst/>
            <a:rect l="l" t="t" r="r" b="b"/>
            <a:pathLst>
              <a:path w="5189587" h="6765968">
                <a:moveTo>
                  <a:pt x="0" y="0"/>
                </a:moveTo>
                <a:lnTo>
                  <a:pt x="5189586" y="0"/>
                </a:lnTo>
                <a:lnTo>
                  <a:pt x="5189586" y="6765968"/>
                </a:lnTo>
                <a:lnTo>
                  <a:pt x="0" y="6765968"/>
                </a:lnTo>
                <a:lnTo>
                  <a:pt x="0" y="0"/>
                </a:lnTo>
                <a:close/>
              </a:path>
            </a:pathLst>
          </a:custGeom>
          <a:blipFill>
            <a:blip r:embed="rId2"/>
            <a:stretch>
              <a:fillRect l="-24739" r="-23436" b="-13652"/>
            </a:stretch>
          </a:blipFill>
        </p:spPr>
        <p:txBody>
          <a:bodyPr/>
          <a:lstStyle/>
          <a:p>
            <a:endParaRPr lang="en-GB"/>
          </a:p>
        </p:txBody>
      </p:sp>
      <p:sp>
        <p:nvSpPr>
          <p:cNvPr id="9" name="TextBox 9"/>
          <p:cNvSpPr txBox="1"/>
          <p:nvPr/>
        </p:nvSpPr>
        <p:spPr>
          <a:xfrm>
            <a:off x="1028700" y="1521665"/>
            <a:ext cx="10169767" cy="1359330"/>
          </a:xfrm>
          <a:prstGeom prst="rect">
            <a:avLst/>
          </a:prstGeom>
        </p:spPr>
        <p:txBody>
          <a:bodyPr lIns="0" tIns="0" rIns="0" bIns="0" rtlCol="0" anchor="t">
            <a:spAutoFit/>
          </a:bodyPr>
          <a:lstStyle/>
          <a:p>
            <a:pPr algn="l">
              <a:lnSpc>
                <a:spcPts val="11176"/>
              </a:lnSpc>
            </a:pPr>
            <a:r>
              <a:rPr lang="en-US" sz="7983" b="1">
                <a:solidFill>
                  <a:srgbClr val="FFFFFF"/>
                </a:solidFill>
                <a:latin typeface="Inter 1 Bold"/>
                <a:ea typeface="Inter 1 Bold"/>
                <a:cs typeface="Inter 1 Bold"/>
                <a:sym typeface="Inter 1 Bold"/>
              </a:rPr>
              <a:t>Where are we now?</a:t>
            </a:r>
          </a:p>
        </p:txBody>
      </p:sp>
      <p:sp>
        <p:nvSpPr>
          <p:cNvPr id="10" name="AutoShape 10"/>
          <p:cNvSpPr/>
          <p:nvPr/>
        </p:nvSpPr>
        <p:spPr>
          <a:xfrm>
            <a:off x="13316008" y="7185020"/>
            <a:ext cx="1247624" cy="1753497"/>
          </a:xfrm>
          <a:prstGeom prst="line">
            <a:avLst/>
          </a:prstGeom>
          <a:ln w="38100" cap="flat">
            <a:solidFill>
              <a:srgbClr val="FFFFFF"/>
            </a:solidFill>
            <a:prstDash val="solid"/>
            <a:headEnd type="none" w="sm" len="sm"/>
            <a:tailEnd type="none" w="sm" len="sm"/>
          </a:ln>
        </p:spPr>
        <p:txBody>
          <a:bodyPr/>
          <a:lstStyle/>
          <a:p>
            <a:endParaRPr lang="en-GB"/>
          </a:p>
        </p:txBody>
      </p:sp>
      <p:sp>
        <p:nvSpPr>
          <p:cNvPr id="11" name="AutoShape 11"/>
          <p:cNvSpPr/>
          <p:nvPr/>
        </p:nvSpPr>
        <p:spPr>
          <a:xfrm>
            <a:off x="13680485" y="4695342"/>
            <a:ext cx="1281801" cy="1562547"/>
          </a:xfrm>
          <a:prstGeom prst="line">
            <a:avLst/>
          </a:prstGeom>
          <a:ln w="38100" cap="flat">
            <a:solidFill>
              <a:srgbClr val="FFFFFF"/>
            </a:solidFill>
            <a:prstDash val="solid"/>
            <a:headEnd type="none" w="sm" len="sm"/>
            <a:tailEnd type="none" w="sm" len="sm"/>
          </a:ln>
        </p:spPr>
        <p:txBody>
          <a:bodyPr/>
          <a:lstStyle/>
          <a:p>
            <a:endParaRPr lang="en-GB"/>
          </a:p>
        </p:txBody>
      </p:sp>
      <p:sp>
        <p:nvSpPr>
          <p:cNvPr id="12" name="AutoShape 12"/>
          <p:cNvSpPr/>
          <p:nvPr/>
        </p:nvSpPr>
        <p:spPr>
          <a:xfrm flipV="1">
            <a:off x="13316008" y="6257889"/>
            <a:ext cx="1646278" cy="927132"/>
          </a:xfrm>
          <a:prstGeom prst="line">
            <a:avLst/>
          </a:prstGeom>
          <a:ln w="38100" cap="flat">
            <a:solidFill>
              <a:srgbClr val="FFFFFF"/>
            </a:solidFill>
            <a:prstDash val="solid"/>
            <a:headEnd type="none" w="sm" len="sm"/>
            <a:tailEnd type="none" w="sm" len="sm"/>
          </a:ln>
        </p:spPr>
        <p:txBody>
          <a:bodyPr/>
          <a:lstStyle/>
          <a:p>
            <a:endParaRPr lang="en-GB"/>
          </a:p>
        </p:txBody>
      </p:sp>
      <p:sp>
        <p:nvSpPr>
          <p:cNvPr id="13" name="AutoShape 13"/>
          <p:cNvSpPr/>
          <p:nvPr/>
        </p:nvSpPr>
        <p:spPr>
          <a:xfrm flipV="1">
            <a:off x="13680485" y="3218446"/>
            <a:ext cx="2170133" cy="1476896"/>
          </a:xfrm>
          <a:prstGeom prst="line">
            <a:avLst/>
          </a:prstGeom>
          <a:ln w="38100" cap="flat">
            <a:solidFill>
              <a:srgbClr val="FFFFFF"/>
            </a:solidFill>
            <a:prstDash val="solid"/>
            <a:headEnd type="none" w="sm" len="sm"/>
            <a:tailEnd type="none" w="sm" len="sm"/>
          </a:ln>
        </p:spPr>
        <p:txBody>
          <a:bodyPr/>
          <a:lstStyle/>
          <a:p>
            <a:endParaRPr lang="en-GB"/>
          </a:p>
        </p:txBody>
      </p:sp>
      <p:sp>
        <p:nvSpPr>
          <p:cNvPr id="14" name="Freeform 14"/>
          <p:cNvSpPr/>
          <p:nvPr/>
        </p:nvSpPr>
        <p:spPr>
          <a:xfrm>
            <a:off x="13560820" y="7500389"/>
            <a:ext cx="2005625" cy="1859100"/>
          </a:xfrm>
          <a:custGeom>
            <a:avLst/>
            <a:gdLst/>
            <a:ahLst/>
            <a:cxnLst/>
            <a:rect l="l" t="t" r="r" b="b"/>
            <a:pathLst>
              <a:path w="2005625" h="1859100">
                <a:moveTo>
                  <a:pt x="0" y="0"/>
                </a:moveTo>
                <a:lnTo>
                  <a:pt x="2005625" y="0"/>
                </a:lnTo>
                <a:lnTo>
                  <a:pt x="2005625" y="1859100"/>
                </a:lnTo>
                <a:lnTo>
                  <a:pt x="0" y="1859100"/>
                </a:lnTo>
                <a:lnTo>
                  <a:pt x="0" y="0"/>
                </a:lnTo>
                <a:close/>
              </a:path>
            </a:pathLst>
          </a:custGeom>
          <a:blipFill>
            <a:blip r:embed="rId3"/>
            <a:stretch>
              <a:fillRect/>
            </a:stretch>
          </a:blipFill>
        </p:spPr>
        <p:txBody>
          <a:bodyPr/>
          <a:lstStyle/>
          <a:p>
            <a:endParaRPr lang="en-GB"/>
          </a:p>
        </p:txBody>
      </p:sp>
      <p:sp>
        <p:nvSpPr>
          <p:cNvPr id="15" name="Freeform 15"/>
          <p:cNvSpPr/>
          <p:nvPr/>
        </p:nvSpPr>
        <p:spPr>
          <a:xfrm>
            <a:off x="12313196" y="5771961"/>
            <a:ext cx="2005625" cy="1859100"/>
          </a:xfrm>
          <a:custGeom>
            <a:avLst/>
            <a:gdLst/>
            <a:ahLst/>
            <a:cxnLst/>
            <a:rect l="l" t="t" r="r" b="b"/>
            <a:pathLst>
              <a:path w="2005625" h="1859100">
                <a:moveTo>
                  <a:pt x="0" y="0"/>
                </a:moveTo>
                <a:lnTo>
                  <a:pt x="2005625" y="0"/>
                </a:lnTo>
                <a:lnTo>
                  <a:pt x="2005625" y="1859100"/>
                </a:lnTo>
                <a:lnTo>
                  <a:pt x="0" y="1859100"/>
                </a:lnTo>
                <a:lnTo>
                  <a:pt x="0" y="0"/>
                </a:lnTo>
                <a:close/>
              </a:path>
            </a:pathLst>
          </a:custGeom>
          <a:blipFill>
            <a:blip r:embed="rId3"/>
            <a:stretch>
              <a:fillRect/>
            </a:stretch>
          </a:blipFill>
        </p:spPr>
        <p:txBody>
          <a:bodyPr/>
          <a:lstStyle/>
          <a:p>
            <a:endParaRPr lang="en-GB"/>
          </a:p>
        </p:txBody>
      </p:sp>
      <p:sp>
        <p:nvSpPr>
          <p:cNvPr id="16" name="Freeform 16"/>
          <p:cNvSpPr/>
          <p:nvPr/>
        </p:nvSpPr>
        <p:spPr>
          <a:xfrm>
            <a:off x="13929765" y="4812702"/>
            <a:ext cx="2005625" cy="1859100"/>
          </a:xfrm>
          <a:custGeom>
            <a:avLst/>
            <a:gdLst/>
            <a:ahLst/>
            <a:cxnLst/>
            <a:rect l="l" t="t" r="r" b="b"/>
            <a:pathLst>
              <a:path w="2005625" h="1859100">
                <a:moveTo>
                  <a:pt x="0" y="0"/>
                </a:moveTo>
                <a:lnTo>
                  <a:pt x="2005625" y="0"/>
                </a:lnTo>
                <a:lnTo>
                  <a:pt x="2005625" y="1859100"/>
                </a:lnTo>
                <a:lnTo>
                  <a:pt x="0" y="1859100"/>
                </a:lnTo>
                <a:lnTo>
                  <a:pt x="0" y="0"/>
                </a:lnTo>
                <a:close/>
              </a:path>
            </a:pathLst>
          </a:custGeom>
          <a:blipFill>
            <a:blip r:embed="rId3"/>
            <a:stretch>
              <a:fillRect/>
            </a:stretch>
          </a:blipFill>
        </p:spPr>
        <p:txBody>
          <a:bodyPr/>
          <a:lstStyle/>
          <a:p>
            <a:endParaRPr lang="en-GB"/>
          </a:p>
        </p:txBody>
      </p:sp>
      <p:sp>
        <p:nvSpPr>
          <p:cNvPr id="17" name="Freeform 17"/>
          <p:cNvSpPr/>
          <p:nvPr/>
        </p:nvSpPr>
        <p:spPr>
          <a:xfrm>
            <a:off x="12677673" y="3218446"/>
            <a:ext cx="2005625" cy="1859100"/>
          </a:xfrm>
          <a:custGeom>
            <a:avLst/>
            <a:gdLst/>
            <a:ahLst/>
            <a:cxnLst/>
            <a:rect l="l" t="t" r="r" b="b"/>
            <a:pathLst>
              <a:path w="2005625" h="1859100">
                <a:moveTo>
                  <a:pt x="0" y="0"/>
                </a:moveTo>
                <a:lnTo>
                  <a:pt x="2005625" y="0"/>
                </a:lnTo>
                <a:lnTo>
                  <a:pt x="2005625" y="1859100"/>
                </a:lnTo>
                <a:lnTo>
                  <a:pt x="0" y="1859100"/>
                </a:lnTo>
                <a:lnTo>
                  <a:pt x="0" y="0"/>
                </a:lnTo>
                <a:close/>
              </a:path>
            </a:pathLst>
          </a:custGeom>
          <a:blipFill>
            <a:blip r:embed="rId3"/>
            <a:stretch>
              <a:fillRect/>
            </a:stretch>
          </a:blipFill>
        </p:spPr>
        <p:txBody>
          <a:bodyPr/>
          <a:lstStyle/>
          <a:p>
            <a:endParaRPr lang="en-GB"/>
          </a:p>
        </p:txBody>
      </p:sp>
      <p:sp>
        <p:nvSpPr>
          <p:cNvPr id="18" name="Freeform 18"/>
          <p:cNvSpPr/>
          <p:nvPr/>
        </p:nvSpPr>
        <p:spPr>
          <a:xfrm>
            <a:off x="14847806" y="1778175"/>
            <a:ext cx="2005625" cy="1859100"/>
          </a:xfrm>
          <a:custGeom>
            <a:avLst/>
            <a:gdLst/>
            <a:ahLst/>
            <a:cxnLst/>
            <a:rect l="l" t="t" r="r" b="b"/>
            <a:pathLst>
              <a:path w="2005625" h="1859100">
                <a:moveTo>
                  <a:pt x="0" y="0"/>
                </a:moveTo>
                <a:lnTo>
                  <a:pt x="2005625" y="0"/>
                </a:lnTo>
                <a:lnTo>
                  <a:pt x="2005625" y="1859100"/>
                </a:lnTo>
                <a:lnTo>
                  <a:pt x="0" y="1859100"/>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r="2334"/>
          <a:stretch>
            <a:fillRect/>
          </a:stretch>
        </p:blipFill>
        <p:spPr>
          <a:xfrm>
            <a:off x="451066" y="667635"/>
            <a:ext cx="17385869" cy="8951731"/>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5382430" cy="8229600"/>
          </a:xfrm>
          <a:custGeom>
            <a:avLst/>
            <a:gdLst/>
            <a:ahLst/>
            <a:cxnLst/>
            <a:rect l="l" t="t" r="r" b="b"/>
            <a:pathLst>
              <a:path w="15382430" h="8229600">
                <a:moveTo>
                  <a:pt x="0" y="0"/>
                </a:moveTo>
                <a:lnTo>
                  <a:pt x="15382430" y="0"/>
                </a:lnTo>
                <a:lnTo>
                  <a:pt x="15382430" y="8229600"/>
                </a:lnTo>
                <a:lnTo>
                  <a:pt x="0" y="8229600"/>
                </a:lnTo>
                <a:lnTo>
                  <a:pt x="0" y="0"/>
                </a:lnTo>
                <a:close/>
              </a:path>
            </a:pathLst>
          </a:custGeom>
          <a:blipFill>
            <a:blip r:embed="rId3"/>
            <a:stretch>
              <a:fillRect b="-2336"/>
            </a:stretch>
          </a:blipFill>
        </p:spPr>
        <p:txBody>
          <a:bodyPr/>
          <a:lstStyle/>
          <a:p>
            <a:endParaRPr lang="en-GB"/>
          </a:p>
        </p:txBody>
      </p:sp>
      <p:grpSp>
        <p:nvGrpSpPr>
          <p:cNvPr id="3" name="Group 3"/>
          <p:cNvGrpSpPr/>
          <p:nvPr/>
        </p:nvGrpSpPr>
        <p:grpSpPr>
          <a:xfrm>
            <a:off x="14305828" y="6561055"/>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57699" y="0"/>
                  </a:moveTo>
                  <a:lnTo>
                    <a:pt x="755101" y="0"/>
                  </a:lnTo>
                  <a:cubicBezTo>
                    <a:pt x="786967" y="0"/>
                    <a:pt x="812800" y="25833"/>
                    <a:pt x="812800" y="57699"/>
                  </a:cubicBezTo>
                  <a:lnTo>
                    <a:pt x="812800" y="755101"/>
                  </a:lnTo>
                  <a:cubicBezTo>
                    <a:pt x="812800" y="786967"/>
                    <a:pt x="786967" y="812800"/>
                    <a:pt x="755101" y="812800"/>
                  </a:cubicBezTo>
                  <a:lnTo>
                    <a:pt x="57699" y="812800"/>
                  </a:lnTo>
                  <a:cubicBezTo>
                    <a:pt x="25833" y="812800"/>
                    <a:pt x="0" y="786967"/>
                    <a:pt x="0" y="755101"/>
                  </a:cubicBezTo>
                  <a:lnTo>
                    <a:pt x="0" y="57699"/>
                  </a:lnTo>
                  <a:cubicBezTo>
                    <a:pt x="0" y="25833"/>
                    <a:pt x="25833" y="0"/>
                    <a:pt x="57699" y="0"/>
                  </a:cubicBezTo>
                  <a:close/>
                </a:path>
              </a:pathLst>
            </a:custGeom>
            <a:solidFill>
              <a:srgbClr val="FF7843"/>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024"/>
                </a:lnSpc>
              </a:pPr>
              <a:endParaRPr/>
            </a:p>
          </p:txBody>
        </p:sp>
      </p:grpSp>
      <p:sp>
        <p:nvSpPr>
          <p:cNvPr id="6" name="Freeform 6"/>
          <p:cNvSpPr/>
          <p:nvPr/>
        </p:nvSpPr>
        <p:spPr>
          <a:xfrm>
            <a:off x="14430982" y="6686209"/>
            <a:ext cx="2835791" cy="2835791"/>
          </a:xfrm>
          <a:custGeom>
            <a:avLst/>
            <a:gdLst/>
            <a:ahLst/>
            <a:cxnLst/>
            <a:rect l="l" t="t" r="r" b="b"/>
            <a:pathLst>
              <a:path w="2835791" h="2835791">
                <a:moveTo>
                  <a:pt x="0" y="0"/>
                </a:moveTo>
                <a:lnTo>
                  <a:pt x="2835791" y="0"/>
                </a:lnTo>
                <a:lnTo>
                  <a:pt x="2835791" y="2835791"/>
                </a:lnTo>
                <a:lnTo>
                  <a:pt x="0" y="2835791"/>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554278" y="664502"/>
            <a:ext cx="17179444" cy="8957995"/>
          </a:xfrm>
          <a:prstGeom prst="rect">
            <a:avLst/>
          </a:prstGeom>
        </p:spPr>
      </p:pic>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a:off x="1755083" y="5050752"/>
            <a:ext cx="15504217" cy="4207548"/>
            <a:chOff x="0" y="0"/>
            <a:chExt cx="20672290" cy="5610064"/>
          </a:xfrm>
        </p:grpSpPr>
        <p:grpSp>
          <p:nvGrpSpPr>
            <p:cNvPr id="3" name="Group 3"/>
            <p:cNvGrpSpPr/>
            <p:nvPr/>
          </p:nvGrpSpPr>
          <p:grpSpPr>
            <a:xfrm>
              <a:off x="4234401" y="4105276"/>
              <a:ext cx="16005834" cy="358233"/>
              <a:chOff x="0" y="0"/>
              <a:chExt cx="4661213" cy="104324"/>
            </a:xfrm>
          </p:grpSpPr>
          <p:sp>
            <p:nvSpPr>
              <p:cNvPr id="4" name="Freeform 4"/>
              <p:cNvSpPr/>
              <p:nvPr/>
            </p:nvSpPr>
            <p:spPr>
              <a:xfrm>
                <a:off x="0" y="0"/>
                <a:ext cx="4661213" cy="104324"/>
              </a:xfrm>
              <a:custGeom>
                <a:avLst/>
                <a:gdLst/>
                <a:ahLst/>
                <a:cxnLst/>
                <a:rect l="l" t="t" r="r" b="b"/>
                <a:pathLst>
                  <a:path w="4661213" h="104324">
                    <a:moveTo>
                      <a:pt x="0" y="0"/>
                    </a:moveTo>
                    <a:lnTo>
                      <a:pt x="4661213" y="0"/>
                    </a:lnTo>
                    <a:lnTo>
                      <a:pt x="4661213" y="104324"/>
                    </a:lnTo>
                    <a:lnTo>
                      <a:pt x="0" y="104324"/>
                    </a:lnTo>
                    <a:close/>
                  </a:path>
                </a:pathLst>
              </a:custGeom>
              <a:solidFill>
                <a:srgbClr val="FF7843"/>
              </a:solidFill>
            </p:spPr>
            <p:txBody>
              <a:bodyPr/>
              <a:lstStyle/>
              <a:p>
                <a:endParaRPr lang="en-GB"/>
              </a:p>
            </p:txBody>
          </p:sp>
          <p:sp>
            <p:nvSpPr>
              <p:cNvPr id="5" name="TextBox 5"/>
              <p:cNvSpPr txBox="1"/>
              <p:nvPr/>
            </p:nvSpPr>
            <p:spPr>
              <a:xfrm>
                <a:off x="0" y="-38100"/>
                <a:ext cx="4661213" cy="142424"/>
              </a:xfrm>
              <a:prstGeom prst="rect">
                <a:avLst/>
              </a:prstGeom>
            </p:spPr>
            <p:txBody>
              <a:bodyPr lIns="46495" tIns="46495" rIns="46495" bIns="46495" rtlCol="0" anchor="ctr"/>
              <a:lstStyle/>
              <a:p>
                <a:pPr algn="ctr">
                  <a:lnSpc>
                    <a:spcPts val="2519"/>
                  </a:lnSpc>
                </a:pPr>
                <a:endParaRPr/>
              </a:p>
            </p:txBody>
          </p:sp>
        </p:grpSp>
        <p:grpSp>
          <p:nvGrpSpPr>
            <p:cNvPr id="6" name="Group 6"/>
            <p:cNvGrpSpPr/>
            <p:nvPr/>
          </p:nvGrpSpPr>
          <p:grpSpPr>
            <a:xfrm>
              <a:off x="0" y="0"/>
              <a:ext cx="5610064" cy="561006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8" name="TextBox 8"/>
              <p:cNvSpPr txBox="1"/>
              <p:nvPr/>
            </p:nvSpPr>
            <p:spPr>
              <a:xfrm>
                <a:off x="76200" y="38100"/>
                <a:ext cx="660400" cy="698500"/>
              </a:xfrm>
              <a:prstGeom prst="rect">
                <a:avLst/>
              </a:prstGeom>
            </p:spPr>
            <p:txBody>
              <a:bodyPr lIns="27957" tIns="27957" rIns="27957" bIns="27957" rtlCol="0" anchor="ctr"/>
              <a:lstStyle/>
              <a:p>
                <a:pPr algn="ctr">
                  <a:lnSpc>
                    <a:spcPts val="2519"/>
                  </a:lnSpc>
                </a:pPr>
                <a:endParaRPr/>
              </a:p>
            </p:txBody>
          </p:sp>
        </p:grpSp>
        <p:grpSp>
          <p:nvGrpSpPr>
            <p:cNvPr id="9" name="Group 9"/>
            <p:cNvGrpSpPr/>
            <p:nvPr/>
          </p:nvGrpSpPr>
          <p:grpSpPr>
            <a:xfrm>
              <a:off x="283043" y="298785"/>
              <a:ext cx="5043978" cy="50439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EFE7"/>
              </a:solidFill>
            </p:spPr>
            <p:txBody>
              <a:bodyPr/>
              <a:lstStyle/>
              <a:p>
                <a:endParaRPr lang="en-GB"/>
              </a:p>
            </p:txBody>
          </p:sp>
          <p:sp>
            <p:nvSpPr>
              <p:cNvPr id="11" name="TextBox 11"/>
              <p:cNvSpPr txBox="1"/>
              <p:nvPr/>
            </p:nvSpPr>
            <p:spPr>
              <a:xfrm>
                <a:off x="76200" y="38100"/>
                <a:ext cx="660400" cy="698500"/>
              </a:xfrm>
              <a:prstGeom prst="rect">
                <a:avLst/>
              </a:prstGeom>
            </p:spPr>
            <p:txBody>
              <a:bodyPr lIns="27957" tIns="27957" rIns="27957" bIns="27957" rtlCol="0" anchor="ctr"/>
              <a:lstStyle/>
              <a:p>
                <a:pPr algn="ctr">
                  <a:lnSpc>
                    <a:spcPts val="2519"/>
                  </a:lnSpc>
                </a:pPr>
                <a:endParaRPr/>
              </a:p>
            </p:txBody>
          </p:sp>
        </p:grpSp>
        <p:sp>
          <p:nvSpPr>
            <p:cNvPr id="12" name="Freeform 12"/>
            <p:cNvSpPr/>
            <p:nvPr/>
          </p:nvSpPr>
          <p:spPr>
            <a:xfrm>
              <a:off x="708777" y="779472"/>
              <a:ext cx="4051121" cy="4051121"/>
            </a:xfrm>
            <a:custGeom>
              <a:avLst/>
              <a:gdLst/>
              <a:ahLst/>
              <a:cxnLst/>
              <a:rect l="l" t="t" r="r" b="b"/>
              <a:pathLst>
                <a:path w="4051121" h="4051121">
                  <a:moveTo>
                    <a:pt x="0" y="0"/>
                  </a:moveTo>
                  <a:lnTo>
                    <a:pt x="4051122" y="0"/>
                  </a:lnTo>
                  <a:lnTo>
                    <a:pt x="4051122" y="4051121"/>
                  </a:lnTo>
                  <a:lnTo>
                    <a:pt x="0" y="4051121"/>
                  </a:lnTo>
                  <a:lnTo>
                    <a:pt x="0" y="0"/>
                  </a:lnTo>
                  <a:close/>
                </a:path>
              </a:pathLst>
            </a:custGeom>
            <a:blipFill>
              <a:blip r:embed="rId3"/>
              <a:stretch>
                <a:fillRect/>
              </a:stretch>
            </a:blipFill>
          </p:spPr>
          <p:txBody>
            <a:bodyPr/>
            <a:lstStyle/>
            <a:p>
              <a:endParaRPr lang="en-GB"/>
            </a:p>
          </p:txBody>
        </p:sp>
        <p:grpSp>
          <p:nvGrpSpPr>
            <p:cNvPr id="13" name="Group 13"/>
            <p:cNvGrpSpPr/>
            <p:nvPr/>
          </p:nvGrpSpPr>
          <p:grpSpPr>
            <a:xfrm>
              <a:off x="15232534" y="1382870"/>
              <a:ext cx="5439756" cy="1900804"/>
              <a:chOff x="0" y="0"/>
              <a:chExt cx="2013232" cy="703480"/>
            </a:xfrm>
          </p:grpSpPr>
          <p:sp>
            <p:nvSpPr>
              <p:cNvPr id="14" name="Freeform 14"/>
              <p:cNvSpPr/>
              <p:nvPr/>
            </p:nvSpPr>
            <p:spPr>
              <a:xfrm>
                <a:off x="0" y="0"/>
                <a:ext cx="2013232" cy="703480"/>
              </a:xfrm>
              <a:custGeom>
                <a:avLst/>
                <a:gdLst/>
                <a:ahLst/>
                <a:cxnLst/>
                <a:rect l="l" t="t" r="r" b="b"/>
                <a:pathLst>
                  <a:path w="2013232" h="703480">
                    <a:moveTo>
                      <a:pt x="98787" y="0"/>
                    </a:moveTo>
                    <a:lnTo>
                      <a:pt x="1914445" y="0"/>
                    </a:lnTo>
                    <a:cubicBezTo>
                      <a:pt x="1940645" y="0"/>
                      <a:pt x="1965772" y="10408"/>
                      <a:pt x="1984298" y="28934"/>
                    </a:cubicBezTo>
                    <a:cubicBezTo>
                      <a:pt x="2002824" y="47460"/>
                      <a:pt x="2013232" y="72587"/>
                      <a:pt x="2013232" y="98787"/>
                    </a:cubicBezTo>
                    <a:lnTo>
                      <a:pt x="2013232" y="604693"/>
                    </a:lnTo>
                    <a:cubicBezTo>
                      <a:pt x="2013232" y="659252"/>
                      <a:pt x="1969004" y="703480"/>
                      <a:pt x="1914445" y="703480"/>
                    </a:cubicBezTo>
                    <a:lnTo>
                      <a:pt x="98787" y="703480"/>
                    </a:lnTo>
                    <a:cubicBezTo>
                      <a:pt x="44228" y="703480"/>
                      <a:pt x="0" y="659252"/>
                      <a:pt x="0" y="604693"/>
                    </a:cubicBezTo>
                    <a:lnTo>
                      <a:pt x="0" y="98787"/>
                    </a:lnTo>
                    <a:cubicBezTo>
                      <a:pt x="0" y="44228"/>
                      <a:pt x="44228" y="0"/>
                      <a:pt x="98787" y="0"/>
                    </a:cubicBezTo>
                    <a:close/>
                  </a:path>
                </a:pathLst>
              </a:custGeom>
              <a:solidFill>
                <a:srgbClr val="07719B"/>
              </a:solidFill>
            </p:spPr>
            <p:txBody>
              <a:bodyPr/>
              <a:lstStyle/>
              <a:p>
                <a:endParaRPr lang="en-GB"/>
              </a:p>
            </p:txBody>
          </p:sp>
          <p:sp>
            <p:nvSpPr>
              <p:cNvPr id="15" name="TextBox 15"/>
              <p:cNvSpPr txBox="1"/>
              <p:nvPr/>
            </p:nvSpPr>
            <p:spPr>
              <a:xfrm>
                <a:off x="0" y="-38100"/>
                <a:ext cx="2013232" cy="741580"/>
              </a:xfrm>
              <a:prstGeom prst="rect">
                <a:avLst/>
              </a:prstGeom>
            </p:spPr>
            <p:txBody>
              <a:bodyPr lIns="36586" tIns="36586" rIns="36586" bIns="36586" rtlCol="0" anchor="ctr"/>
              <a:lstStyle/>
              <a:p>
                <a:pPr algn="ctr">
                  <a:lnSpc>
                    <a:spcPts val="2519"/>
                  </a:lnSpc>
                </a:pPr>
                <a:endParaRPr/>
              </a:p>
            </p:txBody>
          </p:sp>
        </p:grpSp>
        <p:grpSp>
          <p:nvGrpSpPr>
            <p:cNvPr id="16" name="Group 16"/>
            <p:cNvGrpSpPr/>
            <p:nvPr/>
          </p:nvGrpSpPr>
          <p:grpSpPr>
            <a:xfrm>
              <a:off x="15891390" y="2455626"/>
              <a:ext cx="396661" cy="1900804"/>
              <a:chOff x="0" y="0"/>
              <a:chExt cx="146803" cy="703480"/>
            </a:xfrm>
          </p:grpSpPr>
          <p:sp>
            <p:nvSpPr>
              <p:cNvPr id="17" name="Freeform 17"/>
              <p:cNvSpPr/>
              <p:nvPr/>
            </p:nvSpPr>
            <p:spPr>
              <a:xfrm>
                <a:off x="0" y="0"/>
                <a:ext cx="146803" cy="703480"/>
              </a:xfrm>
              <a:custGeom>
                <a:avLst/>
                <a:gdLst/>
                <a:ahLst/>
                <a:cxnLst/>
                <a:rect l="l" t="t" r="r" b="b"/>
                <a:pathLst>
                  <a:path w="146803" h="703480">
                    <a:moveTo>
                      <a:pt x="73401" y="0"/>
                    </a:moveTo>
                    <a:lnTo>
                      <a:pt x="73401" y="0"/>
                    </a:lnTo>
                    <a:cubicBezTo>
                      <a:pt x="92869" y="0"/>
                      <a:pt x="111538" y="7733"/>
                      <a:pt x="125304" y="21499"/>
                    </a:cubicBezTo>
                    <a:cubicBezTo>
                      <a:pt x="139069" y="35264"/>
                      <a:pt x="146803" y="53934"/>
                      <a:pt x="146803" y="73401"/>
                    </a:cubicBezTo>
                    <a:lnTo>
                      <a:pt x="146803" y="630079"/>
                    </a:lnTo>
                    <a:cubicBezTo>
                      <a:pt x="146803" y="649546"/>
                      <a:pt x="139069" y="668216"/>
                      <a:pt x="125304" y="681981"/>
                    </a:cubicBezTo>
                    <a:cubicBezTo>
                      <a:pt x="111538" y="695747"/>
                      <a:pt x="92869" y="703480"/>
                      <a:pt x="73401" y="703480"/>
                    </a:cubicBezTo>
                    <a:lnTo>
                      <a:pt x="73401" y="703480"/>
                    </a:lnTo>
                    <a:cubicBezTo>
                      <a:pt x="53934" y="703480"/>
                      <a:pt x="35264" y="695747"/>
                      <a:pt x="21499" y="681981"/>
                    </a:cubicBezTo>
                    <a:cubicBezTo>
                      <a:pt x="7733" y="668216"/>
                      <a:pt x="0" y="649546"/>
                      <a:pt x="0" y="630079"/>
                    </a:cubicBezTo>
                    <a:lnTo>
                      <a:pt x="0" y="73401"/>
                    </a:lnTo>
                    <a:cubicBezTo>
                      <a:pt x="0" y="53934"/>
                      <a:pt x="7733" y="35264"/>
                      <a:pt x="21499" y="21499"/>
                    </a:cubicBezTo>
                    <a:cubicBezTo>
                      <a:pt x="35264" y="7733"/>
                      <a:pt x="53934" y="0"/>
                      <a:pt x="73401" y="0"/>
                    </a:cubicBezTo>
                    <a:close/>
                  </a:path>
                </a:pathLst>
              </a:custGeom>
              <a:solidFill>
                <a:srgbClr val="07719B"/>
              </a:solidFill>
            </p:spPr>
            <p:txBody>
              <a:bodyPr/>
              <a:lstStyle/>
              <a:p>
                <a:endParaRPr lang="en-GB"/>
              </a:p>
            </p:txBody>
          </p:sp>
          <p:sp>
            <p:nvSpPr>
              <p:cNvPr id="18" name="TextBox 18"/>
              <p:cNvSpPr txBox="1"/>
              <p:nvPr/>
            </p:nvSpPr>
            <p:spPr>
              <a:xfrm>
                <a:off x="0" y="-38100"/>
                <a:ext cx="146803" cy="741580"/>
              </a:xfrm>
              <a:prstGeom prst="rect">
                <a:avLst/>
              </a:prstGeom>
            </p:spPr>
            <p:txBody>
              <a:bodyPr lIns="36586" tIns="36586" rIns="36586" bIns="36586" rtlCol="0" anchor="ctr"/>
              <a:lstStyle/>
              <a:p>
                <a:pPr algn="ctr">
                  <a:lnSpc>
                    <a:spcPts val="2519"/>
                  </a:lnSpc>
                </a:pPr>
                <a:endParaRPr/>
              </a:p>
            </p:txBody>
          </p:sp>
        </p:grpSp>
        <p:grpSp>
          <p:nvGrpSpPr>
            <p:cNvPr id="19" name="Group 19"/>
            <p:cNvGrpSpPr/>
            <p:nvPr/>
          </p:nvGrpSpPr>
          <p:grpSpPr>
            <a:xfrm>
              <a:off x="19615386" y="2455626"/>
              <a:ext cx="396661" cy="1900804"/>
              <a:chOff x="0" y="0"/>
              <a:chExt cx="146803" cy="703480"/>
            </a:xfrm>
          </p:grpSpPr>
          <p:sp>
            <p:nvSpPr>
              <p:cNvPr id="20" name="Freeform 20"/>
              <p:cNvSpPr/>
              <p:nvPr/>
            </p:nvSpPr>
            <p:spPr>
              <a:xfrm>
                <a:off x="0" y="0"/>
                <a:ext cx="146803" cy="703480"/>
              </a:xfrm>
              <a:custGeom>
                <a:avLst/>
                <a:gdLst/>
                <a:ahLst/>
                <a:cxnLst/>
                <a:rect l="l" t="t" r="r" b="b"/>
                <a:pathLst>
                  <a:path w="146803" h="703480">
                    <a:moveTo>
                      <a:pt x="73401" y="0"/>
                    </a:moveTo>
                    <a:lnTo>
                      <a:pt x="73401" y="0"/>
                    </a:lnTo>
                    <a:cubicBezTo>
                      <a:pt x="92869" y="0"/>
                      <a:pt x="111538" y="7733"/>
                      <a:pt x="125304" y="21499"/>
                    </a:cubicBezTo>
                    <a:cubicBezTo>
                      <a:pt x="139069" y="35264"/>
                      <a:pt x="146803" y="53934"/>
                      <a:pt x="146803" y="73401"/>
                    </a:cubicBezTo>
                    <a:lnTo>
                      <a:pt x="146803" y="630079"/>
                    </a:lnTo>
                    <a:cubicBezTo>
                      <a:pt x="146803" y="649546"/>
                      <a:pt x="139069" y="668216"/>
                      <a:pt x="125304" y="681981"/>
                    </a:cubicBezTo>
                    <a:cubicBezTo>
                      <a:pt x="111538" y="695747"/>
                      <a:pt x="92869" y="703480"/>
                      <a:pt x="73401" y="703480"/>
                    </a:cubicBezTo>
                    <a:lnTo>
                      <a:pt x="73401" y="703480"/>
                    </a:lnTo>
                    <a:cubicBezTo>
                      <a:pt x="53934" y="703480"/>
                      <a:pt x="35264" y="695747"/>
                      <a:pt x="21499" y="681981"/>
                    </a:cubicBezTo>
                    <a:cubicBezTo>
                      <a:pt x="7733" y="668216"/>
                      <a:pt x="0" y="649546"/>
                      <a:pt x="0" y="630079"/>
                    </a:cubicBezTo>
                    <a:lnTo>
                      <a:pt x="0" y="73401"/>
                    </a:lnTo>
                    <a:cubicBezTo>
                      <a:pt x="0" y="53934"/>
                      <a:pt x="7733" y="35264"/>
                      <a:pt x="21499" y="21499"/>
                    </a:cubicBezTo>
                    <a:cubicBezTo>
                      <a:pt x="35264" y="7733"/>
                      <a:pt x="53934" y="0"/>
                      <a:pt x="73401" y="0"/>
                    </a:cubicBezTo>
                    <a:close/>
                  </a:path>
                </a:pathLst>
              </a:custGeom>
              <a:solidFill>
                <a:srgbClr val="07719B"/>
              </a:solidFill>
            </p:spPr>
            <p:txBody>
              <a:bodyPr/>
              <a:lstStyle/>
              <a:p>
                <a:endParaRPr lang="en-GB"/>
              </a:p>
            </p:txBody>
          </p:sp>
          <p:sp>
            <p:nvSpPr>
              <p:cNvPr id="21" name="TextBox 21"/>
              <p:cNvSpPr txBox="1"/>
              <p:nvPr/>
            </p:nvSpPr>
            <p:spPr>
              <a:xfrm>
                <a:off x="0" y="-38100"/>
                <a:ext cx="146803" cy="741580"/>
              </a:xfrm>
              <a:prstGeom prst="rect">
                <a:avLst/>
              </a:prstGeom>
            </p:spPr>
            <p:txBody>
              <a:bodyPr lIns="36586" tIns="36586" rIns="36586" bIns="36586" rtlCol="0" anchor="ctr"/>
              <a:lstStyle/>
              <a:p>
                <a:pPr algn="ctr">
                  <a:lnSpc>
                    <a:spcPts val="2519"/>
                  </a:lnSpc>
                </a:pPr>
                <a:endParaRPr/>
              </a:p>
            </p:txBody>
          </p:sp>
        </p:grpSp>
        <p:grpSp>
          <p:nvGrpSpPr>
            <p:cNvPr id="22" name="Group 22"/>
            <p:cNvGrpSpPr/>
            <p:nvPr/>
          </p:nvGrpSpPr>
          <p:grpSpPr>
            <a:xfrm>
              <a:off x="15471272" y="1586803"/>
              <a:ext cx="4962280" cy="1470265"/>
              <a:chOff x="0" y="0"/>
              <a:chExt cx="1836520" cy="544139"/>
            </a:xfrm>
          </p:grpSpPr>
          <p:sp>
            <p:nvSpPr>
              <p:cNvPr id="23" name="Freeform 23"/>
              <p:cNvSpPr/>
              <p:nvPr/>
            </p:nvSpPr>
            <p:spPr>
              <a:xfrm>
                <a:off x="0" y="0"/>
                <a:ext cx="1836520" cy="544139"/>
              </a:xfrm>
              <a:custGeom>
                <a:avLst/>
                <a:gdLst/>
                <a:ahLst/>
                <a:cxnLst/>
                <a:rect l="l" t="t" r="r" b="b"/>
                <a:pathLst>
                  <a:path w="1836520" h="544139">
                    <a:moveTo>
                      <a:pt x="108292" y="0"/>
                    </a:moveTo>
                    <a:lnTo>
                      <a:pt x="1728228" y="0"/>
                    </a:lnTo>
                    <a:cubicBezTo>
                      <a:pt x="1756949" y="0"/>
                      <a:pt x="1784494" y="11409"/>
                      <a:pt x="1804802" y="31718"/>
                    </a:cubicBezTo>
                    <a:cubicBezTo>
                      <a:pt x="1825111" y="52027"/>
                      <a:pt x="1836520" y="79571"/>
                      <a:pt x="1836520" y="108292"/>
                    </a:cubicBezTo>
                    <a:lnTo>
                      <a:pt x="1836520" y="435847"/>
                    </a:lnTo>
                    <a:cubicBezTo>
                      <a:pt x="1836520" y="464568"/>
                      <a:pt x="1825111" y="492113"/>
                      <a:pt x="1804802" y="512421"/>
                    </a:cubicBezTo>
                    <a:cubicBezTo>
                      <a:pt x="1784494" y="532730"/>
                      <a:pt x="1756949" y="544139"/>
                      <a:pt x="1728228" y="544139"/>
                    </a:cubicBezTo>
                    <a:lnTo>
                      <a:pt x="108292" y="544139"/>
                    </a:lnTo>
                    <a:cubicBezTo>
                      <a:pt x="79571" y="544139"/>
                      <a:pt x="52027" y="532730"/>
                      <a:pt x="31718" y="512421"/>
                    </a:cubicBezTo>
                    <a:cubicBezTo>
                      <a:pt x="11409" y="492113"/>
                      <a:pt x="0" y="464568"/>
                      <a:pt x="0" y="435847"/>
                    </a:cubicBezTo>
                    <a:lnTo>
                      <a:pt x="0" y="108292"/>
                    </a:lnTo>
                    <a:cubicBezTo>
                      <a:pt x="0" y="79571"/>
                      <a:pt x="11409" y="52027"/>
                      <a:pt x="31718" y="31718"/>
                    </a:cubicBezTo>
                    <a:cubicBezTo>
                      <a:pt x="52027" y="11409"/>
                      <a:pt x="79571" y="0"/>
                      <a:pt x="108292" y="0"/>
                    </a:cubicBezTo>
                    <a:close/>
                  </a:path>
                </a:pathLst>
              </a:custGeom>
              <a:solidFill>
                <a:srgbClr val="F0EFE7"/>
              </a:solidFill>
            </p:spPr>
            <p:txBody>
              <a:bodyPr/>
              <a:lstStyle/>
              <a:p>
                <a:endParaRPr lang="en-GB"/>
              </a:p>
            </p:txBody>
          </p:sp>
          <p:sp>
            <p:nvSpPr>
              <p:cNvPr id="24" name="TextBox 24"/>
              <p:cNvSpPr txBox="1"/>
              <p:nvPr/>
            </p:nvSpPr>
            <p:spPr>
              <a:xfrm>
                <a:off x="0" y="-38100"/>
                <a:ext cx="1836520" cy="582239"/>
              </a:xfrm>
              <a:prstGeom prst="rect">
                <a:avLst/>
              </a:prstGeom>
            </p:spPr>
            <p:txBody>
              <a:bodyPr lIns="36586" tIns="36586" rIns="36586" bIns="36586" rtlCol="0" anchor="ctr"/>
              <a:lstStyle/>
              <a:p>
                <a:pPr algn="ctr">
                  <a:lnSpc>
                    <a:spcPts val="2519"/>
                  </a:lnSpc>
                </a:pPr>
                <a:endParaRPr/>
              </a:p>
            </p:txBody>
          </p:sp>
        </p:grpSp>
        <p:sp>
          <p:nvSpPr>
            <p:cNvPr id="25" name="TextBox 25"/>
            <p:cNvSpPr txBox="1"/>
            <p:nvPr/>
          </p:nvSpPr>
          <p:spPr>
            <a:xfrm>
              <a:off x="15777989" y="1825735"/>
              <a:ext cx="4348845" cy="928492"/>
            </a:xfrm>
            <a:prstGeom prst="rect">
              <a:avLst/>
            </a:prstGeom>
          </p:spPr>
          <p:txBody>
            <a:bodyPr wrap="square" lIns="0" tIns="0" rIns="0" bIns="0" rtlCol="0" anchor="t">
              <a:spAutoFit/>
            </a:bodyPr>
            <a:lstStyle/>
            <a:p>
              <a:pPr algn="ctr">
                <a:lnSpc>
                  <a:spcPts val="5847"/>
                </a:lnSpc>
              </a:pPr>
              <a:r>
                <a:rPr lang="en-US" sz="4176" b="1">
                  <a:solidFill>
                    <a:srgbClr val="27274A"/>
                  </a:solidFill>
                  <a:latin typeface="Inter 2 Bold"/>
                  <a:ea typeface="Inter 2 Bold"/>
                  <a:cs typeface="Inter 2 Bold"/>
                  <a:sym typeface="Inter 2 Bold"/>
                </a:rPr>
                <a:t>THE LOCAL</a:t>
              </a:r>
            </a:p>
          </p:txBody>
        </p:sp>
        <p:sp>
          <p:nvSpPr>
            <p:cNvPr id="26" name="TextBox 26"/>
            <p:cNvSpPr txBox="1"/>
            <p:nvPr/>
          </p:nvSpPr>
          <p:spPr>
            <a:xfrm>
              <a:off x="6021336" y="1801405"/>
              <a:ext cx="11527668" cy="941406"/>
            </a:xfrm>
            <a:prstGeom prst="rect">
              <a:avLst/>
            </a:prstGeom>
          </p:spPr>
          <p:txBody>
            <a:bodyPr lIns="0" tIns="0" rIns="0" bIns="0" rtlCol="0" anchor="t">
              <a:spAutoFit/>
            </a:bodyPr>
            <a:lstStyle/>
            <a:p>
              <a:pPr algn="l">
                <a:lnSpc>
                  <a:spcPts val="6001"/>
                </a:lnSpc>
              </a:pPr>
              <a:r>
                <a:rPr lang="en-US" sz="4286" b="1">
                  <a:solidFill>
                    <a:srgbClr val="27274A"/>
                  </a:solidFill>
                  <a:latin typeface="Inter 2 Bold"/>
                  <a:ea typeface="Inter 2 Bold"/>
                  <a:cs typeface="Inter 2 Bold"/>
                  <a:sym typeface="Inter 2 Bold"/>
                </a:rPr>
                <a:t>Bridging the national and</a:t>
              </a:r>
            </a:p>
          </p:txBody>
        </p:sp>
      </p:grpSp>
      <p:sp>
        <p:nvSpPr>
          <p:cNvPr id="27" name="TextBox 27"/>
          <p:cNvSpPr txBox="1"/>
          <p:nvPr/>
        </p:nvSpPr>
        <p:spPr>
          <a:xfrm>
            <a:off x="1028700" y="1302661"/>
            <a:ext cx="15567590" cy="2280593"/>
          </a:xfrm>
          <a:prstGeom prst="rect">
            <a:avLst/>
          </a:prstGeom>
        </p:spPr>
        <p:txBody>
          <a:bodyPr lIns="0" tIns="0" rIns="0" bIns="0" rtlCol="0" anchor="t">
            <a:spAutoFit/>
          </a:bodyPr>
          <a:lstStyle/>
          <a:p>
            <a:pPr algn="l">
              <a:lnSpc>
                <a:spcPts val="6119"/>
              </a:lnSpc>
              <a:spcBef>
                <a:spcPct val="0"/>
              </a:spcBef>
            </a:pPr>
            <a:r>
              <a:rPr lang="en-US" sz="4370">
                <a:solidFill>
                  <a:srgbClr val="FFFFFF"/>
                </a:solidFill>
                <a:latin typeface="Inter 2"/>
                <a:ea typeface="Inter 2"/>
                <a:cs typeface="Inter 2"/>
                <a:sym typeface="Inter 2"/>
              </a:rPr>
              <a:t>The next stage of this work will be for The Promise Scotland to support organisations to take these national plans and turn them into local activity.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sp>
        <p:nvSpPr>
          <p:cNvPr id="2" name="TextBox 2"/>
          <p:cNvSpPr txBox="1"/>
          <p:nvPr/>
        </p:nvSpPr>
        <p:spPr>
          <a:xfrm>
            <a:off x="4012298" y="3005543"/>
            <a:ext cx="11774084" cy="1552875"/>
          </a:xfrm>
          <a:prstGeom prst="rect">
            <a:avLst/>
          </a:prstGeom>
        </p:spPr>
        <p:txBody>
          <a:bodyPr lIns="0" tIns="0" rIns="0" bIns="0" rtlCol="0" anchor="t">
            <a:spAutoFit/>
          </a:bodyPr>
          <a:lstStyle/>
          <a:p>
            <a:pPr algn="l">
              <a:lnSpc>
                <a:spcPts val="6283"/>
              </a:lnSpc>
            </a:pPr>
            <a:r>
              <a:rPr lang="en-US" sz="4488">
                <a:solidFill>
                  <a:srgbClr val="FFFFFF"/>
                </a:solidFill>
                <a:latin typeface="Inter 2"/>
                <a:ea typeface="Inter 2"/>
                <a:cs typeface="Inter 2"/>
                <a:sym typeface="Inter 2"/>
              </a:rPr>
              <a:t>Do the route maps start to set out the work required?</a:t>
            </a:r>
          </a:p>
        </p:txBody>
      </p:sp>
      <p:sp>
        <p:nvSpPr>
          <p:cNvPr id="3" name="TextBox 3"/>
          <p:cNvSpPr txBox="1"/>
          <p:nvPr/>
        </p:nvSpPr>
        <p:spPr>
          <a:xfrm>
            <a:off x="1028700" y="1072662"/>
            <a:ext cx="16050911" cy="971029"/>
          </a:xfrm>
          <a:prstGeom prst="rect">
            <a:avLst/>
          </a:prstGeom>
        </p:spPr>
        <p:txBody>
          <a:bodyPr lIns="0" tIns="0" rIns="0" bIns="0" rtlCol="0" anchor="t">
            <a:spAutoFit/>
          </a:bodyPr>
          <a:lstStyle/>
          <a:p>
            <a:pPr algn="l">
              <a:lnSpc>
                <a:spcPts val="7903"/>
              </a:lnSpc>
            </a:pPr>
            <a:r>
              <a:rPr lang="en-US" sz="5645" b="1">
                <a:solidFill>
                  <a:srgbClr val="FFFFFF"/>
                </a:solidFill>
                <a:latin typeface="Inter 2 Bold"/>
                <a:ea typeface="Inter 2 Bold"/>
                <a:cs typeface="Inter 2 Bold"/>
                <a:sym typeface="Inter 2 Bold"/>
              </a:rPr>
              <a:t>We want to hear from you: </a:t>
            </a:r>
          </a:p>
        </p:txBody>
      </p:sp>
      <p:grpSp>
        <p:nvGrpSpPr>
          <p:cNvPr id="4" name="Group 4"/>
          <p:cNvGrpSpPr/>
          <p:nvPr/>
        </p:nvGrpSpPr>
        <p:grpSpPr>
          <a:xfrm rot="5400000">
            <a:off x="-4379094" y="10232324"/>
            <a:ext cx="14677278" cy="157070"/>
            <a:chOff x="0" y="0"/>
            <a:chExt cx="5581224" cy="59728"/>
          </a:xfrm>
        </p:grpSpPr>
        <p:sp>
          <p:nvSpPr>
            <p:cNvPr id="5" name="Freeform 5"/>
            <p:cNvSpPr/>
            <p:nvPr/>
          </p:nvSpPr>
          <p:spPr>
            <a:xfrm>
              <a:off x="0" y="0"/>
              <a:ext cx="5581224" cy="59728"/>
            </a:xfrm>
            <a:custGeom>
              <a:avLst/>
              <a:gdLst/>
              <a:ahLst/>
              <a:cxnLst/>
              <a:rect l="l" t="t" r="r" b="b"/>
              <a:pathLst>
                <a:path w="5581224" h="59728">
                  <a:moveTo>
                    <a:pt x="0" y="0"/>
                  </a:moveTo>
                  <a:lnTo>
                    <a:pt x="5581224" y="0"/>
                  </a:lnTo>
                  <a:lnTo>
                    <a:pt x="5581224" y="59728"/>
                  </a:lnTo>
                  <a:lnTo>
                    <a:pt x="0" y="59728"/>
                  </a:lnTo>
                  <a:close/>
                </a:path>
              </a:pathLst>
            </a:custGeom>
            <a:solidFill>
              <a:srgbClr val="FFFDEE">
                <a:alpha val="58824"/>
              </a:srgbClr>
            </a:solidFill>
          </p:spPr>
          <p:txBody>
            <a:bodyPr/>
            <a:lstStyle/>
            <a:p>
              <a:endParaRPr lang="en-GB"/>
            </a:p>
          </p:txBody>
        </p:sp>
        <p:sp>
          <p:nvSpPr>
            <p:cNvPr id="6" name="TextBox 6"/>
            <p:cNvSpPr txBox="1"/>
            <p:nvPr/>
          </p:nvSpPr>
          <p:spPr>
            <a:xfrm>
              <a:off x="0" y="-47625"/>
              <a:ext cx="5581224" cy="107353"/>
            </a:xfrm>
            <a:prstGeom prst="rect">
              <a:avLst/>
            </a:prstGeom>
          </p:spPr>
          <p:txBody>
            <a:bodyPr lIns="24715" tIns="24715" rIns="24715" bIns="24715" rtlCol="0" anchor="ctr"/>
            <a:lstStyle/>
            <a:p>
              <a:pPr algn="ctr">
                <a:lnSpc>
                  <a:spcPts val="2853"/>
                </a:lnSpc>
              </a:pPr>
              <a:endParaRPr/>
            </a:p>
          </p:txBody>
        </p:sp>
      </p:grpSp>
      <p:grpSp>
        <p:nvGrpSpPr>
          <p:cNvPr id="7" name="Group 7"/>
          <p:cNvGrpSpPr/>
          <p:nvPr/>
        </p:nvGrpSpPr>
        <p:grpSpPr>
          <a:xfrm>
            <a:off x="2475191" y="5248591"/>
            <a:ext cx="1268051" cy="1010108"/>
            <a:chOff x="0" y="0"/>
            <a:chExt cx="1690734" cy="1346810"/>
          </a:xfrm>
        </p:grpSpPr>
        <p:grpSp>
          <p:nvGrpSpPr>
            <p:cNvPr id="8" name="Group 8"/>
            <p:cNvGrpSpPr/>
            <p:nvPr/>
          </p:nvGrpSpPr>
          <p:grpSpPr>
            <a:xfrm rot="5400000">
              <a:off x="0" y="0"/>
              <a:ext cx="1346810" cy="134681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843"/>
              </a:solidFill>
            </p:spPr>
            <p:txBody>
              <a:bodyPr/>
              <a:lstStyle/>
              <a:p>
                <a:endParaRPr lang="en-GB"/>
              </a:p>
            </p:txBody>
          </p:sp>
          <p:sp>
            <p:nvSpPr>
              <p:cNvPr id="10" name="TextBox 10"/>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11" name="Group 11"/>
            <p:cNvGrpSpPr/>
            <p:nvPr/>
          </p:nvGrpSpPr>
          <p:grpSpPr>
            <a:xfrm rot="5400000">
              <a:off x="214076" y="214076"/>
              <a:ext cx="918658" cy="91865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13" name="TextBox 13"/>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14" name="Group 14"/>
            <p:cNvGrpSpPr/>
            <p:nvPr/>
          </p:nvGrpSpPr>
          <p:grpSpPr>
            <a:xfrm rot="5400000">
              <a:off x="1379485" y="446012"/>
              <a:ext cx="254496" cy="368003"/>
              <a:chOff x="0" y="0"/>
              <a:chExt cx="72582" cy="104953"/>
            </a:xfrm>
          </p:grpSpPr>
          <p:sp>
            <p:nvSpPr>
              <p:cNvPr id="15" name="Freeform 15"/>
              <p:cNvSpPr/>
              <p:nvPr/>
            </p:nvSpPr>
            <p:spPr>
              <a:xfrm>
                <a:off x="0" y="0"/>
                <a:ext cx="72582" cy="104953"/>
              </a:xfrm>
              <a:custGeom>
                <a:avLst/>
                <a:gdLst/>
                <a:ahLst/>
                <a:cxnLst/>
                <a:rect l="l" t="t" r="r" b="b"/>
                <a:pathLst>
                  <a:path w="72582" h="104953">
                    <a:moveTo>
                      <a:pt x="0" y="0"/>
                    </a:moveTo>
                    <a:lnTo>
                      <a:pt x="72582" y="0"/>
                    </a:lnTo>
                    <a:lnTo>
                      <a:pt x="72582" y="104953"/>
                    </a:lnTo>
                    <a:lnTo>
                      <a:pt x="0" y="104953"/>
                    </a:lnTo>
                    <a:close/>
                  </a:path>
                </a:pathLst>
              </a:custGeom>
              <a:solidFill>
                <a:srgbClr val="FF7843"/>
              </a:solidFill>
            </p:spPr>
            <p:txBody>
              <a:bodyPr/>
              <a:lstStyle/>
              <a:p>
                <a:endParaRPr lang="en-GB"/>
              </a:p>
            </p:txBody>
          </p:sp>
          <p:sp>
            <p:nvSpPr>
              <p:cNvPr id="16" name="TextBox 16"/>
              <p:cNvSpPr txBox="1"/>
              <p:nvPr/>
            </p:nvSpPr>
            <p:spPr>
              <a:xfrm>
                <a:off x="0" y="-47625"/>
                <a:ext cx="72582" cy="152578"/>
              </a:xfrm>
              <a:prstGeom prst="rect">
                <a:avLst/>
              </a:prstGeom>
            </p:spPr>
            <p:txBody>
              <a:bodyPr lIns="24715" tIns="24715" rIns="24715" bIns="24715" rtlCol="0" anchor="ctr"/>
              <a:lstStyle/>
              <a:p>
                <a:pPr algn="ctr">
                  <a:lnSpc>
                    <a:spcPts val="2853"/>
                  </a:lnSpc>
                </a:pPr>
                <a:endParaRPr/>
              </a:p>
            </p:txBody>
          </p:sp>
        </p:grpSp>
      </p:grpSp>
      <p:grpSp>
        <p:nvGrpSpPr>
          <p:cNvPr id="17" name="Group 17"/>
          <p:cNvGrpSpPr/>
          <p:nvPr/>
        </p:nvGrpSpPr>
        <p:grpSpPr>
          <a:xfrm>
            <a:off x="2464841" y="7572680"/>
            <a:ext cx="1268051" cy="1010108"/>
            <a:chOff x="0" y="0"/>
            <a:chExt cx="1690734" cy="1346810"/>
          </a:xfrm>
        </p:grpSpPr>
        <p:grpSp>
          <p:nvGrpSpPr>
            <p:cNvPr id="18" name="Group 18"/>
            <p:cNvGrpSpPr/>
            <p:nvPr/>
          </p:nvGrpSpPr>
          <p:grpSpPr>
            <a:xfrm rot="5400000">
              <a:off x="0" y="0"/>
              <a:ext cx="1346810" cy="134681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20" name="TextBox 20"/>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21" name="Group 21"/>
            <p:cNvGrpSpPr/>
            <p:nvPr/>
          </p:nvGrpSpPr>
          <p:grpSpPr>
            <a:xfrm rot="5400000">
              <a:off x="214076" y="214076"/>
              <a:ext cx="918658" cy="91865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23" name="TextBox 23"/>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24" name="Group 24"/>
            <p:cNvGrpSpPr/>
            <p:nvPr/>
          </p:nvGrpSpPr>
          <p:grpSpPr>
            <a:xfrm rot="5400000">
              <a:off x="1379485" y="506352"/>
              <a:ext cx="254496" cy="368003"/>
              <a:chOff x="0" y="0"/>
              <a:chExt cx="72582" cy="104953"/>
            </a:xfrm>
          </p:grpSpPr>
          <p:sp>
            <p:nvSpPr>
              <p:cNvPr id="25" name="Freeform 25"/>
              <p:cNvSpPr/>
              <p:nvPr/>
            </p:nvSpPr>
            <p:spPr>
              <a:xfrm>
                <a:off x="0" y="0"/>
                <a:ext cx="72582" cy="104953"/>
              </a:xfrm>
              <a:custGeom>
                <a:avLst/>
                <a:gdLst/>
                <a:ahLst/>
                <a:cxnLst/>
                <a:rect l="l" t="t" r="r" b="b"/>
                <a:pathLst>
                  <a:path w="72582" h="104953">
                    <a:moveTo>
                      <a:pt x="0" y="0"/>
                    </a:moveTo>
                    <a:lnTo>
                      <a:pt x="72582" y="0"/>
                    </a:lnTo>
                    <a:lnTo>
                      <a:pt x="72582" y="104953"/>
                    </a:lnTo>
                    <a:lnTo>
                      <a:pt x="0" y="104953"/>
                    </a:lnTo>
                    <a:close/>
                  </a:path>
                </a:pathLst>
              </a:custGeom>
              <a:solidFill>
                <a:srgbClr val="07719B"/>
              </a:solidFill>
            </p:spPr>
            <p:txBody>
              <a:bodyPr/>
              <a:lstStyle/>
              <a:p>
                <a:endParaRPr lang="en-GB"/>
              </a:p>
            </p:txBody>
          </p:sp>
          <p:sp>
            <p:nvSpPr>
              <p:cNvPr id="26" name="TextBox 26"/>
              <p:cNvSpPr txBox="1"/>
              <p:nvPr/>
            </p:nvSpPr>
            <p:spPr>
              <a:xfrm>
                <a:off x="0" y="-47625"/>
                <a:ext cx="72582" cy="152578"/>
              </a:xfrm>
              <a:prstGeom prst="rect">
                <a:avLst/>
              </a:prstGeom>
            </p:spPr>
            <p:txBody>
              <a:bodyPr lIns="24715" tIns="24715" rIns="24715" bIns="24715" rtlCol="0" anchor="ctr"/>
              <a:lstStyle/>
              <a:p>
                <a:pPr algn="ctr">
                  <a:lnSpc>
                    <a:spcPts val="2853"/>
                  </a:lnSpc>
                </a:pPr>
                <a:endParaRPr/>
              </a:p>
            </p:txBody>
          </p:sp>
        </p:grpSp>
      </p:grpSp>
      <p:grpSp>
        <p:nvGrpSpPr>
          <p:cNvPr id="27" name="Group 27"/>
          <p:cNvGrpSpPr/>
          <p:nvPr/>
        </p:nvGrpSpPr>
        <p:grpSpPr>
          <a:xfrm>
            <a:off x="2475191" y="2924502"/>
            <a:ext cx="1247351" cy="1010108"/>
            <a:chOff x="0" y="0"/>
            <a:chExt cx="1663134" cy="1346810"/>
          </a:xfrm>
        </p:grpSpPr>
        <p:grpSp>
          <p:nvGrpSpPr>
            <p:cNvPr id="28" name="Group 28"/>
            <p:cNvGrpSpPr/>
            <p:nvPr/>
          </p:nvGrpSpPr>
          <p:grpSpPr>
            <a:xfrm rot="5400000">
              <a:off x="0" y="0"/>
              <a:ext cx="1346810" cy="134681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30" name="TextBox 30"/>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31" name="Group 31"/>
            <p:cNvGrpSpPr/>
            <p:nvPr/>
          </p:nvGrpSpPr>
          <p:grpSpPr>
            <a:xfrm rot="5400000">
              <a:off x="214076" y="214076"/>
              <a:ext cx="918658" cy="91865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33" name="TextBox 33"/>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34" name="Group 34"/>
            <p:cNvGrpSpPr/>
            <p:nvPr/>
          </p:nvGrpSpPr>
          <p:grpSpPr>
            <a:xfrm rot="5400000">
              <a:off x="1351885" y="457010"/>
              <a:ext cx="254496" cy="368003"/>
              <a:chOff x="0" y="0"/>
              <a:chExt cx="72582" cy="104953"/>
            </a:xfrm>
          </p:grpSpPr>
          <p:sp>
            <p:nvSpPr>
              <p:cNvPr id="35" name="Freeform 35"/>
              <p:cNvSpPr/>
              <p:nvPr/>
            </p:nvSpPr>
            <p:spPr>
              <a:xfrm>
                <a:off x="0" y="0"/>
                <a:ext cx="72582" cy="104953"/>
              </a:xfrm>
              <a:custGeom>
                <a:avLst/>
                <a:gdLst/>
                <a:ahLst/>
                <a:cxnLst/>
                <a:rect l="l" t="t" r="r" b="b"/>
                <a:pathLst>
                  <a:path w="72582" h="104953">
                    <a:moveTo>
                      <a:pt x="0" y="0"/>
                    </a:moveTo>
                    <a:lnTo>
                      <a:pt x="72582" y="0"/>
                    </a:lnTo>
                    <a:lnTo>
                      <a:pt x="72582" y="104953"/>
                    </a:lnTo>
                    <a:lnTo>
                      <a:pt x="0" y="104953"/>
                    </a:lnTo>
                    <a:close/>
                  </a:path>
                </a:pathLst>
              </a:custGeom>
              <a:solidFill>
                <a:srgbClr val="07719B"/>
              </a:solidFill>
            </p:spPr>
            <p:txBody>
              <a:bodyPr/>
              <a:lstStyle/>
              <a:p>
                <a:endParaRPr lang="en-GB"/>
              </a:p>
            </p:txBody>
          </p:sp>
          <p:sp>
            <p:nvSpPr>
              <p:cNvPr id="36" name="TextBox 36"/>
              <p:cNvSpPr txBox="1"/>
              <p:nvPr/>
            </p:nvSpPr>
            <p:spPr>
              <a:xfrm>
                <a:off x="0" y="-47625"/>
                <a:ext cx="72582" cy="152578"/>
              </a:xfrm>
              <a:prstGeom prst="rect">
                <a:avLst/>
              </a:prstGeom>
            </p:spPr>
            <p:txBody>
              <a:bodyPr lIns="24715" tIns="24715" rIns="24715" bIns="24715" rtlCol="0" anchor="ctr"/>
              <a:lstStyle/>
              <a:p>
                <a:pPr algn="ctr">
                  <a:lnSpc>
                    <a:spcPts val="2853"/>
                  </a:lnSpc>
                </a:pPr>
                <a:endParaRPr/>
              </a:p>
            </p:txBody>
          </p:sp>
        </p:grpSp>
      </p:grpSp>
      <p:sp>
        <p:nvSpPr>
          <p:cNvPr id="37" name="TextBox 37"/>
          <p:cNvSpPr txBox="1"/>
          <p:nvPr/>
        </p:nvSpPr>
        <p:spPr>
          <a:xfrm>
            <a:off x="4012298" y="5272895"/>
            <a:ext cx="12148157" cy="1552875"/>
          </a:xfrm>
          <a:prstGeom prst="rect">
            <a:avLst/>
          </a:prstGeom>
        </p:spPr>
        <p:txBody>
          <a:bodyPr lIns="0" tIns="0" rIns="0" bIns="0" rtlCol="0" anchor="t">
            <a:spAutoFit/>
          </a:bodyPr>
          <a:lstStyle/>
          <a:p>
            <a:pPr algn="l">
              <a:lnSpc>
                <a:spcPts val="6283"/>
              </a:lnSpc>
            </a:pPr>
            <a:r>
              <a:rPr lang="en-US" sz="4488">
                <a:solidFill>
                  <a:srgbClr val="FFFFFF"/>
                </a:solidFill>
                <a:latin typeface="Inter 2"/>
                <a:ea typeface="Inter 2"/>
                <a:cs typeface="Inter 2"/>
                <a:sym typeface="Inter 2"/>
              </a:rPr>
              <a:t>Are there inaccuracies, things that should be added, or concerns with the route maps?</a:t>
            </a:r>
          </a:p>
        </p:txBody>
      </p:sp>
      <p:sp>
        <p:nvSpPr>
          <p:cNvPr id="38" name="TextBox 38"/>
          <p:cNvSpPr txBox="1"/>
          <p:nvPr/>
        </p:nvSpPr>
        <p:spPr>
          <a:xfrm>
            <a:off x="4012298" y="7705425"/>
            <a:ext cx="12148157" cy="1552875"/>
          </a:xfrm>
          <a:prstGeom prst="rect">
            <a:avLst/>
          </a:prstGeom>
        </p:spPr>
        <p:txBody>
          <a:bodyPr lIns="0" tIns="0" rIns="0" bIns="0" rtlCol="0" anchor="t">
            <a:spAutoFit/>
          </a:bodyPr>
          <a:lstStyle/>
          <a:p>
            <a:pPr algn="l">
              <a:lnSpc>
                <a:spcPts val="6283"/>
              </a:lnSpc>
            </a:pPr>
            <a:r>
              <a:rPr lang="en-US" sz="4488">
                <a:solidFill>
                  <a:srgbClr val="FFFFFF"/>
                </a:solidFill>
                <a:latin typeface="Inter 2"/>
                <a:ea typeface="Inter 2"/>
                <a:cs typeface="Inter 2"/>
                <a:sym typeface="Inter 2"/>
              </a:rPr>
              <a:t>How could you use them to guide your work and what help do you need?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1528529">
            <a:off x="-2990498" y="-1905469"/>
            <a:ext cx="12696999" cy="7848690"/>
            <a:chOff x="0" y="0"/>
            <a:chExt cx="5092359" cy="3147857"/>
          </a:xfrm>
        </p:grpSpPr>
        <p:sp>
          <p:nvSpPr>
            <p:cNvPr id="3" name="Freeform 3"/>
            <p:cNvSpPr/>
            <p:nvPr/>
          </p:nvSpPr>
          <p:spPr>
            <a:xfrm>
              <a:off x="0" y="0"/>
              <a:ext cx="5092359" cy="3147857"/>
            </a:xfrm>
            <a:custGeom>
              <a:avLst/>
              <a:gdLst/>
              <a:ahLst/>
              <a:cxnLst/>
              <a:rect l="l" t="t" r="r" b="b"/>
              <a:pathLst>
                <a:path w="5092359" h="3147857">
                  <a:moveTo>
                    <a:pt x="0" y="0"/>
                  </a:moveTo>
                  <a:lnTo>
                    <a:pt x="5092359" y="0"/>
                  </a:lnTo>
                  <a:lnTo>
                    <a:pt x="5092359" y="3147857"/>
                  </a:lnTo>
                  <a:lnTo>
                    <a:pt x="0" y="3147857"/>
                  </a:lnTo>
                  <a:close/>
                </a:path>
              </a:pathLst>
            </a:custGeom>
            <a:solidFill>
              <a:srgbClr val="FF7843"/>
            </a:solidFill>
          </p:spPr>
          <p:txBody>
            <a:bodyPr/>
            <a:lstStyle/>
            <a:p>
              <a:endParaRPr lang="en-GB"/>
            </a:p>
          </p:txBody>
        </p:sp>
        <p:sp>
          <p:nvSpPr>
            <p:cNvPr id="4" name="TextBox 4"/>
            <p:cNvSpPr txBox="1"/>
            <p:nvPr/>
          </p:nvSpPr>
          <p:spPr>
            <a:xfrm>
              <a:off x="0" y="-19050"/>
              <a:ext cx="5092359" cy="3166907"/>
            </a:xfrm>
            <a:prstGeom prst="rect">
              <a:avLst/>
            </a:prstGeom>
          </p:spPr>
          <p:txBody>
            <a:bodyPr lIns="29240" tIns="29240" rIns="29240" bIns="29240" rtlCol="0" anchor="ctr"/>
            <a:lstStyle/>
            <a:p>
              <a:pPr algn="ctr">
                <a:lnSpc>
                  <a:spcPts val="1115"/>
                </a:lnSpc>
              </a:pPr>
              <a:endParaRPr/>
            </a:p>
          </p:txBody>
        </p:sp>
      </p:grpSp>
      <p:grpSp>
        <p:nvGrpSpPr>
          <p:cNvPr id="5" name="Group 5"/>
          <p:cNvGrpSpPr/>
          <p:nvPr/>
        </p:nvGrpSpPr>
        <p:grpSpPr>
          <a:xfrm rot="-1528529">
            <a:off x="-3619103" y="-2804421"/>
            <a:ext cx="12879282" cy="8752372"/>
            <a:chOff x="0" y="0"/>
            <a:chExt cx="5165467" cy="3510295"/>
          </a:xfrm>
        </p:grpSpPr>
        <p:sp>
          <p:nvSpPr>
            <p:cNvPr id="6" name="Freeform 6"/>
            <p:cNvSpPr/>
            <p:nvPr/>
          </p:nvSpPr>
          <p:spPr>
            <a:xfrm>
              <a:off x="0" y="0"/>
              <a:ext cx="5165467" cy="3510295"/>
            </a:xfrm>
            <a:custGeom>
              <a:avLst/>
              <a:gdLst/>
              <a:ahLst/>
              <a:cxnLst/>
              <a:rect l="l" t="t" r="r" b="b"/>
              <a:pathLst>
                <a:path w="5165467" h="3510295">
                  <a:moveTo>
                    <a:pt x="0" y="0"/>
                  </a:moveTo>
                  <a:lnTo>
                    <a:pt x="5165467" y="0"/>
                  </a:lnTo>
                  <a:lnTo>
                    <a:pt x="5165467" y="3510295"/>
                  </a:lnTo>
                  <a:lnTo>
                    <a:pt x="0" y="3510295"/>
                  </a:lnTo>
                  <a:close/>
                </a:path>
              </a:pathLst>
            </a:custGeom>
            <a:solidFill>
              <a:srgbClr val="F0EFE7"/>
            </a:solidFill>
          </p:spPr>
          <p:txBody>
            <a:bodyPr/>
            <a:lstStyle/>
            <a:p>
              <a:endParaRPr lang="en-GB"/>
            </a:p>
          </p:txBody>
        </p:sp>
        <p:sp>
          <p:nvSpPr>
            <p:cNvPr id="7" name="TextBox 7"/>
            <p:cNvSpPr txBox="1"/>
            <p:nvPr/>
          </p:nvSpPr>
          <p:spPr>
            <a:xfrm>
              <a:off x="0" y="-19050"/>
              <a:ext cx="5165467" cy="3529345"/>
            </a:xfrm>
            <a:prstGeom prst="rect">
              <a:avLst/>
            </a:prstGeom>
          </p:spPr>
          <p:txBody>
            <a:bodyPr lIns="29240" tIns="29240" rIns="29240" bIns="29240" rtlCol="0" anchor="ctr"/>
            <a:lstStyle/>
            <a:p>
              <a:pPr algn="ctr">
                <a:lnSpc>
                  <a:spcPts val="1115"/>
                </a:lnSpc>
              </a:pPr>
              <a:endParaRPr/>
            </a:p>
          </p:txBody>
        </p:sp>
      </p:grpSp>
      <p:sp>
        <p:nvSpPr>
          <p:cNvPr id="8" name="Freeform 8"/>
          <p:cNvSpPr/>
          <p:nvPr/>
        </p:nvSpPr>
        <p:spPr>
          <a:xfrm rot="1081273">
            <a:off x="-208040" y="-119113"/>
            <a:ext cx="3662630" cy="3395050"/>
          </a:xfrm>
          <a:custGeom>
            <a:avLst/>
            <a:gdLst/>
            <a:ahLst/>
            <a:cxnLst/>
            <a:rect l="l" t="t" r="r" b="b"/>
            <a:pathLst>
              <a:path w="3662630" h="3395050">
                <a:moveTo>
                  <a:pt x="0" y="0"/>
                </a:moveTo>
                <a:lnTo>
                  <a:pt x="3662631" y="0"/>
                </a:lnTo>
                <a:lnTo>
                  <a:pt x="3662631" y="3395049"/>
                </a:lnTo>
                <a:lnTo>
                  <a:pt x="0" y="3395049"/>
                </a:lnTo>
                <a:lnTo>
                  <a:pt x="0" y="0"/>
                </a:lnTo>
                <a:close/>
              </a:path>
            </a:pathLst>
          </a:custGeom>
          <a:blipFill>
            <a:blip r:embed="rId3"/>
            <a:stretch>
              <a:fillRect/>
            </a:stretch>
          </a:blipFill>
        </p:spPr>
        <p:txBody>
          <a:bodyPr/>
          <a:lstStyle/>
          <a:p>
            <a:endParaRPr lang="en-GB"/>
          </a:p>
        </p:txBody>
      </p:sp>
      <p:sp>
        <p:nvSpPr>
          <p:cNvPr id="9" name="TextBox 9"/>
          <p:cNvSpPr txBox="1"/>
          <p:nvPr/>
        </p:nvSpPr>
        <p:spPr>
          <a:xfrm>
            <a:off x="5334843" y="6259511"/>
            <a:ext cx="11918170" cy="2998789"/>
          </a:xfrm>
          <a:prstGeom prst="rect">
            <a:avLst/>
          </a:prstGeom>
        </p:spPr>
        <p:txBody>
          <a:bodyPr lIns="0" tIns="0" rIns="0" bIns="0" rtlCol="0" anchor="t">
            <a:spAutoFit/>
          </a:bodyPr>
          <a:lstStyle/>
          <a:p>
            <a:pPr algn="r">
              <a:lnSpc>
                <a:spcPts val="7962"/>
              </a:lnSpc>
            </a:pPr>
            <a:r>
              <a:rPr lang="en-US" sz="5687" b="1">
                <a:solidFill>
                  <a:srgbClr val="FFFFFF"/>
                </a:solidFill>
                <a:latin typeface="Inter 2 Bold"/>
                <a:ea typeface="Inter 2 Bold"/>
                <a:cs typeface="Inter 2 Bold"/>
                <a:sym typeface="Inter 2 Bold"/>
              </a:rPr>
              <a:t>Understanding how </a:t>
            </a:r>
          </a:p>
          <a:p>
            <a:pPr algn="r">
              <a:lnSpc>
                <a:spcPts val="7962"/>
              </a:lnSpc>
            </a:pPr>
            <a:r>
              <a:rPr lang="en-US" sz="5687" b="1">
                <a:solidFill>
                  <a:srgbClr val="FFFFFF"/>
                </a:solidFill>
                <a:latin typeface="Inter 2 Bold"/>
                <a:ea typeface="Inter 2 Bold"/>
                <a:cs typeface="Inter 2 Bold"/>
                <a:sym typeface="Inter 2 Bold"/>
              </a:rPr>
              <a:t>change is happening and </a:t>
            </a:r>
          </a:p>
          <a:p>
            <a:pPr algn="r">
              <a:lnSpc>
                <a:spcPts val="7962"/>
              </a:lnSpc>
            </a:pPr>
            <a:r>
              <a:rPr lang="en-US" sz="5687" b="1">
                <a:solidFill>
                  <a:srgbClr val="FFFFFF"/>
                </a:solidFill>
                <a:latin typeface="Inter 2 Bold"/>
                <a:ea typeface="Inter 2 Bold"/>
                <a:cs typeface="Inter 2 Bold"/>
                <a:sym typeface="Inter 2 Bold"/>
              </a:rPr>
              <a:t>where improvement is needed. </a:t>
            </a:r>
          </a:p>
        </p:txBody>
      </p:sp>
      <p:sp>
        <p:nvSpPr>
          <p:cNvPr id="10" name="TextBox 10"/>
          <p:cNvSpPr txBox="1"/>
          <p:nvPr/>
        </p:nvSpPr>
        <p:spPr>
          <a:xfrm>
            <a:off x="1997384" y="1926588"/>
            <a:ext cx="6674916" cy="2034503"/>
          </a:xfrm>
          <a:prstGeom prst="rect">
            <a:avLst/>
          </a:prstGeom>
        </p:spPr>
        <p:txBody>
          <a:bodyPr lIns="0" tIns="0" rIns="0" bIns="0" rtlCol="0" anchor="t">
            <a:spAutoFit/>
          </a:bodyPr>
          <a:lstStyle/>
          <a:p>
            <a:pPr algn="l">
              <a:lnSpc>
                <a:spcPts val="7974"/>
              </a:lnSpc>
            </a:pPr>
            <a:r>
              <a:rPr lang="en-US" sz="6995" b="1">
                <a:solidFill>
                  <a:srgbClr val="27274A"/>
                </a:solidFill>
                <a:latin typeface="Inter 2 Bold"/>
                <a:ea typeface="Inter 2 Bold"/>
                <a:cs typeface="Inter 2 Bold"/>
                <a:sym typeface="Inter 2 Bold"/>
              </a:rPr>
              <a:t>Promise Story of Progress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1416625">
            <a:off x="-4684912" y="6102413"/>
            <a:ext cx="30509320" cy="6673724"/>
            <a:chOff x="0" y="0"/>
            <a:chExt cx="8035376" cy="1757689"/>
          </a:xfrm>
        </p:grpSpPr>
        <p:sp>
          <p:nvSpPr>
            <p:cNvPr id="3" name="Freeform 3"/>
            <p:cNvSpPr/>
            <p:nvPr/>
          </p:nvSpPr>
          <p:spPr>
            <a:xfrm>
              <a:off x="0" y="0"/>
              <a:ext cx="8035376" cy="1757689"/>
            </a:xfrm>
            <a:custGeom>
              <a:avLst/>
              <a:gdLst/>
              <a:ahLst/>
              <a:cxnLst/>
              <a:rect l="l" t="t" r="r" b="b"/>
              <a:pathLst>
                <a:path w="8035376" h="1757689">
                  <a:moveTo>
                    <a:pt x="0" y="0"/>
                  </a:moveTo>
                  <a:lnTo>
                    <a:pt x="8035376" y="0"/>
                  </a:lnTo>
                  <a:lnTo>
                    <a:pt x="8035376" y="1757689"/>
                  </a:lnTo>
                  <a:lnTo>
                    <a:pt x="0" y="1757689"/>
                  </a:lnTo>
                  <a:close/>
                </a:path>
              </a:pathLst>
            </a:custGeom>
            <a:solidFill>
              <a:srgbClr val="07719B"/>
            </a:solidFill>
          </p:spPr>
          <p:txBody>
            <a:bodyPr/>
            <a:lstStyle/>
            <a:p>
              <a:endParaRPr lang="en-GB"/>
            </a:p>
          </p:txBody>
        </p:sp>
        <p:sp>
          <p:nvSpPr>
            <p:cNvPr id="4" name="TextBox 4"/>
            <p:cNvSpPr txBox="1"/>
            <p:nvPr/>
          </p:nvSpPr>
          <p:spPr>
            <a:xfrm>
              <a:off x="0" y="-38100"/>
              <a:ext cx="8035376" cy="1795789"/>
            </a:xfrm>
            <a:prstGeom prst="rect">
              <a:avLst/>
            </a:prstGeom>
          </p:spPr>
          <p:txBody>
            <a:bodyPr lIns="50800" tIns="50800" rIns="50800" bIns="50800" rtlCol="0" anchor="ctr"/>
            <a:lstStyle/>
            <a:p>
              <a:pPr algn="ctr">
                <a:lnSpc>
                  <a:spcPts val="2033"/>
                </a:lnSpc>
              </a:pPr>
              <a:endParaRPr/>
            </a:p>
          </p:txBody>
        </p:sp>
      </p:grpSp>
      <p:grpSp>
        <p:nvGrpSpPr>
          <p:cNvPr id="5" name="Group 5"/>
          <p:cNvGrpSpPr/>
          <p:nvPr/>
        </p:nvGrpSpPr>
        <p:grpSpPr>
          <a:xfrm rot="-1408341">
            <a:off x="-32475" y="6285064"/>
            <a:ext cx="21598669" cy="7870720"/>
            <a:chOff x="0" y="0"/>
            <a:chExt cx="5688538" cy="2072947"/>
          </a:xfrm>
        </p:grpSpPr>
        <p:sp>
          <p:nvSpPr>
            <p:cNvPr id="6" name="Freeform 6"/>
            <p:cNvSpPr/>
            <p:nvPr/>
          </p:nvSpPr>
          <p:spPr>
            <a:xfrm>
              <a:off x="0" y="0"/>
              <a:ext cx="5688538" cy="2072947"/>
            </a:xfrm>
            <a:custGeom>
              <a:avLst/>
              <a:gdLst/>
              <a:ahLst/>
              <a:cxnLst/>
              <a:rect l="l" t="t" r="r" b="b"/>
              <a:pathLst>
                <a:path w="5688538" h="2072947">
                  <a:moveTo>
                    <a:pt x="0" y="0"/>
                  </a:moveTo>
                  <a:lnTo>
                    <a:pt x="5688538" y="0"/>
                  </a:lnTo>
                  <a:lnTo>
                    <a:pt x="5688538" y="2072947"/>
                  </a:lnTo>
                  <a:lnTo>
                    <a:pt x="0" y="2072947"/>
                  </a:lnTo>
                  <a:close/>
                </a:path>
              </a:pathLst>
            </a:custGeom>
            <a:solidFill>
              <a:srgbClr val="FFFDEE"/>
            </a:solidFill>
          </p:spPr>
          <p:txBody>
            <a:bodyPr/>
            <a:lstStyle/>
            <a:p>
              <a:endParaRPr lang="en-GB"/>
            </a:p>
          </p:txBody>
        </p:sp>
        <p:sp>
          <p:nvSpPr>
            <p:cNvPr id="7" name="TextBox 7"/>
            <p:cNvSpPr txBox="1"/>
            <p:nvPr/>
          </p:nvSpPr>
          <p:spPr>
            <a:xfrm>
              <a:off x="0" y="-38100"/>
              <a:ext cx="5688538" cy="2111047"/>
            </a:xfrm>
            <a:prstGeom prst="rect">
              <a:avLst/>
            </a:prstGeom>
          </p:spPr>
          <p:txBody>
            <a:bodyPr lIns="50800" tIns="50800" rIns="50800" bIns="50800" rtlCol="0" anchor="ctr"/>
            <a:lstStyle/>
            <a:p>
              <a:pPr algn="ctr">
                <a:lnSpc>
                  <a:spcPts val="2033"/>
                </a:lnSpc>
              </a:pPr>
              <a:endParaRPr/>
            </a:p>
          </p:txBody>
        </p:sp>
      </p:grpSp>
      <p:sp>
        <p:nvSpPr>
          <p:cNvPr id="8" name="Freeform 8"/>
          <p:cNvSpPr/>
          <p:nvPr/>
        </p:nvSpPr>
        <p:spPr>
          <a:xfrm>
            <a:off x="10255035" y="4009296"/>
            <a:ext cx="8086193" cy="7495440"/>
          </a:xfrm>
          <a:custGeom>
            <a:avLst/>
            <a:gdLst/>
            <a:ahLst/>
            <a:cxnLst/>
            <a:rect l="l" t="t" r="r" b="b"/>
            <a:pathLst>
              <a:path w="8086193" h="7495440">
                <a:moveTo>
                  <a:pt x="0" y="0"/>
                </a:moveTo>
                <a:lnTo>
                  <a:pt x="8086193" y="0"/>
                </a:lnTo>
                <a:lnTo>
                  <a:pt x="8086193" y="7495440"/>
                </a:lnTo>
                <a:lnTo>
                  <a:pt x="0" y="7495440"/>
                </a:lnTo>
                <a:lnTo>
                  <a:pt x="0" y="0"/>
                </a:lnTo>
                <a:close/>
              </a:path>
            </a:pathLst>
          </a:custGeom>
          <a:blipFill>
            <a:blip r:embed="rId3"/>
            <a:stretch>
              <a:fillRect/>
            </a:stretch>
          </a:blipFill>
        </p:spPr>
        <p:txBody>
          <a:bodyPr/>
          <a:lstStyle/>
          <a:p>
            <a:endParaRPr lang="en-GB"/>
          </a:p>
        </p:txBody>
      </p:sp>
      <p:sp>
        <p:nvSpPr>
          <p:cNvPr id="9" name="Freeform 9"/>
          <p:cNvSpPr/>
          <p:nvPr/>
        </p:nvSpPr>
        <p:spPr>
          <a:xfrm rot="5400000">
            <a:off x="9102987" y="4014329"/>
            <a:ext cx="5231618" cy="7275824"/>
          </a:xfrm>
          <a:custGeom>
            <a:avLst/>
            <a:gdLst/>
            <a:ahLst/>
            <a:cxnLst/>
            <a:rect l="l" t="t" r="r" b="b"/>
            <a:pathLst>
              <a:path w="5231618" h="7275824">
                <a:moveTo>
                  <a:pt x="0" y="0"/>
                </a:moveTo>
                <a:lnTo>
                  <a:pt x="5231618" y="0"/>
                </a:lnTo>
                <a:lnTo>
                  <a:pt x="5231618" y="7275824"/>
                </a:lnTo>
                <a:lnTo>
                  <a:pt x="0" y="7275824"/>
                </a:lnTo>
                <a:lnTo>
                  <a:pt x="0" y="0"/>
                </a:lnTo>
                <a:close/>
              </a:path>
            </a:pathLst>
          </a:custGeom>
          <a:blipFill>
            <a:blip r:embed="rId4"/>
            <a:stretch>
              <a:fillRect t="-20" b="-20"/>
            </a:stretch>
          </a:blipFill>
        </p:spPr>
        <p:txBody>
          <a:bodyPr/>
          <a:lstStyle/>
          <a:p>
            <a:endParaRPr lang="en-GB"/>
          </a:p>
        </p:txBody>
      </p:sp>
      <p:sp>
        <p:nvSpPr>
          <p:cNvPr id="10" name="TextBox 10"/>
          <p:cNvSpPr txBox="1"/>
          <p:nvPr/>
        </p:nvSpPr>
        <p:spPr>
          <a:xfrm>
            <a:off x="1143000" y="978998"/>
            <a:ext cx="11559780" cy="2982035"/>
          </a:xfrm>
          <a:prstGeom prst="rect">
            <a:avLst/>
          </a:prstGeom>
        </p:spPr>
        <p:txBody>
          <a:bodyPr wrap="square" lIns="0" tIns="0" rIns="0" bIns="0" rtlCol="0" anchor="t">
            <a:spAutoFit/>
          </a:bodyPr>
          <a:lstStyle/>
          <a:p>
            <a:pPr algn="l">
              <a:lnSpc>
                <a:spcPts val="5880"/>
              </a:lnSpc>
            </a:pPr>
            <a:r>
              <a:rPr lang="en-US" sz="4800" b="1">
                <a:solidFill>
                  <a:srgbClr val="ECC500"/>
                </a:solidFill>
                <a:latin typeface="Inter 2 Bold"/>
                <a:ea typeface="Inter 2 Bold"/>
                <a:cs typeface="Inter 2 Bold"/>
                <a:sym typeface="Inter 2 Bold"/>
              </a:rPr>
              <a:t>An agreed way of tracking progress</a:t>
            </a:r>
            <a:r>
              <a:rPr lang="en-US" sz="4800" b="1">
                <a:solidFill>
                  <a:srgbClr val="FFFDEE"/>
                </a:solidFill>
                <a:latin typeface="Inter 2 Bold"/>
                <a:ea typeface="Inter 2 Bold"/>
                <a:cs typeface="Inter 2 Bold"/>
                <a:sym typeface="Inter 2 Bold"/>
              </a:rPr>
              <a:t> </a:t>
            </a:r>
          </a:p>
          <a:p>
            <a:pPr algn="l">
              <a:lnSpc>
                <a:spcPts val="5880"/>
              </a:lnSpc>
            </a:pPr>
            <a:r>
              <a:rPr lang="en-US" sz="4800" b="1">
                <a:solidFill>
                  <a:srgbClr val="FFFDEE"/>
                </a:solidFill>
                <a:latin typeface="Inter 2 Bold"/>
                <a:ea typeface="Inter 2 Bold"/>
                <a:cs typeface="Inter 2 Bold"/>
                <a:sym typeface="Inter 2 Bold"/>
              </a:rPr>
              <a:t>to make sure it’s felt in the lives and experiences of children, families, and the care experienced community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2129390">
            <a:off x="5478705" y="6311543"/>
            <a:ext cx="20016161" cy="5851267"/>
            <a:chOff x="0" y="0"/>
            <a:chExt cx="5271746" cy="1541074"/>
          </a:xfrm>
        </p:grpSpPr>
        <p:sp>
          <p:nvSpPr>
            <p:cNvPr id="3" name="Freeform 3"/>
            <p:cNvSpPr/>
            <p:nvPr/>
          </p:nvSpPr>
          <p:spPr>
            <a:xfrm>
              <a:off x="0" y="0"/>
              <a:ext cx="5271746" cy="1541074"/>
            </a:xfrm>
            <a:custGeom>
              <a:avLst/>
              <a:gdLst/>
              <a:ahLst/>
              <a:cxnLst/>
              <a:rect l="l" t="t" r="r" b="b"/>
              <a:pathLst>
                <a:path w="5271746" h="1541074">
                  <a:moveTo>
                    <a:pt x="0" y="0"/>
                  </a:moveTo>
                  <a:lnTo>
                    <a:pt x="5271746" y="0"/>
                  </a:lnTo>
                  <a:lnTo>
                    <a:pt x="5271746" y="1541074"/>
                  </a:lnTo>
                  <a:lnTo>
                    <a:pt x="0" y="1541074"/>
                  </a:lnTo>
                  <a:close/>
                </a:path>
              </a:pathLst>
            </a:custGeom>
            <a:solidFill>
              <a:srgbClr val="FFFDEE"/>
            </a:solidFill>
            <a:ln cap="sq">
              <a:noFill/>
              <a:prstDash val="solid"/>
              <a:miter/>
            </a:ln>
          </p:spPr>
          <p:txBody>
            <a:bodyPr/>
            <a:lstStyle/>
            <a:p>
              <a:endParaRPr lang="en-GB"/>
            </a:p>
          </p:txBody>
        </p:sp>
        <p:sp>
          <p:nvSpPr>
            <p:cNvPr id="4" name="TextBox 4"/>
            <p:cNvSpPr txBox="1"/>
            <p:nvPr/>
          </p:nvSpPr>
          <p:spPr>
            <a:xfrm>
              <a:off x="0" y="-38100"/>
              <a:ext cx="5271746" cy="1579174"/>
            </a:xfrm>
            <a:prstGeom prst="rect">
              <a:avLst/>
            </a:prstGeom>
          </p:spPr>
          <p:txBody>
            <a:bodyPr lIns="50800" tIns="50800" rIns="50800" bIns="50800" rtlCol="0" anchor="ctr"/>
            <a:lstStyle/>
            <a:p>
              <a:pPr algn="ctr">
                <a:lnSpc>
                  <a:spcPts val="2033"/>
                </a:lnSpc>
              </a:pPr>
              <a:endParaRPr/>
            </a:p>
          </p:txBody>
        </p:sp>
      </p:grpSp>
      <p:sp>
        <p:nvSpPr>
          <p:cNvPr id="5" name="TextBox 5"/>
          <p:cNvSpPr txBox="1"/>
          <p:nvPr/>
        </p:nvSpPr>
        <p:spPr>
          <a:xfrm>
            <a:off x="1255422" y="981075"/>
            <a:ext cx="11535337" cy="1749677"/>
          </a:xfrm>
          <a:prstGeom prst="rect">
            <a:avLst/>
          </a:prstGeom>
        </p:spPr>
        <p:txBody>
          <a:bodyPr lIns="0" tIns="0" rIns="0" bIns="0" rtlCol="0" anchor="t">
            <a:spAutoFit/>
          </a:bodyPr>
          <a:lstStyle/>
          <a:p>
            <a:pPr algn="l">
              <a:lnSpc>
                <a:spcPts val="6986"/>
              </a:lnSpc>
            </a:pPr>
            <a:r>
              <a:rPr lang="en-US" sz="4990" b="1">
                <a:solidFill>
                  <a:srgbClr val="FFFFFF"/>
                </a:solidFill>
                <a:latin typeface="Inter 2 Bold"/>
                <a:ea typeface="Inter 2 Bold"/>
                <a:cs typeface="Inter 2 Bold"/>
                <a:sym typeface="Inter 2 Bold"/>
              </a:rPr>
              <a:t>by bringing together insights from</a:t>
            </a:r>
            <a:r>
              <a:rPr lang="en-US" sz="4990" b="1">
                <a:solidFill>
                  <a:srgbClr val="F0EFE7"/>
                </a:solidFill>
                <a:latin typeface="Inter 2 Bold"/>
                <a:ea typeface="Inter 2 Bold"/>
                <a:cs typeface="Inter 2 Bold"/>
                <a:sym typeface="Inter 2 Bold"/>
              </a:rPr>
              <a:t> </a:t>
            </a:r>
            <a:r>
              <a:rPr lang="en-US" sz="4990" b="1">
                <a:solidFill>
                  <a:srgbClr val="ECC500"/>
                </a:solidFill>
                <a:latin typeface="Inter 2 Bold"/>
                <a:ea typeface="Inter 2 Bold"/>
                <a:cs typeface="Inter 2 Bold"/>
                <a:sym typeface="Inter 2 Bold"/>
              </a:rPr>
              <a:t>three key questions:</a:t>
            </a:r>
          </a:p>
        </p:txBody>
      </p:sp>
      <p:sp>
        <p:nvSpPr>
          <p:cNvPr id="6" name="AutoShape 6"/>
          <p:cNvSpPr/>
          <p:nvPr/>
        </p:nvSpPr>
        <p:spPr>
          <a:xfrm>
            <a:off x="1299477" y="3075792"/>
            <a:ext cx="10447480" cy="0"/>
          </a:xfrm>
          <a:prstGeom prst="line">
            <a:avLst/>
          </a:prstGeom>
          <a:ln w="19050" cap="flat">
            <a:solidFill>
              <a:srgbClr val="FFFFFF">
                <a:alpha val="42745"/>
              </a:srgbClr>
            </a:solidFill>
            <a:prstDash val="solid"/>
            <a:headEnd type="none" w="sm" len="sm"/>
            <a:tailEnd type="none" w="sm" len="sm"/>
          </a:ln>
        </p:spPr>
        <p:txBody>
          <a:bodyPr/>
          <a:lstStyle/>
          <a:p>
            <a:endParaRPr lang="en-GB"/>
          </a:p>
        </p:txBody>
      </p:sp>
      <p:sp>
        <p:nvSpPr>
          <p:cNvPr id="7" name="Freeform 7"/>
          <p:cNvSpPr/>
          <p:nvPr/>
        </p:nvSpPr>
        <p:spPr>
          <a:xfrm rot="5400000">
            <a:off x="1210988" y="2061922"/>
            <a:ext cx="1715283" cy="4270608"/>
          </a:xfrm>
          <a:custGeom>
            <a:avLst/>
            <a:gdLst/>
            <a:ahLst/>
            <a:cxnLst/>
            <a:rect l="l" t="t" r="r" b="b"/>
            <a:pathLst>
              <a:path w="1715283" h="4270608">
                <a:moveTo>
                  <a:pt x="0" y="0"/>
                </a:moveTo>
                <a:lnTo>
                  <a:pt x="1715283" y="0"/>
                </a:lnTo>
                <a:lnTo>
                  <a:pt x="1715283" y="4270609"/>
                </a:lnTo>
                <a:lnTo>
                  <a:pt x="0" y="4270609"/>
                </a:lnTo>
                <a:lnTo>
                  <a:pt x="0" y="0"/>
                </a:lnTo>
                <a:close/>
              </a:path>
            </a:pathLst>
          </a:custGeom>
          <a:blipFill>
            <a:blip r:embed="rId3"/>
            <a:stretch>
              <a:fillRect l="-43976" t="-59" r="-35046" b="-59"/>
            </a:stretch>
          </a:blipFill>
        </p:spPr>
        <p:txBody>
          <a:bodyPr/>
          <a:lstStyle/>
          <a:p>
            <a:endParaRPr lang="en-GB"/>
          </a:p>
        </p:txBody>
      </p:sp>
      <p:sp>
        <p:nvSpPr>
          <p:cNvPr id="8" name="Freeform 8"/>
          <p:cNvSpPr/>
          <p:nvPr/>
        </p:nvSpPr>
        <p:spPr>
          <a:xfrm rot="5400000">
            <a:off x="1201463" y="3942037"/>
            <a:ext cx="1715283" cy="4270608"/>
          </a:xfrm>
          <a:custGeom>
            <a:avLst/>
            <a:gdLst/>
            <a:ahLst/>
            <a:cxnLst/>
            <a:rect l="l" t="t" r="r" b="b"/>
            <a:pathLst>
              <a:path w="1715283" h="4270608">
                <a:moveTo>
                  <a:pt x="0" y="0"/>
                </a:moveTo>
                <a:lnTo>
                  <a:pt x="1715283" y="0"/>
                </a:lnTo>
                <a:lnTo>
                  <a:pt x="1715283" y="4270608"/>
                </a:lnTo>
                <a:lnTo>
                  <a:pt x="0" y="4270608"/>
                </a:lnTo>
                <a:lnTo>
                  <a:pt x="0" y="0"/>
                </a:lnTo>
                <a:close/>
              </a:path>
            </a:pathLst>
          </a:custGeom>
          <a:blipFill>
            <a:blip r:embed="rId3"/>
            <a:stretch>
              <a:fillRect l="-43976" t="-59" r="-35046" b="-59"/>
            </a:stretch>
          </a:blipFill>
        </p:spPr>
        <p:txBody>
          <a:bodyPr/>
          <a:lstStyle/>
          <a:p>
            <a:endParaRPr lang="en-GB"/>
          </a:p>
        </p:txBody>
      </p:sp>
      <p:sp>
        <p:nvSpPr>
          <p:cNvPr id="9" name="TextBox 9"/>
          <p:cNvSpPr txBox="1"/>
          <p:nvPr/>
        </p:nvSpPr>
        <p:spPr>
          <a:xfrm>
            <a:off x="2906842" y="3413838"/>
            <a:ext cx="11727235" cy="1989455"/>
          </a:xfrm>
          <a:prstGeom prst="rect">
            <a:avLst/>
          </a:prstGeom>
        </p:spPr>
        <p:txBody>
          <a:bodyPr lIns="0" tIns="0" rIns="0" bIns="0" rtlCol="0" anchor="t">
            <a:spAutoFit/>
          </a:bodyPr>
          <a:lstStyle/>
          <a:p>
            <a:pPr algn="l">
              <a:lnSpc>
                <a:spcPts val="5320"/>
              </a:lnSpc>
            </a:pPr>
            <a:r>
              <a:rPr lang="en-US" sz="3800" b="1">
                <a:solidFill>
                  <a:srgbClr val="FFFDEE"/>
                </a:solidFill>
                <a:latin typeface="Inter 2 Bold"/>
                <a:ea typeface="Inter 2 Bold"/>
                <a:cs typeface="Inter 2 Bold"/>
                <a:sym typeface="Inter 2 Bold"/>
              </a:rPr>
              <a:t>How is Scotland doing in its progress towards keeping the promise?</a:t>
            </a:r>
          </a:p>
          <a:p>
            <a:pPr algn="l">
              <a:lnSpc>
                <a:spcPts val="5320"/>
              </a:lnSpc>
            </a:pPr>
            <a:endParaRPr lang="en-US" sz="3800" b="1">
              <a:solidFill>
                <a:srgbClr val="FFFDEE"/>
              </a:solidFill>
              <a:latin typeface="Inter 2 Bold"/>
              <a:ea typeface="Inter 2 Bold"/>
              <a:cs typeface="Inter 2 Bold"/>
              <a:sym typeface="Inter 2 Bold"/>
            </a:endParaRPr>
          </a:p>
        </p:txBody>
      </p:sp>
      <p:sp>
        <p:nvSpPr>
          <p:cNvPr id="10" name="TextBox 10"/>
          <p:cNvSpPr txBox="1"/>
          <p:nvPr/>
        </p:nvSpPr>
        <p:spPr>
          <a:xfrm>
            <a:off x="2878267" y="5331026"/>
            <a:ext cx="10262704" cy="2193416"/>
          </a:xfrm>
          <a:prstGeom prst="rect">
            <a:avLst/>
          </a:prstGeom>
        </p:spPr>
        <p:txBody>
          <a:bodyPr lIns="0" tIns="0" rIns="0" bIns="0" rtlCol="0" anchor="t">
            <a:spAutoFit/>
          </a:bodyPr>
          <a:lstStyle/>
          <a:p>
            <a:pPr algn="l">
              <a:lnSpc>
                <a:spcPts val="5319"/>
              </a:lnSpc>
            </a:pPr>
            <a:r>
              <a:rPr lang="en-US" sz="3799" b="1">
                <a:solidFill>
                  <a:srgbClr val="FFFDEE"/>
                </a:solidFill>
                <a:latin typeface="Inter 2 Bold"/>
                <a:ea typeface="Inter 2 Bold"/>
                <a:cs typeface="Inter 2 Bold"/>
                <a:sym typeface="Inter 2 Bold"/>
              </a:rPr>
              <a:t>How are organisations doing in their work to keep the promise?</a:t>
            </a:r>
          </a:p>
          <a:p>
            <a:pPr algn="l">
              <a:lnSpc>
                <a:spcPts val="6986"/>
              </a:lnSpc>
            </a:pPr>
            <a:endParaRPr lang="en-US" sz="3799" b="1">
              <a:solidFill>
                <a:srgbClr val="FFFDEE"/>
              </a:solidFill>
              <a:latin typeface="Inter 2 Bold"/>
              <a:ea typeface="Inter 2 Bold"/>
              <a:cs typeface="Inter 2 Bold"/>
              <a:sym typeface="Inter 2 Bold"/>
            </a:endParaRPr>
          </a:p>
        </p:txBody>
      </p:sp>
      <p:sp>
        <p:nvSpPr>
          <p:cNvPr id="11" name="Freeform 11"/>
          <p:cNvSpPr/>
          <p:nvPr/>
        </p:nvSpPr>
        <p:spPr>
          <a:xfrm rot="5400000">
            <a:off x="1201463" y="5866870"/>
            <a:ext cx="1715283" cy="4270608"/>
          </a:xfrm>
          <a:custGeom>
            <a:avLst/>
            <a:gdLst/>
            <a:ahLst/>
            <a:cxnLst/>
            <a:rect l="l" t="t" r="r" b="b"/>
            <a:pathLst>
              <a:path w="1715283" h="4270608">
                <a:moveTo>
                  <a:pt x="0" y="0"/>
                </a:moveTo>
                <a:lnTo>
                  <a:pt x="1715283" y="0"/>
                </a:lnTo>
                <a:lnTo>
                  <a:pt x="1715283" y="4270608"/>
                </a:lnTo>
                <a:lnTo>
                  <a:pt x="0" y="4270608"/>
                </a:lnTo>
                <a:lnTo>
                  <a:pt x="0" y="0"/>
                </a:lnTo>
                <a:close/>
              </a:path>
            </a:pathLst>
          </a:custGeom>
          <a:blipFill>
            <a:blip r:embed="rId3"/>
            <a:stretch>
              <a:fillRect l="-43976" t="-59" r="-35046" b="-59"/>
            </a:stretch>
          </a:blipFill>
        </p:spPr>
        <p:txBody>
          <a:bodyPr/>
          <a:lstStyle/>
          <a:p>
            <a:endParaRPr lang="en-GB"/>
          </a:p>
        </p:txBody>
      </p:sp>
      <p:sp>
        <p:nvSpPr>
          <p:cNvPr id="12" name="TextBox 12"/>
          <p:cNvSpPr txBox="1"/>
          <p:nvPr/>
        </p:nvSpPr>
        <p:spPr>
          <a:xfrm>
            <a:off x="2906842" y="7184326"/>
            <a:ext cx="8840115" cy="1989455"/>
          </a:xfrm>
          <a:prstGeom prst="rect">
            <a:avLst/>
          </a:prstGeom>
        </p:spPr>
        <p:txBody>
          <a:bodyPr lIns="0" tIns="0" rIns="0" bIns="0" rtlCol="0" anchor="t">
            <a:spAutoFit/>
          </a:bodyPr>
          <a:lstStyle/>
          <a:p>
            <a:pPr algn="l">
              <a:lnSpc>
                <a:spcPts val="5319"/>
              </a:lnSpc>
            </a:pPr>
            <a:r>
              <a:rPr lang="en-US" sz="3799" b="1">
                <a:solidFill>
                  <a:srgbClr val="FFFDEE"/>
                </a:solidFill>
                <a:latin typeface="Inter 2 Bold"/>
                <a:ea typeface="Inter 2 Bold"/>
                <a:cs typeface="Inter 2 Bold"/>
                <a:sym typeface="Inter 2 Bold"/>
              </a:rPr>
              <a:t>Does the care community feel the impact of the promise being </a:t>
            </a:r>
          </a:p>
          <a:p>
            <a:pPr algn="l">
              <a:lnSpc>
                <a:spcPts val="5319"/>
              </a:lnSpc>
            </a:pPr>
            <a:r>
              <a:rPr lang="en-US" sz="3799" b="1">
                <a:solidFill>
                  <a:srgbClr val="FFFDEE"/>
                </a:solidFill>
                <a:latin typeface="Inter 2 Bold"/>
                <a:ea typeface="Inter 2 Bold"/>
                <a:cs typeface="Inter 2 Bold"/>
                <a:sym typeface="Inter 2 Bold"/>
              </a:rPr>
              <a:t>kept?</a:t>
            </a:r>
          </a:p>
        </p:txBody>
      </p:sp>
      <p:grpSp>
        <p:nvGrpSpPr>
          <p:cNvPr id="13" name="Group 13"/>
          <p:cNvGrpSpPr/>
          <p:nvPr/>
        </p:nvGrpSpPr>
        <p:grpSpPr>
          <a:xfrm rot="-2129390">
            <a:off x="5631105" y="6444893"/>
            <a:ext cx="20016161" cy="5851267"/>
            <a:chOff x="0" y="0"/>
            <a:chExt cx="5271746" cy="1541074"/>
          </a:xfrm>
        </p:grpSpPr>
        <p:sp>
          <p:nvSpPr>
            <p:cNvPr id="14" name="Freeform 14"/>
            <p:cNvSpPr/>
            <p:nvPr/>
          </p:nvSpPr>
          <p:spPr>
            <a:xfrm>
              <a:off x="0" y="0"/>
              <a:ext cx="5271746" cy="1541074"/>
            </a:xfrm>
            <a:custGeom>
              <a:avLst/>
              <a:gdLst/>
              <a:ahLst/>
              <a:cxnLst/>
              <a:rect l="l" t="t" r="r" b="b"/>
              <a:pathLst>
                <a:path w="5271746" h="1541074">
                  <a:moveTo>
                    <a:pt x="0" y="0"/>
                  </a:moveTo>
                  <a:lnTo>
                    <a:pt x="5271746" y="0"/>
                  </a:lnTo>
                  <a:lnTo>
                    <a:pt x="5271746" y="1541074"/>
                  </a:lnTo>
                  <a:lnTo>
                    <a:pt x="0" y="1541074"/>
                  </a:lnTo>
                  <a:close/>
                </a:path>
              </a:pathLst>
            </a:custGeom>
            <a:solidFill>
              <a:srgbClr val="07719B"/>
            </a:solidFill>
            <a:ln cap="sq">
              <a:noFill/>
              <a:prstDash val="solid"/>
              <a:miter/>
            </a:ln>
          </p:spPr>
          <p:txBody>
            <a:bodyPr/>
            <a:lstStyle/>
            <a:p>
              <a:endParaRPr lang="en-GB"/>
            </a:p>
          </p:txBody>
        </p:sp>
        <p:sp>
          <p:nvSpPr>
            <p:cNvPr id="15" name="TextBox 15"/>
            <p:cNvSpPr txBox="1"/>
            <p:nvPr/>
          </p:nvSpPr>
          <p:spPr>
            <a:xfrm>
              <a:off x="0" y="-38100"/>
              <a:ext cx="5271746" cy="1579174"/>
            </a:xfrm>
            <a:prstGeom prst="rect">
              <a:avLst/>
            </a:prstGeom>
          </p:spPr>
          <p:txBody>
            <a:bodyPr lIns="50800" tIns="50800" rIns="50800" bIns="50800" rtlCol="0" anchor="ctr"/>
            <a:lstStyle/>
            <a:p>
              <a:pPr algn="ctr">
                <a:lnSpc>
                  <a:spcPts val="2033"/>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sp>
        <p:nvSpPr>
          <p:cNvPr id="2" name="AutoShape 2"/>
          <p:cNvSpPr/>
          <p:nvPr/>
        </p:nvSpPr>
        <p:spPr>
          <a:xfrm flipV="1">
            <a:off x="1203326" y="1849588"/>
            <a:ext cx="7331074" cy="0"/>
          </a:xfrm>
          <a:prstGeom prst="line">
            <a:avLst/>
          </a:prstGeom>
          <a:ln w="19050" cap="flat">
            <a:solidFill>
              <a:srgbClr val="FF7843">
                <a:alpha val="42745"/>
              </a:srgbClr>
            </a:solidFill>
            <a:prstDash val="solid"/>
            <a:headEnd type="none" w="sm" len="sm"/>
            <a:tailEnd type="none" w="sm" len="sm"/>
          </a:ln>
        </p:spPr>
        <p:txBody>
          <a:bodyPr/>
          <a:lstStyle/>
          <a:p>
            <a:endParaRPr lang="en-GB"/>
          </a:p>
        </p:txBody>
      </p:sp>
      <p:grpSp>
        <p:nvGrpSpPr>
          <p:cNvPr id="3" name="Group 3"/>
          <p:cNvGrpSpPr/>
          <p:nvPr/>
        </p:nvGrpSpPr>
        <p:grpSpPr>
          <a:xfrm>
            <a:off x="1567184" y="2218242"/>
            <a:ext cx="1319593" cy="131959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6" name="Group 6"/>
          <p:cNvGrpSpPr/>
          <p:nvPr/>
        </p:nvGrpSpPr>
        <p:grpSpPr>
          <a:xfrm>
            <a:off x="1643384" y="2294442"/>
            <a:ext cx="1167193" cy="116719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9" name="Freeform 9"/>
          <p:cNvSpPr/>
          <p:nvPr/>
        </p:nvSpPr>
        <p:spPr>
          <a:xfrm>
            <a:off x="1563018" y="1971664"/>
            <a:ext cx="963930" cy="1491025"/>
          </a:xfrm>
          <a:custGeom>
            <a:avLst/>
            <a:gdLst/>
            <a:ahLst/>
            <a:cxnLst/>
            <a:rect l="l" t="t" r="r" b="b"/>
            <a:pathLst>
              <a:path w="963930" h="1491025">
                <a:moveTo>
                  <a:pt x="0" y="0"/>
                </a:moveTo>
                <a:lnTo>
                  <a:pt x="963930" y="0"/>
                </a:lnTo>
                <a:lnTo>
                  <a:pt x="963930" y="1491025"/>
                </a:lnTo>
                <a:lnTo>
                  <a:pt x="0" y="1491025"/>
                </a:lnTo>
                <a:lnTo>
                  <a:pt x="0" y="0"/>
                </a:lnTo>
                <a:close/>
              </a:path>
            </a:pathLst>
          </a:custGeom>
          <a:blipFill>
            <a:blip r:embed="rId3"/>
            <a:stretch>
              <a:fillRect r="-37761" b="-23664"/>
            </a:stretch>
          </a:blipFill>
        </p:spPr>
        <p:txBody>
          <a:bodyPr/>
          <a:lstStyle/>
          <a:p>
            <a:endParaRPr lang="en-GB"/>
          </a:p>
        </p:txBody>
      </p:sp>
      <p:grpSp>
        <p:nvGrpSpPr>
          <p:cNvPr id="10" name="Group 10"/>
          <p:cNvGrpSpPr/>
          <p:nvPr/>
        </p:nvGrpSpPr>
        <p:grpSpPr>
          <a:xfrm>
            <a:off x="1567184" y="5081618"/>
            <a:ext cx="1319593" cy="131959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13" name="Group 13"/>
          <p:cNvGrpSpPr/>
          <p:nvPr/>
        </p:nvGrpSpPr>
        <p:grpSpPr>
          <a:xfrm>
            <a:off x="1567184" y="3639100"/>
            <a:ext cx="1319593" cy="131959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16" name="Group 16"/>
          <p:cNvGrpSpPr/>
          <p:nvPr/>
        </p:nvGrpSpPr>
        <p:grpSpPr>
          <a:xfrm>
            <a:off x="1643384" y="3715300"/>
            <a:ext cx="1167193" cy="116719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19" name="Freeform 19"/>
          <p:cNvSpPr/>
          <p:nvPr/>
        </p:nvSpPr>
        <p:spPr>
          <a:xfrm>
            <a:off x="1791127" y="3823956"/>
            <a:ext cx="779105" cy="995523"/>
          </a:xfrm>
          <a:custGeom>
            <a:avLst/>
            <a:gdLst/>
            <a:ahLst/>
            <a:cxnLst/>
            <a:rect l="l" t="t" r="r" b="b"/>
            <a:pathLst>
              <a:path w="779105" h="995523">
                <a:moveTo>
                  <a:pt x="0" y="0"/>
                </a:moveTo>
                <a:lnTo>
                  <a:pt x="779105" y="0"/>
                </a:lnTo>
                <a:lnTo>
                  <a:pt x="779105" y="995523"/>
                </a:lnTo>
                <a:lnTo>
                  <a:pt x="0" y="995523"/>
                </a:lnTo>
                <a:lnTo>
                  <a:pt x="0" y="0"/>
                </a:lnTo>
                <a:close/>
              </a:path>
            </a:pathLst>
          </a:custGeom>
          <a:blipFill>
            <a:blip r:embed="rId4"/>
            <a:stretch>
              <a:fillRect l="-31841" t="-46814" r="-38601" b="-38402"/>
            </a:stretch>
          </a:blipFill>
        </p:spPr>
        <p:txBody>
          <a:bodyPr/>
          <a:lstStyle/>
          <a:p>
            <a:endParaRPr lang="en-GB"/>
          </a:p>
        </p:txBody>
      </p:sp>
      <p:grpSp>
        <p:nvGrpSpPr>
          <p:cNvPr id="20" name="Group 20"/>
          <p:cNvGrpSpPr/>
          <p:nvPr/>
        </p:nvGrpSpPr>
        <p:grpSpPr>
          <a:xfrm>
            <a:off x="1643384" y="5157818"/>
            <a:ext cx="1167193" cy="116719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23" name="Group 23"/>
          <p:cNvGrpSpPr/>
          <p:nvPr/>
        </p:nvGrpSpPr>
        <p:grpSpPr>
          <a:xfrm>
            <a:off x="1563018" y="6534561"/>
            <a:ext cx="1319593" cy="131959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26" name="Group 26"/>
          <p:cNvGrpSpPr/>
          <p:nvPr/>
        </p:nvGrpSpPr>
        <p:grpSpPr>
          <a:xfrm>
            <a:off x="1643384" y="6601236"/>
            <a:ext cx="1167193" cy="116719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29" name="Freeform 29"/>
          <p:cNvSpPr/>
          <p:nvPr/>
        </p:nvSpPr>
        <p:spPr>
          <a:xfrm>
            <a:off x="1543050" y="4819479"/>
            <a:ext cx="1027182" cy="1843871"/>
          </a:xfrm>
          <a:custGeom>
            <a:avLst/>
            <a:gdLst/>
            <a:ahLst/>
            <a:cxnLst/>
            <a:rect l="l" t="t" r="r" b="b"/>
            <a:pathLst>
              <a:path w="1027182" h="1843871">
                <a:moveTo>
                  <a:pt x="0" y="0"/>
                </a:moveTo>
                <a:lnTo>
                  <a:pt x="1027182" y="0"/>
                </a:lnTo>
                <a:lnTo>
                  <a:pt x="1027182" y="1843871"/>
                </a:lnTo>
                <a:lnTo>
                  <a:pt x="0" y="1843871"/>
                </a:lnTo>
                <a:lnTo>
                  <a:pt x="0" y="0"/>
                </a:lnTo>
                <a:close/>
              </a:path>
            </a:pathLst>
          </a:custGeom>
          <a:blipFill>
            <a:blip r:embed="rId5"/>
            <a:stretch>
              <a:fillRect r="-29278"/>
            </a:stretch>
          </a:blipFill>
        </p:spPr>
        <p:txBody>
          <a:bodyPr/>
          <a:lstStyle/>
          <a:p>
            <a:endParaRPr lang="en-GB"/>
          </a:p>
        </p:txBody>
      </p:sp>
      <p:sp>
        <p:nvSpPr>
          <p:cNvPr id="30" name="Freeform 30"/>
          <p:cNvSpPr/>
          <p:nvPr/>
        </p:nvSpPr>
        <p:spPr>
          <a:xfrm>
            <a:off x="1863266" y="6706011"/>
            <a:ext cx="663682" cy="937811"/>
          </a:xfrm>
          <a:custGeom>
            <a:avLst/>
            <a:gdLst/>
            <a:ahLst/>
            <a:cxnLst/>
            <a:rect l="l" t="t" r="r" b="b"/>
            <a:pathLst>
              <a:path w="663682" h="937811">
                <a:moveTo>
                  <a:pt x="0" y="0"/>
                </a:moveTo>
                <a:lnTo>
                  <a:pt x="663682" y="0"/>
                </a:lnTo>
                <a:lnTo>
                  <a:pt x="663682" y="937812"/>
                </a:lnTo>
                <a:lnTo>
                  <a:pt x="0" y="937812"/>
                </a:lnTo>
                <a:lnTo>
                  <a:pt x="0" y="0"/>
                </a:lnTo>
                <a:close/>
              </a:path>
            </a:pathLst>
          </a:custGeom>
          <a:blipFill>
            <a:blip r:embed="rId6"/>
            <a:stretch>
              <a:fillRect l="-65680" t="-65137" r="-64920" b="-61463"/>
            </a:stretch>
          </a:blipFill>
        </p:spPr>
        <p:txBody>
          <a:bodyPr/>
          <a:lstStyle/>
          <a:p>
            <a:endParaRPr lang="en-GB"/>
          </a:p>
        </p:txBody>
      </p:sp>
      <p:grpSp>
        <p:nvGrpSpPr>
          <p:cNvPr id="31" name="Group 31"/>
          <p:cNvGrpSpPr/>
          <p:nvPr/>
        </p:nvGrpSpPr>
        <p:grpSpPr>
          <a:xfrm>
            <a:off x="1563018" y="8009888"/>
            <a:ext cx="1319593" cy="1319593"/>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34" name="Group 34"/>
          <p:cNvGrpSpPr/>
          <p:nvPr/>
        </p:nvGrpSpPr>
        <p:grpSpPr>
          <a:xfrm>
            <a:off x="1643384" y="8086088"/>
            <a:ext cx="1167193" cy="116719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37" name="Freeform 37"/>
          <p:cNvSpPr/>
          <p:nvPr/>
        </p:nvSpPr>
        <p:spPr>
          <a:xfrm>
            <a:off x="1543050" y="7729548"/>
            <a:ext cx="983898" cy="1899324"/>
          </a:xfrm>
          <a:custGeom>
            <a:avLst/>
            <a:gdLst/>
            <a:ahLst/>
            <a:cxnLst/>
            <a:rect l="l" t="t" r="r" b="b"/>
            <a:pathLst>
              <a:path w="983898" h="1899324">
                <a:moveTo>
                  <a:pt x="0" y="0"/>
                </a:moveTo>
                <a:lnTo>
                  <a:pt x="983898" y="0"/>
                </a:lnTo>
                <a:lnTo>
                  <a:pt x="983898" y="1899323"/>
                </a:lnTo>
                <a:lnTo>
                  <a:pt x="0" y="1899323"/>
                </a:lnTo>
                <a:lnTo>
                  <a:pt x="0" y="0"/>
                </a:lnTo>
                <a:close/>
              </a:path>
            </a:pathLst>
          </a:custGeom>
          <a:blipFill>
            <a:blip r:embed="rId7"/>
            <a:stretch>
              <a:fillRect r="-39024"/>
            </a:stretch>
          </a:blipFill>
        </p:spPr>
        <p:txBody>
          <a:bodyPr/>
          <a:lstStyle/>
          <a:p>
            <a:endParaRPr lang="en-GB"/>
          </a:p>
        </p:txBody>
      </p:sp>
      <p:sp>
        <p:nvSpPr>
          <p:cNvPr id="38" name="TextBox 38"/>
          <p:cNvSpPr txBox="1"/>
          <p:nvPr/>
        </p:nvSpPr>
        <p:spPr>
          <a:xfrm>
            <a:off x="1203326" y="841079"/>
            <a:ext cx="7331074" cy="884684"/>
          </a:xfrm>
          <a:prstGeom prst="rect">
            <a:avLst/>
          </a:prstGeom>
        </p:spPr>
        <p:txBody>
          <a:bodyPr lIns="0" tIns="0" rIns="0" bIns="0" rtlCol="0" anchor="t">
            <a:spAutoFit/>
          </a:bodyPr>
          <a:lstStyle/>
          <a:p>
            <a:pPr algn="l">
              <a:lnSpc>
                <a:spcPts val="7207"/>
              </a:lnSpc>
            </a:pPr>
            <a:r>
              <a:rPr lang="en-US" sz="5148" b="1">
                <a:solidFill>
                  <a:srgbClr val="F0EFE7"/>
                </a:solidFill>
                <a:latin typeface="Inter 2 Bold"/>
                <a:ea typeface="Inter 2 Bold"/>
                <a:cs typeface="Inter 2 Bold"/>
                <a:sym typeface="Inter 2 Bold"/>
              </a:rPr>
              <a:t>10 Vision Statements</a:t>
            </a:r>
          </a:p>
        </p:txBody>
      </p:sp>
      <p:grpSp>
        <p:nvGrpSpPr>
          <p:cNvPr id="39" name="Group 39"/>
          <p:cNvGrpSpPr/>
          <p:nvPr/>
        </p:nvGrpSpPr>
        <p:grpSpPr>
          <a:xfrm>
            <a:off x="10210707" y="1846324"/>
            <a:ext cx="1394573" cy="1998535"/>
            <a:chOff x="0" y="0"/>
            <a:chExt cx="1859431" cy="2664714"/>
          </a:xfrm>
        </p:grpSpPr>
        <p:grpSp>
          <p:nvGrpSpPr>
            <p:cNvPr id="40" name="Group 40"/>
            <p:cNvGrpSpPr/>
            <p:nvPr/>
          </p:nvGrpSpPr>
          <p:grpSpPr>
            <a:xfrm>
              <a:off x="99973" y="452628"/>
              <a:ext cx="1759458" cy="1759458"/>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43" name="Group 43"/>
            <p:cNvGrpSpPr/>
            <p:nvPr/>
          </p:nvGrpSpPr>
          <p:grpSpPr>
            <a:xfrm>
              <a:off x="201573" y="554228"/>
              <a:ext cx="1556258" cy="1556258"/>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46" name="Freeform 46"/>
            <p:cNvSpPr/>
            <p:nvPr/>
          </p:nvSpPr>
          <p:spPr>
            <a:xfrm>
              <a:off x="0" y="0"/>
              <a:ext cx="1572814" cy="2664714"/>
            </a:xfrm>
            <a:custGeom>
              <a:avLst/>
              <a:gdLst/>
              <a:ahLst/>
              <a:cxnLst/>
              <a:rect l="l" t="t" r="r" b="b"/>
              <a:pathLst>
                <a:path w="1572814" h="2664714">
                  <a:moveTo>
                    <a:pt x="0" y="0"/>
                  </a:moveTo>
                  <a:lnTo>
                    <a:pt x="1572814" y="0"/>
                  </a:lnTo>
                  <a:lnTo>
                    <a:pt x="1572814" y="2664714"/>
                  </a:lnTo>
                  <a:lnTo>
                    <a:pt x="0" y="2664714"/>
                  </a:lnTo>
                  <a:lnTo>
                    <a:pt x="0" y="0"/>
                  </a:lnTo>
                  <a:close/>
                </a:path>
              </a:pathLst>
            </a:custGeom>
            <a:blipFill>
              <a:blip r:embed="rId8"/>
              <a:stretch>
                <a:fillRect r="-22015"/>
              </a:stretch>
            </a:blipFill>
          </p:spPr>
          <p:txBody>
            <a:bodyPr/>
            <a:lstStyle/>
            <a:p>
              <a:endParaRPr lang="en-GB"/>
            </a:p>
          </p:txBody>
        </p:sp>
      </p:grpSp>
      <p:grpSp>
        <p:nvGrpSpPr>
          <p:cNvPr id="47" name="Group 47"/>
          <p:cNvGrpSpPr/>
          <p:nvPr/>
        </p:nvGrpSpPr>
        <p:grpSpPr>
          <a:xfrm>
            <a:off x="10285687" y="3297875"/>
            <a:ext cx="1319593" cy="1963943"/>
            <a:chOff x="0" y="0"/>
            <a:chExt cx="1759458" cy="2618590"/>
          </a:xfrm>
        </p:grpSpPr>
        <p:grpSp>
          <p:nvGrpSpPr>
            <p:cNvPr id="48" name="Group 48"/>
            <p:cNvGrpSpPr/>
            <p:nvPr/>
          </p:nvGrpSpPr>
          <p:grpSpPr>
            <a:xfrm>
              <a:off x="0" y="411704"/>
              <a:ext cx="1759458" cy="1759458"/>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50" name="TextBox 50"/>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51" name="Group 51"/>
            <p:cNvGrpSpPr/>
            <p:nvPr/>
          </p:nvGrpSpPr>
          <p:grpSpPr>
            <a:xfrm>
              <a:off x="101600" y="513304"/>
              <a:ext cx="1556258" cy="1556258"/>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53" name="TextBox 53"/>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54" name="Freeform 54"/>
            <p:cNvSpPr/>
            <p:nvPr/>
          </p:nvSpPr>
          <p:spPr>
            <a:xfrm>
              <a:off x="0" y="0"/>
              <a:ext cx="1396388" cy="2618590"/>
            </a:xfrm>
            <a:custGeom>
              <a:avLst/>
              <a:gdLst/>
              <a:ahLst/>
              <a:cxnLst/>
              <a:rect l="l" t="t" r="r" b="b"/>
              <a:pathLst>
                <a:path w="1396388" h="2618590">
                  <a:moveTo>
                    <a:pt x="0" y="0"/>
                  </a:moveTo>
                  <a:lnTo>
                    <a:pt x="1396388" y="0"/>
                  </a:lnTo>
                  <a:lnTo>
                    <a:pt x="1396388" y="2618590"/>
                  </a:lnTo>
                  <a:lnTo>
                    <a:pt x="0" y="2618590"/>
                  </a:lnTo>
                  <a:lnTo>
                    <a:pt x="0" y="0"/>
                  </a:lnTo>
                  <a:close/>
                </a:path>
              </a:pathLst>
            </a:custGeom>
            <a:blipFill>
              <a:blip r:embed="rId9"/>
              <a:stretch>
                <a:fillRect r="-35053"/>
              </a:stretch>
            </a:blipFill>
          </p:spPr>
          <p:txBody>
            <a:bodyPr/>
            <a:lstStyle/>
            <a:p>
              <a:endParaRPr lang="en-GB"/>
            </a:p>
          </p:txBody>
        </p:sp>
      </p:grpSp>
      <p:grpSp>
        <p:nvGrpSpPr>
          <p:cNvPr id="55" name="Group 55"/>
          <p:cNvGrpSpPr/>
          <p:nvPr/>
        </p:nvGrpSpPr>
        <p:grpSpPr>
          <a:xfrm>
            <a:off x="10195996" y="4668349"/>
            <a:ext cx="1490642" cy="2069809"/>
            <a:chOff x="0" y="0"/>
            <a:chExt cx="1987523" cy="2759745"/>
          </a:xfrm>
        </p:grpSpPr>
        <p:grpSp>
          <p:nvGrpSpPr>
            <p:cNvPr id="56" name="Group 56"/>
            <p:cNvGrpSpPr/>
            <p:nvPr/>
          </p:nvGrpSpPr>
          <p:grpSpPr>
            <a:xfrm>
              <a:off x="119587" y="507762"/>
              <a:ext cx="1759458" cy="175945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59" name="Group 59"/>
            <p:cNvGrpSpPr/>
            <p:nvPr/>
          </p:nvGrpSpPr>
          <p:grpSpPr>
            <a:xfrm>
              <a:off x="221187" y="609362"/>
              <a:ext cx="1556258" cy="155625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62" name="Freeform 62"/>
            <p:cNvSpPr/>
            <p:nvPr/>
          </p:nvSpPr>
          <p:spPr>
            <a:xfrm>
              <a:off x="0" y="0"/>
              <a:ext cx="1987523" cy="2759745"/>
            </a:xfrm>
            <a:custGeom>
              <a:avLst/>
              <a:gdLst/>
              <a:ahLst/>
              <a:cxnLst/>
              <a:rect l="l" t="t" r="r" b="b"/>
              <a:pathLst>
                <a:path w="1987523" h="2759745">
                  <a:moveTo>
                    <a:pt x="0" y="0"/>
                  </a:moveTo>
                  <a:lnTo>
                    <a:pt x="1987523" y="0"/>
                  </a:lnTo>
                  <a:lnTo>
                    <a:pt x="1987523" y="2759745"/>
                  </a:lnTo>
                  <a:lnTo>
                    <a:pt x="0" y="2759745"/>
                  </a:lnTo>
                  <a:lnTo>
                    <a:pt x="0" y="0"/>
                  </a:lnTo>
                  <a:close/>
                </a:path>
              </a:pathLst>
            </a:custGeom>
            <a:blipFill>
              <a:blip r:embed="rId10"/>
              <a:stretch>
                <a:fillRect/>
              </a:stretch>
            </a:blipFill>
          </p:spPr>
          <p:txBody>
            <a:bodyPr/>
            <a:lstStyle/>
            <a:p>
              <a:endParaRPr lang="en-GB"/>
            </a:p>
          </p:txBody>
        </p:sp>
      </p:grpSp>
      <p:grpSp>
        <p:nvGrpSpPr>
          <p:cNvPr id="63" name="Group 63"/>
          <p:cNvGrpSpPr/>
          <p:nvPr/>
        </p:nvGrpSpPr>
        <p:grpSpPr>
          <a:xfrm>
            <a:off x="10238030" y="6178333"/>
            <a:ext cx="1414908" cy="1967155"/>
            <a:chOff x="0" y="0"/>
            <a:chExt cx="1886543" cy="2622873"/>
          </a:xfrm>
        </p:grpSpPr>
        <p:grpSp>
          <p:nvGrpSpPr>
            <p:cNvPr id="64" name="Group 64"/>
            <p:cNvGrpSpPr/>
            <p:nvPr/>
          </p:nvGrpSpPr>
          <p:grpSpPr>
            <a:xfrm>
              <a:off x="57988" y="431707"/>
              <a:ext cx="1759458" cy="1759458"/>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66" name="TextBox 66"/>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67" name="Group 67"/>
            <p:cNvGrpSpPr/>
            <p:nvPr/>
          </p:nvGrpSpPr>
          <p:grpSpPr>
            <a:xfrm>
              <a:off x="165143" y="520607"/>
              <a:ext cx="1556258" cy="1556258"/>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69" name="TextBox 69"/>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70" name="Freeform 70"/>
            <p:cNvSpPr/>
            <p:nvPr/>
          </p:nvSpPr>
          <p:spPr>
            <a:xfrm>
              <a:off x="0" y="0"/>
              <a:ext cx="1886543" cy="2622873"/>
            </a:xfrm>
            <a:custGeom>
              <a:avLst/>
              <a:gdLst/>
              <a:ahLst/>
              <a:cxnLst/>
              <a:rect l="l" t="t" r="r" b="b"/>
              <a:pathLst>
                <a:path w="1886543" h="2622873">
                  <a:moveTo>
                    <a:pt x="0" y="0"/>
                  </a:moveTo>
                  <a:lnTo>
                    <a:pt x="1886543" y="0"/>
                  </a:lnTo>
                  <a:lnTo>
                    <a:pt x="1886543" y="2622873"/>
                  </a:lnTo>
                  <a:lnTo>
                    <a:pt x="0" y="2622873"/>
                  </a:lnTo>
                  <a:lnTo>
                    <a:pt x="0" y="0"/>
                  </a:lnTo>
                  <a:close/>
                </a:path>
              </a:pathLst>
            </a:custGeom>
            <a:blipFill>
              <a:blip r:embed="rId11"/>
              <a:stretch>
                <a:fillRect/>
              </a:stretch>
            </a:blipFill>
          </p:spPr>
          <p:txBody>
            <a:bodyPr/>
            <a:lstStyle/>
            <a:p>
              <a:endParaRPr lang="en-GB"/>
            </a:p>
          </p:txBody>
        </p:sp>
      </p:grpSp>
      <p:grpSp>
        <p:nvGrpSpPr>
          <p:cNvPr id="71" name="Group 71"/>
          <p:cNvGrpSpPr/>
          <p:nvPr/>
        </p:nvGrpSpPr>
        <p:grpSpPr>
          <a:xfrm>
            <a:off x="10143280" y="7821707"/>
            <a:ext cx="1594596" cy="1649708"/>
            <a:chOff x="0" y="0"/>
            <a:chExt cx="2126128" cy="2199611"/>
          </a:xfrm>
        </p:grpSpPr>
        <p:grpSp>
          <p:nvGrpSpPr>
            <p:cNvPr id="72" name="Group 72"/>
            <p:cNvGrpSpPr/>
            <p:nvPr/>
          </p:nvGrpSpPr>
          <p:grpSpPr>
            <a:xfrm>
              <a:off x="184322" y="207644"/>
              <a:ext cx="1759458" cy="1759458"/>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74" name="TextBox 74"/>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grpSp>
          <p:nvGrpSpPr>
            <p:cNvPr id="75" name="Group 75"/>
            <p:cNvGrpSpPr/>
            <p:nvPr/>
          </p:nvGrpSpPr>
          <p:grpSpPr>
            <a:xfrm>
              <a:off x="291476" y="309244"/>
              <a:ext cx="1556258" cy="1556258"/>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77" name="TextBox 77"/>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78" name="Freeform 78"/>
            <p:cNvSpPr/>
            <p:nvPr/>
          </p:nvSpPr>
          <p:spPr>
            <a:xfrm>
              <a:off x="0" y="56514"/>
              <a:ext cx="1503108" cy="2087118"/>
            </a:xfrm>
            <a:custGeom>
              <a:avLst/>
              <a:gdLst/>
              <a:ahLst/>
              <a:cxnLst/>
              <a:rect l="l" t="t" r="r" b="b"/>
              <a:pathLst>
                <a:path w="1503108" h="2087118">
                  <a:moveTo>
                    <a:pt x="0" y="0"/>
                  </a:moveTo>
                  <a:lnTo>
                    <a:pt x="1503108" y="0"/>
                  </a:lnTo>
                  <a:lnTo>
                    <a:pt x="1503108" y="2087118"/>
                  </a:lnTo>
                  <a:lnTo>
                    <a:pt x="0" y="2087118"/>
                  </a:lnTo>
                  <a:lnTo>
                    <a:pt x="0" y="0"/>
                  </a:lnTo>
                  <a:close/>
                </a:path>
              </a:pathLst>
            </a:custGeom>
            <a:blipFill>
              <a:blip r:embed="rId3"/>
              <a:stretch>
                <a:fillRect/>
              </a:stretch>
            </a:blipFill>
          </p:spPr>
          <p:txBody>
            <a:bodyPr/>
            <a:lstStyle/>
            <a:p>
              <a:endParaRPr lang="en-GB"/>
            </a:p>
          </p:txBody>
        </p:sp>
        <p:sp>
          <p:nvSpPr>
            <p:cNvPr id="79" name="Freeform 79"/>
            <p:cNvSpPr/>
            <p:nvPr/>
          </p:nvSpPr>
          <p:spPr>
            <a:xfrm>
              <a:off x="542004" y="0"/>
              <a:ext cx="1584124" cy="2199611"/>
            </a:xfrm>
            <a:custGeom>
              <a:avLst/>
              <a:gdLst/>
              <a:ahLst/>
              <a:cxnLst/>
              <a:rect l="l" t="t" r="r" b="b"/>
              <a:pathLst>
                <a:path w="1584124" h="2199611">
                  <a:moveTo>
                    <a:pt x="0" y="0"/>
                  </a:moveTo>
                  <a:lnTo>
                    <a:pt x="1584124" y="0"/>
                  </a:lnTo>
                  <a:lnTo>
                    <a:pt x="1584124" y="2199611"/>
                  </a:lnTo>
                  <a:lnTo>
                    <a:pt x="0" y="2199611"/>
                  </a:lnTo>
                  <a:lnTo>
                    <a:pt x="0" y="0"/>
                  </a:lnTo>
                  <a:close/>
                </a:path>
              </a:pathLst>
            </a:custGeom>
            <a:blipFill>
              <a:blip r:embed="rId12"/>
              <a:stretch>
                <a:fillRect/>
              </a:stretch>
            </a:blipFill>
          </p:spPr>
          <p:txBody>
            <a:bodyPr/>
            <a:lstStyle/>
            <a:p>
              <a:endParaRPr lang="en-GB"/>
            </a:p>
          </p:txBody>
        </p:sp>
      </p:grpSp>
      <p:sp>
        <p:nvSpPr>
          <p:cNvPr id="80" name="TextBox 80"/>
          <p:cNvSpPr txBox="1"/>
          <p:nvPr/>
        </p:nvSpPr>
        <p:spPr>
          <a:xfrm>
            <a:off x="3095713" y="2356939"/>
            <a:ext cx="6933267" cy="1180896"/>
          </a:xfrm>
          <a:prstGeom prst="rect">
            <a:avLst/>
          </a:prstGeom>
        </p:spPr>
        <p:txBody>
          <a:bodyPr lIns="0" tIns="0" rIns="0" bIns="0" rtlCol="0" anchor="t">
            <a:spAutoFit/>
          </a:bodyPr>
          <a:lstStyle/>
          <a:p>
            <a:pPr algn="l">
              <a:lnSpc>
                <a:spcPts val="4699"/>
              </a:lnSpc>
            </a:pPr>
            <a:r>
              <a:rPr lang="en-US" sz="3790" b="1">
                <a:solidFill>
                  <a:srgbClr val="FFFDEE"/>
                </a:solidFill>
                <a:latin typeface="Inter 2 Bold"/>
                <a:ea typeface="Inter 2 Bold"/>
                <a:cs typeface="Inter 2 Bold"/>
                <a:sym typeface="Inter 2 Bold"/>
              </a:rPr>
              <a:t>Supporting children to stay with their families</a:t>
            </a:r>
          </a:p>
        </p:txBody>
      </p:sp>
      <p:sp>
        <p:nvSpPr>
          <p:cNvPr id="81" name="TextBox 81"/>
          <p:cNvSpPr txBox="1"/>
          <p:nvPr/>
        </p:nvSpPr>
        <p:spPr>
          <a:xfrm>
            <a:off x="3095713" y="3966460"/>
            <a:ext cx="6933267" cy="656206"/>
          </a:xfrm>
          <a:prstGeom prst="rect">
            <a:avLst/>
          </a:prstGeom>
        </p:spPr>
        <p:txBody>
          <a:bodyPr lIns="0" tIns="0" rIns="0" bIns="0" rtlCol="0" anchor="t">
            <a:spAutoFit/>
          </a:bodyPr>
          <a:lstStyle/>
          <a:p>
            <a:pPr algn="l">
              <a:lnSpc>
                <a:spcPts val="5306"/>
              </a:lnSpc>
            </a:pPr>
            <a:r>
              <a:rPr lang="en-US" sz="3790" b="1">
                <a:solidFill>
                  <a:srgbClr val="FFFDEE"/>
                </a:solidFill>
                <a:latin typeface="Inter 2 Bold"/>
                <a:ea typeface="Inter 2 Bold"/>
                <a:cs typeface="Inter 2 Bold"/>
                <a:sym typeface="Inter 2 Bold"/>
              </a:rPr>
              <a:t>Carers and stability</a:t>
            </a:r>
          </a:p>
        </p:txBody>
      </p:sp>
      <p:sp>
        <p:nvSpPr>
          <p:cNvPr id="82" name="TextBox 82"/>
          <p:cNvSpPr txBox="1"/>
          <p:nvPr/>
        </p:nvSpPr>
        <p:spPr>
          <a:xfrm>
            <a:off x="3076779" y="5332288"/>
            <a:ext cx="6933267" cy="656206"/>
          </a:xfrm>
          <a:prstGeom prst="rect">
            <a:avLst/>
          </a:prstGeom>
        </p:spPr>
        <p:txBody>
          <a:bodyPr lIns="0" tIns="0" rIns="0" bIns="0" rtlCol="0" anchor="t">
            <a:spAutoFit/>
          </a:bodyPr>
          <a:lstStyle/>
          <a:p>
            <a:pPr algn="l">
              <a:lnSpc>
                <a:spcPts val="5306"/>
              </a:lnSpc>
            </a:pPr>
            <a:r>
              <a:rPr lang="en-US" sz="3790" b="1">
                <a:solidFill>
                  <a:srgbClr val="FFFDEE"/>
                </a:solidFill>
                <a:latin typeface="Inter 2 Bold"/>
                <a:ea typeface="Inter 2 Bold"/>
                <a:cs typeface="Inter 2 Bold"/>
                <a:sym typeface="Inter 2 Bold"/>
              </a:rPr>
              <a:t>Education</a:t>
            </a:r>
          </a:p>
        </p:txBody>
      </p:sp>
      <p:sp>
        <p:nvSpPr>
          <p:cNvPr id="83" name="TextBox 83"/>
          <p:cNvSpPr txBox="1"/>
          <p:nvPr/>
        </p:nvSpPr>
        <p:spPr>
          <a:xfrm>
            <a:off x="3095713" y="6803951"/>
            <a:ext cx="6933267" cy="656206"/>
          </a:xfrm>
          <a:prstGeom prst="rect">
            <a:avLst/>
          </a:prstGeom>
        </p:spPr>
        <p:txBody>
          <a:bodyPr lIns="0" tIns="0" rIns="0" bIns="0" rtlCol="0" anchor="t">
            <a:spAutoFit/>
          </a:bodyPr>
          <a:lstStyle/>
          <a:p>
            <a:pPr algn="l">
              <a:lnSpc>
                <a:spcPts val="5306"/>
              </a:lnSpc>
            </a:pPr>
            <a:r>
              <a:rPr lang="en-US" sz="3790" b="1">
                <a:solidFill>
                  <a:srgbClr val="FFFDEE"/>
                </a:solidFill>
                <a:latin typeface="Inter 2 Bold"/>
                <a:ea typeface="Inter 2 Bold"/>
                <a:cs typeface="Inter 2 Bold"/>
                <a:sym typeface="Inter 2 Bold"/>
              </a:rPr>
              <a:t>Brothers and sisters</a:t>
            </a:r>
          </a:p>
        </p:txBody>
      </p:sp>
      <p:sp>
        <p:nvSpPr>
          <p:cNvPr id="84" name="TextBox 84"/>
          <p:cNvSpPr txBox="1"/>
          <p:nvPr/>
        </p:nvSpPr>
        <p:spPr>
          <a:xfrm>
            <a:off x="3076779" y="8377339"/>
            <a:ext cx="5964373" cy="590448"/>
          </a:xfrm>
          <a:prstGeom prst="rect">
            <a:avLst/>
          </a:prstGeom>
        </p:spPr>
        <p:txBody>
          <a:bodyPr lIns="0" tIns="0" rIns="0" bIns="0" rtlCol="0" anchor="t">
            <a:spAutoFit/>
          </a:bodyPr>
          <a:lstStyle/>
          <a:p>
            <a:pPr algn="l">
              <a:lnSpc>
                <a:spcPts val="4623"/>
              </a:lnSpc>
            </a:pPr>
            <a:r>
              <a:rPr lang="en-US" sz="3790" b="1">
                <a:solidFill>
                  <a:srgbClr val="FFFDEE"/>
                </a:solidFill>
                <a:latin typeface="Inter 2 Bold"/>
                <a:ea typeface="Inter 2 Bold"/>
                <a:cs typeface="Inter 2 Bold"/>
                <a:sym typeface="Inter 2 Bold"/>
              </a:rPr>
              <a:t>Physical restraint</a:t>
            </a:r>
          </a:p>
        </p:txBody>
      </p:sp>
      <p:sp>
        <p:nvSpPr>
          <p:cNvPr id="85" name="TextBox 85"/>
          <p:cNvSpPr txBox="1"/>
          <p:nvPr/>
        </p:nvSpPr>
        <p:spPr>
          <a:xfrm>
            <a:off x="11890159" y="2285758"/>
            <a:ext cx="5793465" cy="1180896"/>
          </a:xfrm>
          <a:prstGeom prst="rect">
            <a:avLst/>
          </a:prstGeom>
        </p:spPr>
        <p:txBody>
          <a:bodyPr lIns="0" tIns="0" rIns="0" bIns="0" rtlCol="0" anchor="t">
            <a:spAutoFit/>
          </a:bodyPr>
          <a:lstStyle/>
          <a:p>
            <a:pPr algn="l">
              <a:lnSpc>
                <a:spcPts val="4699"/>
              </a:lnSpc>
            </a:pPr>
            <a:r>
              <a:rPr lang="en-US" sz="3790" b="1">
                <a:solidFill>
                  <a:srgbClr val="FFFDEE"/>
                </a:solidFill>
                <a:latin typeface="Inter 2 Bold"/>
                <a:ea typeface="Inter 2 Bold"/>
                <a:cs typeface="Inter 2 Bold"/>
                <a:sym typeface="Inter 2 Bold"/>
              </a:rPr>
              <a:t>Mental health and wellbeing </a:t>
            </a:r>
          </a:p>
        </p:txBody>
      </p:sp>
      <p:sp>
        <p:nvSpPr>
          <p:cNvPr id="86" name="TextBox 86"/>
          <p:cNvSpPr txBox="1"/>
          <p:nvPr/>
        </p:nvSpPr>
        <p:spPr>
          <a:xfrm>
            <a:off x="11890159" y="3895279"/>
            <a:ext cx="6933267" cy="656206"/>
          </a:xfrm>
          <a:prstGeom prst="rect">
            <a:avLst/>
          </a:prstGeom>
        </p:spPr>
        <p:txBody>
          <a:bodyPr lIns="0" tIns="0" rIns="0" bIns="0" rtlCol="0" anchor="t">
            <a:spAutoFit/>
          </a:bodyPr>
          <a:lstStyle/>
          <a:p>
            <a:pPr algn="l">
              <a:lnSpc>
                <a:spcPts val="5306"/>
              </a:lnSpc>
            </a:pPr>
            <a:r>
              <a:rPr lang="en-US" sz="3790" b="1">
                <a:solidFill>
                  <a:srgbClr val="FFFDEE"/>
                </a:solidFill>
                <a:latin typeface="Inter 2 Bold"/>
                <a:ea typeface="Inter 2 Bold"/>
                <a:cs typeface="Inter 2 Bold"/>
                <a:sym typeface="Inter 2 Bold"/>
              </a:rPr>
              <a:t>Health</a:t>
            </a:r>
          </a:p>
        </p:txBody>
      </p:sp>
      <p:sp>
        <p:nvSpPr>
          <p:cNvPr id="87" name="TextBox 87"/>
          <p:cNvSpPr txBox="1"/>
          <p:nvPr/>
        </p:nvSpPr>
        <p:spPr>
          <a:xfrm>
            <a:off x="11871226" y="5261107"/>
            <a:ext cx="6933267" cy="656206"/>
          </a:xfrm>
          <a:prstGeom prst="rect">
            <a:avLst/>
          </a:prstGeom>
        </p:spPr>
        <p:txBody>
          <a:bodyPr lIns="0" tIns="0" rIns="0" bIns="0" rtlCol="0" anchor="t">
            <a:spAutoFit/>
          </a:bodyPr>
          <a:lstStyle/>
          <a:p>
            <a:pPr algn="l">
              <a:lnSpc>
                <a:spcPts val="5306"/>
              </a:lnSpc>
            </a:pPr>
            <a:r>
              <a:rPr lang="en-US" sz="3790" b="1">
                <a:solidFill>
                  <a:srgbClr val="FFFDEE"/>
                </a:solidFill>
                <a:latin typeface="Inter 2 Bold"/>
                <a:ea typeface="Inter 2 Bold"/>
                <a:cs typeface="Inter 2 Bold"/>
                <a:sym typeface="Inter 2 Bold"/>
              </a:rPr>
              <a:t>Justice</a:t>
            </a:r>
          </a:p>
        </p:txBody>
      </p:sp>
      <p:sp>
        <p:nvSpPr>
          <p:cNvPr id="88" name="TextBox 88"/>
          <p:cNvSpPr txBox="1"/>
          <p:nvPr/>
        </p:nvSpPr>
        <p:spPr>
          <a:xfrm>
            <a:off x="11890159" y="6732770"/>
            <a:ext cx="6933267" cy="656206"/>
          </a:xfrm>
          <a:prstGeom prst="rect">
            <a:avLst/>
          </a:prstGeom>
        </p:spPr>
        <p:txBody>
          <a:bodyPr lIns="0" tIns="0" rIns="0" bIns="0" rtlCol="0" anchor="t">
            <a:spAutoFit/>
          </a:bodyPr>
          <a:lstStyle/>
          <a:p>
            <a:pPr algn="l">
              <a:lnSpc>
                <a:spcPts val="5306"/>
              </a:lnSpc>
            </a:pPr>
            <a:r>
              <a:rPr lang="en-US" sz="3790" b="1">
                <a:solidFill>
                  <a:srgbClr val="FFFDEE"/>
                </a:solidFill>
                <a:latin typeface="Inter 2 Bold"/>
                <a:ea typeface="Inter 2 Bold"/>
                <a:cs typeface="Inter 2 Bold"/>
                <a:sym typeface="Inter 2 Bold"/>
              </a:rPr>
              <a:t>Aftercare</a:t>
            </a:r>
          </a:p>
        </p:txBody>
      </p:sp>
      <p:sp>
        <p:nvSpPr>
          <p:cNvPr id="89" name="TextBox 89"/>
          <p:cNvSpPr txBox="1"/>
          <p:nvPr/>
        </p:nvSpPr>
        <p:spPr>
          <a:xfrm>
            <a:off x="11890159" y="8086827"/>
            <a:ext cx="5964373" cy="1171473"/>
          </a:xfrm>
          <a:prstGeom prst="rect">
            <a:avLst/>
          </a:prstGeom>
        </p:spPr>
        <p:txBody>
          <a:bodyPr lIns="0" tIns="0" rIns="0" bIns="0" rtlCol="0" anchor="t">
            <a:spAutoFit/>
          </a:bodyPr>
          <a:lstStyle/>
          <a:p>
            <a:pPr algn="l">
              <a:lnSpc>
                <a:spcPts val="4623"/>
              </a:lnSpc>
            </a:pPr>
            <a:r>
              <a:rPr lang="en-US" sz="3790" b="1">
                <a:solidFill>
                  <a:srgbClr val="FFFDEE"/>
                </a:solidFill>
                <a:latin typeface="Inter 2 Bold"/>
                <a:ea typeface="Inter 2 Bold"/>
                <a:cs typeface="Inter 2 Bold"/>
                <a:sym typeface="Inter 2 Bold"/>
              </a:rPr>
              <a:t>Support for care experienced adults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1285927">
            <a:off x="-7455257" y="-1877883"/>
            <a:ext cx="23130228" cy="5851267"/>
            <a:chOff x="0" y="0"/>
            <a:chExt cx="6091912" cy="1541074"/>
          </a:xfrm>
        </p:grpSpPr>
        <p:sp>
          <p:nvSpPr>
            <p:cNvPr id="3" name="Freeform 3"/>
            <p:cNvSpPr/>
            <p:nvPr/>
          </p:nvSpPr>
          <p:spPr>
            <a:xfrm>
              <a:off x="0" y="0"/>
              <a:ext cx="6091912" cy="1541074"/>
            </a:xfrm>
            <a:custGeom>
              <a:avLst/>
              <a:gdLst/>
              <a:ahLst/>
              <a:cxnLst/>
              <a:rect l="l" t="t" r="r" b="b"/>
              <a:pathLst>
                <a:path w="6091912" h="1541074">
                  <a:moveTo>
                    <a:pt x="0" y="0"/>
                  </a:moveTo>
                  <a:lnTo>
                    <a:pt x="6091912" y="0"/>
                  </a:lnTo>
                  <a:lnTo>
                    <a:pt x="6091912" y="1541074"/>
                  </a:lnTo>
                  <a:lnTo>
                    <a:pt x="0" y="1541074"/>
                  </a:lnTo>
                  <a:close/>
                </a:path>
              </a:pathLst>
            </a:custGeom>
            <a:solidFill>
              <a:srgbClr val="FFFDEE"/>
            </a:solidFill>
            <a:ln cap="sq">
              <a:noFill/>
              <a:prstDash val="solid"/>
              <a:miter/>
            </a:ln>
          </p:spPr>
          <p:txBody>
            <a:bodyPr/>
            <a:lstStyle/>
            <a:p>
              <a:endParaRPr lang="en-GB"/>
            </a:p>
          </p:txBody>
        </p:sp>
        <p:sp>
          <p:nvSpPr>
            <p:cNvPr id="4" name="TextBox 4"/>
            <p:cNvSpPr txBox="1"/>
            <p:nvPr/>
          </p:nvSpPr>
          <p:spPr>
            <a:xfrm>
              <a:off x="0" y="-38100"/>
              <a:ext cx="6091912" cy="1579174"/>
            </a:xfrm>
            <a:prstGeom prst="rect">
              <a:avLst/>
            </a:prstGeom>
          </p:spPr>
          <p:txBody>
            <a:bodyPr lIns="50800" tIns="50800" rIns="50800" bIns="50800" rtlCol="0" anchor="ctr"/>
            <a:lstStyle/>
            <a:p>
              <a:pPr algn="ctr">
                <a:lnSpc>
                  <a:spcPts val="2033"/>
                </a:lnSpc>
              </a:pPr>
              <a:endParaRPr/>
            </a:p>
          </p:txBody>
        </p:sp>
      </p:grpSp>
      <p:grpSp>
        <p:nvGrpSpPr>
          <p:cNvPr id="5" name="Group 5"/>
          <p:cNvGrpSpPr/>
          <p:nvPr/>
        </p:nvGrpSpPr>
        <p:grpSpPr>
          <a:xfrm rot="-1285927">
            <a:off x="-7493357" y="-2041212"/>
            <a:ext cx="23130228" cy="5851267"/>
            <a:chOff x="0" y="0"/>
            <a:chExt cx="6091912" cy="1541074"/>
          </a:xfrm>
        </p:grpSpPr>
        <p:sp>
          <p:nvSpPr>
            <p:cNvPr id="6" name="Freeform 6"/>
            <p:cNvSpPr/>
            <p:nvPr/>
          </p:nvSpPr>
          <p:spPr>
            <a:xfrm>
              <a:off x="0" y="0"/>
              <a:ext cx="6091912" cy="1541074"/>
            </a:xfrm>
            <a:custGeom>
              <a:avLst/>
              <a:gdLst/>
              <a:ahLst/>
              <a:cxnLst/>
              <a:rect l="l" t="t" r="r" b="b"/>
              <a:pathLst>
                <a:path w="6091912" h="1541074">
                  <a:moveTo>
                    <a:pt x="0" y="0"/>
                  </a:moveTo>
                  <a:lnTo>
                    <a:pt x="6091912" y="0"/>
                  </a:lnTo>
                  <a:lnTo>
                    <a:pt x="6091912" y="1541074"/>
                  </a:lnTo>
                  <a:lnTo>
                    <a:pt x="0" y="1541074"/>
                  </a:lnTo>
                  <a:close/>
                </a:path>
              </a:pathLst>
            </a:custGeom>
            <a:solidFill>
              <a:srgbClr val="07719B"/>
            </a:solidFill>
            <a:ln cap="sq">
              <a:noFill/>
              <a:prstDash val="solid"/>
              <a:miter/>
            </a:ln>
          </p:spPr>
          <p:txBody>
            <a:bodyPr/>
            <a:lstStyle/>
            <a:p>
              <a:endParaRPr lang="en-GB"/>
            </a:p>
          </p:txBody>
        </p:sp>
        <p:sp>
          <p:nvSpPr>
            <p:cNvPr id="7" name="TextBox 7"/>
            <p:cNvSpPr txBox="1"/>
            <p:nvPr/>
          </p:nvSpPr>
          <p:spPr>
            <a:xfrm>
              <a:off x="0" y="-38100"/>
              <a:ext cx="6091912" cy="1579174"/>
            </a:xfrm>
            <a:prstGeom prst="rect">
              <a:avLst/>
            </a:prstGeom>
          </p:spPr>
          <p:txBody>
            <a:bodyPr lIns="50800" tIns="50800" rIns="50800" bIns="50800" rtlCol="0" anchor="ctr"/>
            <a:lstStyle/>
            <a:p>
              <a:pPr algn="ctr">
                <a:lnSpc>
                  <a:spcPts val="2033"/>
                </a:lnSpc>
              </a:pPr>
              <a:endParaRPr/>
            </a:p>
          </p:txBody>
        </p:sp>
      </p:grpSp>
      <p:sp>
        <p:nvSpPr>
          <p:cNvPr id="8" name="TextBox 8"/>
          <p:cNvSpPr txBox="1"/>
          <p:nvPr/>
        </p:nvSpPr>
        <p:spPr>
          <a:xfrm>
            <a:off x="8021699" y="4924425"/>
            <a:ext cx="8914152" cy="1989455"/>
          </a:xfrm>
          <a:prstGeom prst="rect">
            <a:avLst/>
          </a:prstGeom>
        </p:spPr>
        <p:txBody>
          <a:bodyPr lIns="0" tIns="0" rIns="0" bIns="0" rtlCol="0" anchor="t">
            <a:spAutoFit/>
          </a:bodyPr>
          <a:lstStyle/>
          <a:p>
            <a:pPr algn="l">
              <a:lnSpc>
                <a:spcPts val="5319"/>
              </a:lnSpc>
            </a:pPr>
            <a:r>
              <a:rPr lang="en-US" sz="3799" b="1">
                <a:solidFill>
                  <a:srgbClr val="F0EFE7"/>
                </a:solidFill>
                <a:latin typeface="Inter 2 Bold"/>
                <a:ea typeface="Inter 2 Bold"/>
                <a:cs typeface="Inter 2 Bold"/>
                <a:sym typeface="Inter 2 Bold"/>
              </a:rPr>
              <a:t>Shows whether progress is being made at a national level, and what areas need greater focus.</a:t>
            </a:r>
          </a:p>
        </p:txBody>
      </p:sp>
      <p:sp>
        <p:nvSpPr>
          <p:cNvPr id="9" name="TextBox 9"/>
          <p:cNvSpPr txBox="1"/>
          <p:nvPr/>
        </p:nvSpPr>
        <p:spPr>
          <a:xfrm>
            <a:off x="2008681" y="914400"/>
            <a:ext cx="6079001" cy="1953946"/>
          </a:xfrm>
          <a:prstGeom prst="rect">
            <a:avLst/>
          </a:prstGeom>
        </p:spPr>
        <p:txBody>
          <a:bodyPr lIns="0" tIns="0" rIns="0" bIns="0" rtlCol="0" anchor="t">
            <a:spAutoFit/>
          </a:bodyPr>
          <a:lstStyle/>
          <a:p>
            <a:pPr algn="l">
              <a:lnSpc>
                <a:spcPts val="7911"/>
              </a:lnSpc>
            </a:pPr>
            <a:r>
              <a:rPr lang="en-US" sz="5651" b="1">
                <a:solidFill>
                  <a:srgbClr val="FFFFFF"/>
                </a:solidFill>
                <a:latin typeface="Inter 2 Bold"/>
                <a:ea typeface="Inter 2 Bold"/>
                <a:cs typeface="Inter 2 Bold"/>
                <a:sym typeface="Inter 2 Bold"/>
              </a:rPr>
              <a:t>How is Scotland doing? </a:t>
            </a:r>
          </a:p>
        </p:txBody>
      </p:sp>
      <p:sp>
        <p:nvSpPr>
          <p:cNvPr id="10" name="Freeform 10"/>
          <p:cNvSpPr/>
          <p:nvPr/>
        </p:nvSpPr>
        <p:spPr>
          <a:xfrm rot="5400000">
            <a:off x="532478" y="-124599"/>
            <a:ext cx="1715283" cy="4270608"/>
          </a:xfrm>
          <a:custGeom>
            <a:avLst/>
            <a:gdLst/>
            <a:ahLst/>
            <a:cxnLst/>
            <a:rect l="l" t="t" r="r" b="b"/>
            <a:pathLst>
              <a:path w="1715283" h="4270608">
                <a:moveTo>
                  <a:pt x="0" y="0"/>
                </a:moveTo>
                <a:lnTo>
                  <a:pt x="1715282" y="0"/>
                </a:lnTo>
                <a:lnTo>
                  <a:pt x="1715282" y="4270608"/>
                </a:lnTo>
                <a:lnTo>
                  <a:pt x="0" y="4270608"/>
                </a:lnTo>
                <a:lnTo>
                  <a:pt x="0" y="0"/>
                </a:lnTo>
                <a:close/>
              </a:path>
            </a:pathLst>
          </a:custGeom>
          <a:blipFill>
            <a:blip r:embed="rId3"/>
            <a:stretch>
              <a:fillRect l="-43976" t="-59" r="-35046" b="-59"/>
            </a:stretch>
          </a:blipFill>
        </p:spPr>
        <p:txBody>
          <a:bodyPr/>
          <a:lstStyle/>
          <a:p>
            <a:endParaRPr lang="en-GB"/>
          </a:p>
        </p:txBody>
      </p:sp>
      <p:sp>
        <p:nvSpPr>
          <p:cNvPr id="11" name="TextBox 11"/>
          <p:cNvSpPr txBox="1"/>
          <p:nvPr/>
        </p:nvSpPr>
        <p:spPr>
          <a:xfrm>
            <a:off x="8021699" y="3720229"/>
            <a:ext cx="9237601" cy="655955"/>
          </a:xfrm>
          <a:prstGeom prst="rect">
            <a:avLst/>
          </a:prstGeom>
        </p:spPr>
        <p:txBody>
          <a:bodyPr lIns="0" tIns="0" rIns="0" bIns="0" rtlCol="0" anchor="t">
            <a:spAutoFit/>
          </a:bodyPr>
          <a:lstStyle/>
          <a:p>
            <a:pPr algn="l">
              <a:lnSpc>
                <a:spcPts val="5320"/>
              </a:lnSpc>
            </a:pPr>
            <a:r>
              <a:rPr lang="en-US" sz="3800" b="1">
                <a:solidFill>
                  <a:srgbClr val="F0EFE7"/>
                </a:solidFill>
                <a:latin typeface="Inter 2 Bold"/>
                <a:ea typeface="Inter 2 Bold"/>
                <a:cs typeface="Inter 2 Bold"/>
                <a:sym typeface="Inter 2 Bold"/>
              </a:rPr>
              <a:t>Uses quantitative data</a:t>
            </a:r>
          </a:p>
        </p:txBody>
      </p:sp>
      <p:sp>
        <p:nvSpPr>
          <p:cNvPr id="12" name="TextBox 12"/>
          <p:cNvSpPr txBox="1"/>
          <p:nvPr/>
        </p:nvSpPr>
        <p:spPr>
          <a:xfrm>
            <a:off x="8021699" y="7376418"/>
            <a:ext cx="8840115" cy="1989455"/>
          </a:xfrm>
          <a:prstGeom prst="rect">
            <a:avLst/>
          </a:prstGeom>
        </p:spPr>
        <p:txBody>
          <a:bodyPr lIns="0" tIns="0" rIns="0" bIns="0" rtlCol="0" anchor="t">
            <a:spAutoFit/>
          </a:bodyPr>
          <a:lstStyle/>
          <a:p>
            <a:pPr algn="l">
              <a:lnSpc>
                <a:spcPts val="5319"/>
              </a:lnSpc>
            </a:pPr>
            <a:r>
              <a:rPr lang="en-US" sz="3799" b="1">
                <a:solidFill>
                  <a:srgbClr val="F0EFE7"/>
                </a:solidFill>
                <a:latin typeface="Inter 2 Bold"/>
                <a:ea typeface="Inter 2 Bold"/>
                <a:cs typeface="Inter 2 Bold"/>
                <a:sym typeface="Inter 2 Bold"/>
              </a:rPr>
              <a:t>Provides the scale and direction of change, alongside narrative to help readers to interpret these figures. </a:t>
            </a:r>
          </a:p>
        </p:txBody>
      </p:sp>
      <p:sp>
        <p:nvSpPr>
          <p:cNvPr id="13" name="Freeform 13"/>
          <p:cNvSpPr/>
          <p:nvPr/>
        </p:nvSpPr>
        <p:spPr>
          <a:xfrm flipH="1">
            <a:off x="6231644" y="3235600"/>
            <a:ext cx="1761479" cy="1841225"/>
          </a:xfrm>
          <a:custGeom>
            <a:avLst/>
            <a:gdLst/>
            <a:ahLst/>
            <a:cxnLst/>
            <a:rect l="l" t="t" r="r" b="b"/>
            <a:pathLst>
              <a:path w="1761479" h="1841225">
                <a:moveTo>
                  <a:pt x="1761480" y="0"/>
                </a:moveTo>
                <a:lnTo>
                  <a:pt x="0" y="0"/>
                </a:lnTo>
                <a:lnTo>
                  <a:pt x="0" y="1841225"/>
                </a:lnTo>
                <a:lnTo>
                  <a:pt x="1761480" y="1841225"/>
                </a:lnTo>
                <a:lnTo>
                  <a:pt x="1761480" y="0"/>
                </a:lnTo>
                <a:close/>
              </a:path>
            </a:pathLst>
          </a:custGeom>
          <a:blipFill>
            <a:blip r:embed="rId4"/>
            <a:stretch>
              <a:fillRect/>
            </a:stretch>
          </a:blipFill>
        </p:spPr>
        <p:txBody>
          <a:bodyPr/>
          <a:lstStyle/>
          <a:p>
            <a:endParaRPr lang="en-GB"/>
          </a:p>
        </p:txBody>
      </p:sp>
      <p:sp>
        <p:nvSpPr>
          <p:cNvPr id="14" name="Freeform 14"/>
          <p:cNvSpPr/>
          <p:nvPr/>
        </p:nvSpPr>
        <p:spPr>
          <a:xfrm flipH="1">
            <a:off x="6231644" y="5010150"/>
            <a:ext cx="1761479" cy="1841225"/>
          </a:xfrm>
          <a:custGeom>
            <a:avLst/>
            <a:gdLst/>
            <a:ahLst/>
            <a:cxnLst/>
            <a:rect l="l" t="t" r="r" b="b"/>
            <a:pathLst>
              <a:path w="1761479" h="1841225">
                <a:moveTo>
                  <a:pt x="1761480" y="0"/>
                </a:moveTo>
                <a:lnTo>
                  <a:pt x="0" y="0"/>
                </a:lnTo>
                <a:lnTo>
                  <a:pt x="0" y="1841225"/>
                </a:lnTo>
                <a:lnTo>
                  <a:pt x="1761480" y="1841225"/>
                </a:lnTo>
                <a:lnTo>
                  <a:pt x="1761480" y="0"/>
                </a:lnTo>
                <a:close/>
              </a:path>
            </a:pathLst>
          </a:custGeom>
          <a:blipFill>
            <a:blip r:embed="rId4"/>
            <a:stretch>
              <a:fillRect/>
            </a:stretch>
          </a:blipFill>
        </p:spPr>
        <p:txBody>
          <a:bodyPr/>
          <a:lstStyle/>
          <a:p>
            <a:endParaRPr lang="en-GB"/>
          </a:p>
        </p:txBody>
      </p:sp>
      <p:sp>
        <p:nvSpPr>
          <p:cNvPr id="15" name="Freeform 15"/>
          <p:cNvSpPr/>
          <p:nvPr/>
        </p:nvSpPr>
        <p:spPr>
          <a:xfrm flipH="1">
            <a:off x="6231644" y="7192854"/>
            <a:ext cx="1761479" cy="1841225"/>
          </a:xfrm>
          <a:custGeom>
            <a:avLst/>
            <a:gdLst/>
            <a:ahLst/>
            <a:cxnLst/>
            <a:rect l="l" t="t" r="r" b="b"/>
            <a:pathLst>
              <a:path w="1761479" h="1841225">
                <a:moveTo>
                  <a:pt x="1761480" y="0"/>
                </a:moveTo>
                <a:lnTo>
                  <a:pt x="0" y="0"/>
                </a:lnTo>
                <a:lnTo>
                  <a:pt x="0" y="1841225"/>
                </a:lnTo>
                <a:lnTo>
                  <a:pt x="1761480" y="1841225"/>
                </a:lnTo>
                <a:lnTo>
                  <a:pt x="1761480" y="0"/>
                </a:lnTo>
                <a:close/>
              </a:path>
            </a:pathLst>
          </a:custGeom>
          <a:blipFill>
            <a:blip r:embed="rId4"/>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264C"/>
        </a:solidFill>
        <a:effectLst/>
      </p:bgPr>
    </p:bg>
    <p:spTree>
      <p:nvGrpSpPr>
        <p:cNvPr id="1" name=""/>
        <p:cNvGrpSpPr/>
        <p:nvPr/>
      </p:nvGrpSpPr>
      <p:grpSpPr>
        <a:xfrm>
          <a:off x="0" y="0"/>
          <a:ext cx="0" cy="0"/>
          <a:chOff x="0" y="0"/>
          <a:chExt cx="0" cy="0"/>
        </a:xfrm>
      </p:grpSpPr>
      <p:grpSp>
        <p:nvGrpSpPr>
          <p:cNvPr id="2" name="Group 2"/>
          <p:cNvGrpSpPr/>
          <p:nvPr/>
        </p:nvGrpSpPr>
        <p:grpSpPr>
          <a:xfrm>
            <a:off x="2162587" y="2451453"/>
            <a:ext cx="5455069" cy="545506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98D2"/>
            </a:solidFill>
            <a:ln w="238125" cap="sq">
              <a:solidFill>
                <a:srgbClr val="FFFFFF"/>
              </a:solidFill>
              <a:prstDash val="solid"/>
              <a:miter/>
            </a:ln>
          </p:spPr>
          <p:txBody>
            <a:bodyPr/>
            <a:lstStyle/>
            <a:p>
              <a:endParaRPr lang="en-GB"/>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955"/>
                </a:lnSpc>
              </a:pPr>
              <a:endParaRPr/>
            </a:p>
          </p:txBody>
        </p:sp>
      </p:grpSp>
      <p:grpSp>
        <p:nvGrpSpPr>
          <p:cNvPr id="5" name="Group 5"/>
          <p:cNvGrpSpPr/>
          <p:nvPr/>
        </p:nvGrpSpPr>
        <p:grpSpPr>
          <a:xfrm>
            <a:off x="10823938" y="2415965"/>
            <a:ext cx="5455069" cy="545506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843"/>
            </a:solidFill>
            <a:ln w="238125" cap="sq">
              <a:solidFill>
                <a:srgbClr val="FFFFFF"/>
              </a:solidFill>
              <a:prstDash val="solid"/>
              <a:miter/>
            </a:ln>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955"/>
                </a:lnSpc>
              </a:pPr>
              <a:endParaRPr/>
            </a:p>
          </p:txBody>
        </p:sp>
      </p:grpSp>
      <p:sp>
        <p:nvSpPr>
          <p:cNvPr id="8" name="Freeform 8"/>
          <p:cNvSpPr/>
          <p:nvPr/>
        </p:nvSpPr>
        <p:spPr>
          <a:xfrm>
            <a:off x="7261296" y="2521769"/>
            <a:ext cx="3765408" cy="5236707"/>
          </a:xfrm>
          <a:custGeom>
            <a:avLst/>
            <a:gdLst/>
            <a:ahLst/>
            <a:cxnLst/>
            <a:rect l="l" t="t" r="r" b="b"/>
            <a:pathLst>
              <a:path w="3765408" h="5236707">
                <a:moveTo>
                  <a:pt x="0" y="0"/>
                </a:moveTo>
                <a:lnTo>
                  <a:pt x="3765408" y="0"/>
                </a:lnTo>
                <a:lnTo>
                  <a:pt x="3765408" y="5236706"/>
                </a:lnTo>
                <a:lnTo>
                  <a:pt x="0" y="5236706"/>
                </a:lnTo>
                <a:lnTo>
                  <a:pt x="0" y="0"/>
                </a:lnTo>
                <a:close/>
              </a:path>
            </a:pathLst>
          </a:custGeom>
          <a:blipFill>
            <a:blip r:embed="rId3">
              <a:alphaModFix amt="63000"/>
            </a:blip>
            <a:stretch>
              <a:fillRect/>
            </a:stretch>
          </a:blipFill>
        </p:spPr>
        <p:txBody>
          <a:bodyPr/>
          <a:lstStyle/>
          <a:p>
            <a:endParaRPr lang="en-GB"/>
          </a:p>
        </p:txBody>
      </p:sp>
      <p:sp>
        <p:nvSpPr>
          <p:cNvPr id="9" name="Freeform 9"/>
          <p:cNvSpPr/>
          <p:nvPr/>
        </p:nvSpPr>
        <p:spPr>
          <a:xfrm>
            <a:off x="11171549" y="3638408"/>
            <a:ext cx="4759847" cy="2968468"/>
          </a:xfrm>
          <a:custGeom>
            <a:avLst/>
            <a:gdLst/>
            <a:ahLst/>
            <a:cxnLst/>
            <a:rect l="l" t="t" r="r" b="b"/>
            <a:pathLst>
              <a:path w="4759847" h="2968468">
                <a:moveTo>
                  <a:pt x="0" y="0"/>
                </a:moveTo>
                <a:lnTo>
                  <a:pt x="4759847" y="0"/>
                </a:lnTo>
                <a:lnTo>
                  <a:pt x="4759847" y="2968468"/>
                </a:lnTo>
                <a:lnTo>
                  <a:pt x="0" y="2968468"/>
                </a:lnTo>
                <a:lnTo>
                  <a:pt x="0" y="0"/>
                </a:lnTo>
                <a:close/>
              </a:path>
            </a:pathLst>
          </a:custGeom>
          <a:blipFill>
            <a:blip r:embed="rId4"/>
            <a:stretch>
              <a:fillRect t="-17807" b="-14926"/>
            </a:stretch>
          </a:blipFill>
        </p:spPr>
        <p:txBody>
          <a:bodyPr/>
          <a:lstStyle/>
          <a:p>
            <a:endParaRPr lang="en-GB"/>
          </a:p>
        </p:txBody>
      </p:sp>
      <p:sp>
        <p:nvSpPr>
          <p:cNvPr id="10" name="TextBox 10"/>
          <p:cNvSpPr txBox="1"/>
          <p:nvPr/>
        </p:nvSpPr>
        <p:spPr>
          <a:xfrm>
            <a:off x="3148793" y="3856679"/>
            <a:ext cx="3482656" cy="2693851"/>
          </a:xfrm>
          <a:prstGeom prst="rect">
            <a:avLst/>
          </a:prstGeom>
        </p:spPr>
        <p:txBody>
          <a:bodyPr lIns="0" tIns="0" rIns="0" bIns="0" rtlCol="0" anchor="t">
            <a:spAutoFit/>
          </a:bodyPr>
          <a:lstStyle/>
          <a:p>
            <a:pPr algn="l">
              <a:lnSpc>
                <a:spcPts val="10473"/>
              </a:lnSpc>
            </a:pPr>
            <a:r>
              <a:rPr lang="en-US" sz="10070">
                <a:solidFill>
                  <a:srgbClr val="FFFFFF"/>
                </a:solidFill>
                <a:latin typeface="Montserrat 2"/>
                <a:ea typeface="Montserrat 2"/>
                <a:cs typeface="Montserrat 2"/>
                <a:sym typeface="Montserrat 2"/>
              </a:rPr>
              <a:t>Plan 21-24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1285927">
            <a:off x="-7282123" y="-1560470"/>
            <a:ext cx="23130228" cy="5851267"/>
            <a:chOff x="0" y="0"/>
            <a:chExt cx="6091912" cy="1541074"/>
          </a:xfrm>
        </p:grpSpPr>
        <p:sp>
          <p:nvSpPr>
            <p:cNvPr id="3" name="Freeform 3"/>
            <p:cNvSpPr/>
            <p:nvPr/>
          </p:nvSpPr>
          <p:spPr>
            <a:xfrm>
              <a:off x="0" y="0"/>
              <a:ext cx="6091912" cy="1541074"/>
            </a:xfrm>
            <a:custGeom>
              <a:avLst/>
              <a:gdLst/>
              <a:ahLst/>
              <a:cxnLst/>
              <a:rect l="l" t="t" r="r" b="b"/>
              <a:pathLst>
                <a:path w="6091912" h="1541074">
                  <a:moveTo>
                    <a:pt x="0" y="0"/>
                  </a:moveTo>
                  <a:lnTo>
                    <a:pt x="6091912" y="0"/>
                  </a:lnTo>
                  <a:lnTo>
                    <a:pt x="6091912" y="1541074"/>
                  </a:lnTo>
                  <a:lnTo>
                    <a:pt x="0" y="1541074"/>
                  </a:lnTo>
                  <a:close/>
                </a:path>
              </a:pathLst>
            </a:custGeom>
            <a:solidFill>
              <a:srgbClr val="FFFDEE"/>
            </a:solidFill>
            <a:ln cap="sq">
              <a:noFill/>
              <a:prstDash val="solid"/>
              <a:miter/>
            </a:ln>
          </p:spPr>
          <p:txBody>
            <a:bodyPr/>
            <a:lstStyle/>
            <a:p>
              <a:endParaRPr lang="en-GB"/>
            </a:p>
          </p:txBody>
        </p:sp>
        <p:sp>
          <p:nvSpPr>
            <p:cNvPr id="4" name="TextBox 4"/>
            <p:cNvSpPr txBox="1"/>
            <p:nvPr/>
          </p:nvSpPr>
          <p:spPr>
            <a:xfrm>
              <a:off x="0" y="-38100"/>
              <a:ext cx="6091912" cy="1579174"/>
            </a:xfrm>
            <a:prstGeom prst="rect">
              <a:avLst/>
            </a:prstGeom>
          </p:spPr>
          <p:txBody>
            <a:bodyPr lIns="50800" tIns="50800" rIns="50800" bIns="50800" rtlCol="0" anchor="ctr"/>
            <a:lstStyle/>
            <a:p>
              <a:pPr algn="ctr">
                <a:lnSpc>
                  <a:spcPts val="2033"/>
                </a:lnSpc>
              </a:pPr>
              <a:endParaRPr/>
            </a:p>
          </p:txBody>
        </p:sp>
      </p:grpSp>
      <p:grpSp>
        <p:nvGrpSpPr>
          <p:cNvPr id="5" name="Group 5"/>
          <p:cNvGrpSpPr/>
          <p:nvPr/>
        </p:nvGrpSpPr>
        <p:grpSpPr>
          <a:xfrm rot="-1285927">
            <a:off x="-7320223" y="-1723799"/>
            <a:ext cx="23130228" cy="5851267"/>
            <a:chOff x="0" y="0"/>
            <a:chExt cx="6091912" cy="1541074"/>
          </a:xfrm>
        </p:grpSpPr>
        <p:sp>
          <p:nvSpPr>
            <p:cNvPr id="6" name="Freeform 6"/>
            <p:cNvSpPr/>
            <p:nvPr/>
          </p:nvSpPr>
          <p:spPr>
            <a:xfrm>
              <a:off x="0" y="0"/>
              <a:ext cx="6091912" cy="1541074"/>
            </a:xfrm>
            <a:custGeom>
              <a:avLst/>
              <a:gdLst/>
              <a:ahLst/>
              <a:cxnLst/>
              <a:rect l="l" t="t" r="r" b="b"/>
              <a:pathLst>
                <a:path w="6091912" h="1541074">
                  <a:moveTo>
                    <a:pt x="0" y="0"/>
                  </a:moveTo>
                  <a:lnTo>
                    <a:pt x="6091912" y="0"/>
                  </a:lnTo>
                  <a:lnTo>
                    <a:pt x="6091912" y="1541074"/>
                  </a:lnTo>
                  <a:lnTo>
                    <a:pt x="0" y="1541074"/>
                  </a:lnTo>
                  <a:close/>
                </a:path>
              </a:pathLst>
            </a:custGeom>
            <a:solidFill>
              <a:srgbClr val="07719B"/>
            </a:solidFill>
            <a:ln cap="sq">
              <a:noFill/>
              <a:prstDash val="solid"/>
              <a:miter/>
            </a:ln>
          </p:spPr>
          <p:txBody>
            <a:bodyPr/>
            <a:lstStyle/>
            <a:p>
              <a:endParaRPr lang="en-GB"/>
            </a:p>
          </p:txBody>
        </p:sp>
        <p:sp>
          <p:nvSpPr>
            <p:cNvPr id="7" name="TextBox 7"/>
            <p:cNvSpPr txBox="1"/>
            <p:nvPr/>
          </p:nvSpPr>
          <p:spPr>
            <a:xfrm>
              <a:off x="0" y="-38100"/>
              <a:ext cx="6091912" cy="1579174"/>
            </a:xfrm>
            <a:prstGeom prst="rect">
              <a:avLst/>
            </a:prstGeom>
          </p:spPr>
          <p:txBody>
            <a:bodyPr lIns="50800" tIns="50800" rIns="50800" bIns="50800" rtlCol="0" anchor="ctr"/>
            <a:lstStyle/>
            <a:p>
              <a:pPr algn="ctr">
                <a:lnSpc>
                  <a:spcPts val="2033"/>
                </a:lnSpc>
              </a:pPr>
              <a:endParaRPr/>
            </a:p>
          </p:txBody>
        </p:sp>
      </p:grpSp>
      <p:sp>
        <p:nvSpPr>
          <p:cNvPr id="8" name="TextBox 8"/>
          <p:cNvSpPr txBox="1"/>
          <p:nvPr/>
        </p:nvSpPr>
        <p:spPr>
          <a:xfrm>
            <a:off x="2008681" y="914400"/>
            <a:ext cx="8070047" cy="1953946"/>
          </a:xfrm>
          <a:prstGeom prst="rect">
            <a:avLst/>
          </a:prstGeom>
        </p:spPr>
        <p:txBody>
          <a:bodyPr lIns="0" tIns="0" rIns="0" bIns="0" rtlCol="0" anchor="t">
            <a:spAutoFit/>
          </a:bodyPr>
          <a:lstStyle/>
          <a:p>
            <a:pPr algn="l">
              <a:lnSpc>
                <a:spcPts val="7911"/>
              </a:lnSpc>
            </a:pPr>
            <a:r>
              <a:rPr lang="en-US" sz="5651" b="1">
                <a:solidFill>
                  <a:schemeClr val="bg2"/>
                </a:solidFill>
                <a:latin typeface="Inter 2 Bold"/>
                <a:ea typeface="Inter 2 Bold"/>
                <a:cs typeface="Inter 2 Bold"/>
                <a:sym typeface="Inter 2 Bold"/>
              </a:rPr>
              <a:t>How are </a:t>
            </a:r>
            <a:r>
              <a:rPr lang="en-US" sz="5651" b="1" err="1">
                <a:solidFill>
                  <a:schemeClr val="bg2"/>
                </a:solidFill>
                <a:latin typeface="Inter 2 Bold"/>
                <a:ea typeface="Inter 2 Bold"/>
                <a:cs typeface="Inter 2 Bold"/>
                <a:sym typeface="Inter 2 Bold"/>
              </a:rPr>
              <a:t>organisations</a:t>
            </a:r>
            <a:r>
              <a:rPr lang="en-US" sz="5651" b="1">
                <a:solidFill>
                  <a:schemeClr val="bg2"/>
                </a:solidFill>
                <a:latin typeface="Inter 2 Bold"/>
                <a:ea typeface="Inter 2 Bold"/>
                <a:cs typeface="Inter 2 Bold"/>
                <a:sym typeface="Inter 2 Bold"/>
              </a:rPr>
              <a:t> doing?</a:t>
            </a:r>
          </a:p>
        </p:txBody>
      </p:sp>
      <p:sp>
        <p:nvSpPr>
          <p:cNvPr id="9" name="Freeform 9"/>
          <p:cNvSpPr/>
          <p:nvPr/>
        </p:nvSpPr>
        <p:spPr>
          <a:xfrm rot="5400000">
            <a:off x="532478" y="-124599"/>
            <a:ext cx="1715283" cy="4270608"/>
          </a:xfrm>
          <a:custGeom>
            <a:avLst/>
            <a:gdLst/>
            <a:ahLst/>
            <a:cxnLst/>
            <a:rect l="l" t="t" r="r" b="b"/>
            <a:pathLst>
              <a:path w="1715283" h="4270608">
                <a:moveTo>
                  <a:pt x="0" y="0"/>
                </a:moveTo>
                <a:lnTo>
                  <a:pt x="1715282" y="0"/>
                </a:lnTo>
                <a:lnTo>
                  <a:pt x="1715282" y="4270608"/>
                </a:lnTo>
                <a:lnTo>
                  <a:pt x="0" y="4270608"/>
                </a:lnTo>
                <a:lnTo>
                  <a:pt x="0" y="0"/>
                </a:lnTo>
                <a:close/>
              </a:path>
            </a:pathLst>
          </a:custGeom>
          <a:blipFill>
            <a:blip r:embed="rId3"/>
            <a:stretch>
              <a:fillRect l="-43976" t="-59" r="-35046" b="-59"/>
            </a:stretch>
          </a:blipFill>
        </p:spPr>
        <p:txBody>
          <a:bodyPr/>
          <a:lstStyle/>
          <a:p>
            <a:endParaRPr lang="en-GB"/>
          </a:p>
        </p:txBody>
      </p:sp>
      <p:sp>
        <p:nvSpPr>
          <p:cNvPr id="10" name="Freeform 10"/>
          <p:cNvSpPr/>
          <p:nvPr/>
        </p:nvSpPr>
        <p:spPr>
          <a:xfrm>
            <a:off x="13256548" y="1028700"/>
            <a:ext cx="4002752" cy="4183966"/>
          </a:xfrm>
          <a:custGeom>
            <a:avLst/>
            <a:gdLst/>
            <a:ahLst/>
            <a:cxnLst/>
            <a:rect l="l" t="t" r="r" b="b"/>
            <a:pathLst>
              <a:path w="4002752" h="4183966">
                <a:moveTo>
                  <a:pt x="0" y="0"/>
                </a:moveTo>
                <a:lnTo>
                  <a:pt x="4002752" y="0"/>
                </a:lnTo>
                <a:lnTo>
                  <a:pt x="4002752" y="4183966"/>
                </a:lnTo>
                <a:lnTo>
                  <a:pt x="0" y="4183966"/>
                </a:lnTo>
                <a:lnTo>
                  <a:pt x="0" y="0"/>
                </a:lnTo>
                <a:close/>
              </a:path>
            </a:pathLst>
          </a:custGeom>
          <a:blipFill>
            <a:blip r:embed="rId4"/>
            <a:stretch>
              <a:fillRect/>
            </a:stretch>
          </a:blipFill>
        </p:spPr>
        <p:txBody>
          <a:bodyPr/>
          <a:lstStyle/>
          <a:p>
            <a:endParaRPr lang="en-GB"/>
          </a:p>
        </p:txBody>
      </p:sp>
      <p:sp>
        <p:nvSpPr>
          <p:cNvPr id="11" name="TextBox 11"/>
          <p:cNvSpPr txBox="1"/>
          <p:nvPr/>
        </p:nvSpPr>
        <p:spPr>
          <a:xfrm>
            <a:off x="3086101" y="5188792"/>
            <a:ext cx="14173200" cy="4224490"/>
          </a:xfrm>
          <a:prstGeom prst="rect">
            <a:avLst/>
          </a:prstGeom>
        </p:spPr>
        <p:txBody>
          <a:bodyPr wrap="square" lIns="0" tIns="0" rIns="0" bIns="0" rtlCol="0" anchor="t">
            <a:spAutoFit/>
          </a:bodyPr>
          <a:lstStyle/>
          <a:p>
            <a:pPr algn="r">
              <a:lnSpc>
                <a:spcPts val="6661"/>
              </a:lnSpc>
            </a:pPr>
            <a:r>
              <a:rPr lang="en-US" sz="4750" b="1">
                <a:solidFill>
                  <a:schemeClr val="bg1"/>
                </a:solidFill>
                <a:latin typeface="Inter 2 Bold"/>
                <a:ea typeface="Inter 2 Bold"/>
                <a:cs typeface="Inter 2 Bold"/>
                <a:sym typeface="Inter 2 Bold"/>
              </a:rPr>
              <a:t>Focuses on how change happens in real settings. It focuses on learning to help to build understanding of what supports progress, and what gets in the way. This helps </a:t>
            </a:r>
            <a:r>
              <a:rPr lang="en-US" sz="4750" b="1" err="1">
                <a:solidFill>
                  <a:schemeClr val="bg1"/>
                </a:solidFill>
                <a:latin typeface="Inter 2 Bold"/>
                <a:ea typeface="Inter 2 Bold"/>
                <a:cs typeface="Inter 2 Bold"/>
                <a:sym typeface="Inter 2 Bold"/>
              </a:rPr>
              <a:t>organisations</a:t>
            </a:r>
            <a:r>
              <a:rPr lang="en-US" sz="4750" b="1">
                <a:solidFill>
                  <a:schemeClr val="bg1"/>
                </a:solidFill>
                <a:latin typeface="Inter 2 Bold"/>
                <a:ea typeface="Inter 2 Bold"/>
                <a:cs typeface="Inter 2 Bold"/>
                <a:sym typeface="Inter 2 Bold"/>
              </a:rPr>
              <a:t> </a:t>
            </a:r>
            <a:r>
              <a:rPr lang="en-US" sz="4750" b="1">
                <a:solidFill>
                  <a:srgbClr val="FF7843"/>
                </a:solidFill>
                <a:latin typeface="Inter 2 Bold"/>
                <a:ea typeface="Inter 2 Bold"/>
                <a:cs typeface="Inter 2 Bold"/>
                <a:sym typeface="Inter 2 Bold"/>
              </a:rPr>
              <a:t>adapt, innovate, and collaborate.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1285927">
            <a:off x="-6488590" y="-1431705"/>
            <a:ext cx="23130228" cy="5851267"/>
            <a:chOff x="0" y="0"/>
            <a:chExt cx="6091912" cy="1541074"/>
          </a:xfrm>
        </p:grpSpPr>
        <p:sp>
          <p:nvSpPr>
            <p:cNvPr id="3" name="Freeform 3"/>
            <p:cNvSpPr/>
            <p:nvPr/>
          </p:nvSpPr>
          <p:spPr>
            <a:xfrm>
              <a:off x="0" y="0"/>
              <a:ext cx="6091912" cy="1541074"/>
            </a:xfrm>
            <a:custGeom>
              <a:avLst/>
              <a:gdLst/>
              <a:ahLst/>
              <a:cxnLst/>
              <a:rect l="l" t="t" r="r" b="b"/>
              <a:pathLst>
                <a:path w="6091912" h="1541074">
                  <a:moveTo>
                    <a:pt x="0" y="0"/>
                  </a:moveTo>
                  <a:lnTo>
                    <a:pt x="6091912" y="0"/>
                  </a:lnTo>
                  <a:lnTo>
                    <a:pt x="6091912" y="1541074"/>
                  </a:lnTo>
                  <a:lnTo>
                    <a:pt x="0" y="1541074"/>
                  </a:lnTo>
                  <a:close/>
                </a:path>
              </a:pathLst>
            </a:custGeom>
            <a:solidFill>
              <a:srgbClr val="FFFDEE"/>
            </a:solidFill>
            <a:ln cap="sq">
              <a:noFill/>
              <a:prstDash val="solid"/>
              <a:miter/>
            </a:ln>
          </p:spPr>
          <p:txBody>
            <a:bodyPr/>
            <a:lstStyle/>
            <a:p>
              <a:endParaRPr lang="en-GB"/>
            </a:p>
          </p:txBody>
        </p:sp>
        <p:sp>
          <p:nvSpPr>
            <p:cNvPr id="4" name="TextBox 4"/>
            <p:cNvSpPr txBox="1"/>
            <p:nvPr/>
          </p:nvSpPr>
          <p:spPr>
            <a:xfrm>
              <a:off x="0" y="-38100"/>
              <a:ext cx="6091912" cy="1579174"/>
            </a:xfrm>
            <a:prstGeom prst="rect">
              <a:avLst/>
            </a:prstGeom>
          </p:spPr>
          <p:txBody>
            <a:bodyPr lIns="50800" tIns="50800" rIns="50800" bIns="50800" rtlCol="0" anchor="ctr"/>
            <a:lstStyle/>
            <a:p>
              <a:pPr algn="ctr">
                <a:lnSpc>
                  <a:spcPts val="2033"/>
                </a:lnSpc>
              </a:pPr>
              <a:endParaRPr/>
            </a:p>
          </p:txBody>
        </p:sp>
      </p:grpSp>
      <p:grpSp>
        <p:nvGrpSpPr>
          <p:cNvPr id="5" name="Group 5"/>
          <p:cNvGrpSpPr/>
          <p:nvPr/>
        </p:nvGrpSpPr>
        <p:grpSpPr>
          <a:xfrm rot="-1285927">
            <a:off x="-6584960" y="-1902944"/>
            <a:ext cx="23130228" cy="6170204"/>
            <a:chOff x="0" y="0"/>
            <a:chExt cx="6091912" cy="1625074"/>
          </a:xfrm>
        </p:grpSpPr>
        <p:sp>
          <p:nvSpPr>
            <p:cNvPr id="6" name="Freeform 6"/>
            <p:cNvSpPr/>
            <p:nvPr/>
          </p:nvSpPr>
          <p:spPr>
            <a:xfrm>
              <a:off x="0" y="0"/>
              <a:ext cx="6091912" cy="1625074"/>
            </a:xfrm>
            <a:custGeom>
              <a:avLst/>
              <a:gdLst/>
              <a:ahLst/>
              <a:cxnLst/>
              <a:rect l="l" t="t" r="r" b="b"/>
              <a:pathLst>
                <a:path w="6091912" h="1625074">
                  <a:moveTo>
                    <a:pt x="0" y="0"/>
                  </a:moveTo>
                  <a:lnTo>
                    <a:pt x="6091912" y="0"/>
                  </a:lnTo>
                  <a:lnTo>
                    <a:pt x="6091912" y="1625074"/>
                  </a:lnTo>
                  <a:lnTo>
                    <a:pt x="0" y="1625074"/>
                  </a:lnTo>
                  <a:close/>
                </a:path>
              </a:pathLst>
            </a:custGeom>
            <a:solidFill>
              <a:srgbClr val="07719B"/>
            </a:solidFill>
            <a:ln cap="sq">
              <a:noFill/>
              <a:prstDash val="solid"/>
              <a:miter/>
            </a:ln>
          </p:spPr>
          <p:txBody>
            <a:bodyPr/>
            <a:lstStyle/>
            <a:p>
              <a:endParaRPr lang="en-GB"/>
            </a:p>
          </p:txBody>
        </p:sp>
        <p:sp>
          <p:nvSpPr>
            <p:cNvPr id="7" name="TextBox 7"/>
            <p:cNvSpPr txBox="1"/>
            <p:nvPr/>
          </p:nvSpPr>
          <p:spPr>
            <a:xfrm>
              <a:off x="0" y="-38100"/>
              <a:ext cx="6091912" cy="1663174"/>
            </a:xfrm>
            <a:prstGeom prst="rect">
              <a:avLst/>
            </a:prstGeom>
          </p:spPr>
          <p:txBody>
            <a:bodyPr lIns="50800" tIns="50800" rIns="50800" bIns="50800" rtlCol="0" anchor="ctr"/>
            <a:lstStyle/>
            <a:p>
              <a:pPr algn="ctr">
                <a:lnSpc>
                  <a:spcPts val="2033"/>
                </a:lnSpc>
              </a:pPr>
              <a:endParaRPr/>
            </a:p>
          </p:txBody>
        </p:sp>
      </p:grpSp>
      <p:sp>
        <p:nvSpPr>
          <p:cNvPr id="8" name="TextBox 8"/>
          <p:cNvSpPr txBox="1"/>
          <p:nvPr/>
        </p:nvSpPr>
        <p:spPr>
          <a:xfrm>
            <a:off x="1965397" y="914400"/>
            <a:ext cx="9325272" cy="2945542"/>
          </a:xfrm>
          <a:prstGeom prst="rect">
            <a:avLst/>
          </a:prstGeom>
        </p:spPr>
        <p:txBody>
          <a:bodyPr lIns="0" tIns="0" rIns="0" bIns="0" rtlCol="0" anchor="t">
            <a:spAutoFit/>
          </a:bodyPr>
          <a:lstStyle/>
          <a:p>
            <a:pPr algn="l">
              <a:lnSpc>
                <a:spcPts val="7911"/>
              </a:lnSpc>
            </a:pPr>
            <a:r>
              <a:rPr lang="en-US" sz="5651" b="1">
                <a:solidFill>
                  <a:srgbClr val="FFFFFF"/>
                </a:solidFill>
                <a:latin typeface="Inter 2 Bold"/>
                <a:ea typeface="Inter 2 Bold"/>
                <a:cs typeface="Inter 2 Bold"/>
                <a:sym typeface="Inter 2 Bold"/>
              </a:rPr>
              <a:t>Are the care community feeling the impact?</a:t>
            </a:r>
          </a:p>
          <a:p>
            <a:pPr algn="l">
              <a:lnSpc>
                <a:spcPts val="7911"/>
              </a:lnSpc>
            </a:pPr>
            <a:endParaRPr lang="en-US" sz="5651" b="1">
              <a:solidFill>
                <a:srgbClr val="FFFFFF"/>
              </a:solidFill>
              <a:latin typeface="Inter 2 Bold"/>
              <a:ea typeface="Inter 2 Bold"/>
              <a:cs typeface="Inter 2 Bold"/>
              <a:sym typeface="Inter 2 Bold"/>
            </a:endParaRPr>
          </a:p>
        </p:txBody>
      </p:sp>
      <p:sp>
        <p:nvSpPr>
          <p:cNvPr id="9" name="Freeform 9"/>
          <p:cNvSpPr/>
          <p:nvPr/>
        </p:nvSpPr>
        <p:spPr>
          <a:xfrm rot="5400000">
            <a:off x="532478" y="-124599"/>
            <a:ext cx="1715283" cy="4270608"/>
          </a:xfrm>
          <a:custGeom>
            <a:avLst/>
            <a:gdLst/>
            <a:ahLst/>
            <a:cxnLst/>
            <a:rect l="l" t="t" r="r" b="b"/>
            <a:pathLst>
              <a:path w="1715283" h="4270608">
                <a:moveTo>
                  <a:pt x="0" y="0"/>
                </a:moveTo>
                <a:lnTo>
                  <a:pt x="1715282" y="0"/>
                </a:lnTo>
                <a:lnTo>
                  <a:pt x="1715282" y="4270608"/>
                </a:lnTo>
                <a:lnTo>
                  <a:pt x="0" y="4270608"/>
                </a:lnTo>
                <a:lnTo>
                  <a:pt x="0" y="0"/>
                </a:lnTo>
                <a:close/>
              </a:path>
            </a:pathLst>
          </a:custGeom>
          <a:blipFill>
            <a:blip r:embed="rId3"/>
            <a:stretch>
              <a:fillRect l="-43976" t="-59" r="-35046" b="-59"/>
            </a:stretch>
          </a:blipFill>
        </p:spPr>
        <p:txBody>
          <a:bodyPr/>
          <a:lstStyle/>
          <a:p>
            <a:endParaRPr lang="en-GB"/>
          </a:p>
        </p:txBody>
      </p:sp>
      <p:sp>
        <p:nvSpPr>
          <p:cNvPr id="10" name="Freeform 10"/>
          <p:cNvSpPr/>
          <p:nvPr/>
        </p:nvSpPr>
        <p:spPr>
          <a:xfrm>
            <a:off x="13256548" y="1028700"/>
            <a:ext cx="4002752" cy="4183966"/>
          </a:xfrm>
          <a:custGeom>
            <a:avLst/>
            <a:gdLst/>
            <a:ahLst/>
            <a:cxnLst/>
            <a:rect l="l" t="t" r="r" b="b"/>
            <a:pathLst>
              <a:path w="4002752" h="4183966">
                <a:moveTo>
                  <a:pt x="0" y="0"/>
                </a:moveTo>
                <a:lnTo>
                  <a:pt x="4002752" y="0"/>
                </a:lnTo>
                <a:lnTo>
                  <a:pt x="4002752" y="4183966"/>
                </a:lnTo>
                <a:lnTo>
                  <a:pt x="0" y="4183966"/>
                </a:lnTo>
                <a:lnTo>
                  <a:pt x="0" y="0"/>
                </a:lnTo>
                <a:close/>
              </a:path>
            </a:pathLst>
          </a:custGeom>
          <a:blipFill>
            <a:blip r:embed="rId4"/>
            <a:stretch>
              <a:fillRect/>
            </a:stretch>
          </a:blipFill>
        </p:spPr>
        <p:txBody>
          <a:bodyPr/>
          <a:lstStyle/>
          <a:p>
            <a:endParaRPr lang="en-GB"/>
          </a:p>
        </p:txBody>
      </p:sp>
      <p:sp>
        <p:nvSpPr>
          <p:cNvPr id="11" name="TextBox 11"/>
          <p:cNvSpPr txBox="1"/>
          <p:nvPr/>
        </p:nvSpPr>
        <p:spPr>
          <a:xfrm>
            <a:off x="4227335" y="5179267"/>
            <a:ext cx="13031965" cy="3484069"/>
          </a:xfrm>
          <a:prstGeom prst="rect">
            <a:avLst/>
          </a:prstGeom>
        </p:spPr>
        <p:txBody>
          <a:bodyPr lIns="0" tIns="0" rIns="0" bIns="0" rtlCol="0" anchor="t">
            <a:spAutoFit/>
          </a:bodyPr>
          <a:lstStyle/>
          <a:p>
            <a:pPr algn="r">
              <a:lnSpc>
                <a:spcPts val="6928"/>
              </a:lnSpc>
            </a:pPr>
            <a:r>
              <a:rPr lang="en-US" sz="4948" b="1">
                <a:solidFill>
                  <a:srgbClr val="FFFDEE"/>
                </a:solidFill>
                <a:latin typeface="Inter 2 Bold"/>
                <a:ea typeface="Inter 2 Bold"/>
                <a:cs typeface="Inter 2 Bold"/>
                <a:sym typeface="Inter 2 Bold"/>
              </a:rPr>
              <a:t>Reveals meaning, highlights gaps, and ensures that the care community’s perspective </a:t>
            </a:r>
            <a:r>
              <a:rPr lang="en-US" sz="4948" b="1">
                <a:solidFill>
                  <a:srgbClr val="FF7843"/>
                </a:solidFill>
                <a:latin typeface="Inter 2 Bold"/>
                <a:ea typeface="Inter 2 Bold"/>
                <a:cs typeface="Inter 2 Bold"/>
                <a:sym typeface="Inter 2 Bold"/>
              </a:rPr>
              <a:t>shapes how progress is judged and understood.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sp>
        <p:nvSpPr>
          <p:cNvPr id="2" name="AutoShape 2"/>
          <p:cNvSpPr/>
          <p:nvPr/>
        </p:nvSpPr>
        <p:spPr>
          <a:xfrm>
            <a:off x="904875" y="2962161"/>
            <a:ext cx="10447480" cy="0"/>
          </a:xfrm>
          <a:prstGeom prst="line">
            <a:avLst/>
          </a:prstGeom>
          <a:ln w="19050" cap="flat">
            <a:solidFill>
              <a:srgbClr val="FFFFFF">
                <a:alpha val="42745"/>
              </a:srgbClr>
            </a:solidFill>
            <a:prstDash val="solid"/>
            <a:headEnd type="none" w="sm" len="sm"/>
            <a:tailEnd type="none" w="sm" len="sm"/>
          </a:ln>
        </p:spPr>
        <p:txBody>
          <a:bodyPr/>
          <a:lstStyle/>
          <a:p>
            <a:endParaRPr lang="en-GB"/>
          </a:p>
        </p:txBody>
      </p:sp>
      <p:sp>
        <p:nvSpPr>
          <p:cNvPr id="3" name="Freeform 3"/>
          <p:cNvSpPr/>
          <p:nvPr/>
        </p:nvSpPr>
        <p:spPr>
          <a:xfrm rot="5400000">
            <a:off x="922284" y="1913098"/>
            <a:ext cx="1715283" cy="4270608"/>
          </a:xfrm>
          <a:custGeom>
            <a:avLst/>
            <a:gdLst/>
            <a:ahLst/>
            <a:cxnLst/>
            <a:rect l="l" t="t" r="r" b="b"/>
            <a:pathLst>
              <a:path w="1715283" h="4270608">
                <a:moveTo>
                  <a:pt x="0" y="0"/>
                </a:moveTo>
                <a:lnTo>
                  <a:pt x="1715283" y="0"/>
                </a:lnTo>
                <a:lnTo>
                  <a:pt x="1715283" y="4270609"/>
                </a:lnTo>
                <a:lnTo>
                  <a:pt x="0" y="4270609"/>
                </a:lnTo>
                <a:lnTo>
                  <a:pt x="0" y="0"/>
                </a:lnTo>
                <a:close/>
              </a:path>
            </a:pathLst>
          </a:custGeom>
          <a:blipFill>
            <a:blip r:embed="rId3"/>
            <a:stretch>
              <a:fillRect l="-43976" t="-59" r="-35046" b="-59"/>
            </a:stretch>
          </a:blipFill>
        </p:spPr>
        <p:txBody>
          <a:bodyPr/>
          <a:lstStyle/>
          <a:p>
            <a:endParaRPr lang="en-GB"/>
          </a:p>
        </p:txBody>
      </p:sp>
      <p:grpSp>
        <p:nvGrpSpPr>
          <p:cNvPr id="4" name="Group 4"/>
          <p:cNvGrpSpPr/>
          <p:nvPr/>
        </p:nvGrpSpPr>
        <p:grpSpPr>
          <a:xfrm>
            <a:off x="11575393" y="7280500"/>
            <a:ext cx="7591065" cy="759106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7" name="TextBox 7"/>
          <p:cNvSpPr txBox="1"/>
          <p:nvPr/>
        </p:nvSpPr>
        <p:spPr>
          <a:xfrm>
            <a:off x="2512240" y="5556180"/>
            <a:ext cx="10522405" cy="2860166"/>
          </a:xfrm>
          <a:prstGeom prst="rect">
            <a:avLst/>
          </a:prstGeom>
        </p:spPr>
        <p:txBody>
          <a:bodyPr lIns="0" tIns="0" rIns="0" bIns="0" rtlCol="0" anchor="t">
            <a:spAutoFit/>
          </a:bodyPr>
          <a:lstStyle/>
          <a:p>
            <a:pPr algn="l">
              <a:lnSpc>
                <a:spcPts val="5319"/>
              </a:lnSpc>
            </a:pPr>
            <a:r>
              <a:rPr lang="en-US" sz="3799" b="1">
                <a:solidFill>
                  <a:schemeClr val="bg1"/>
                </a:solidFill>
                <a:latin typeface="Inter Medium" panose="020B0604020202020204" charset="0"/>
                <a:ea typeface="Inter 2 Bold"/>
                <a:cs typeface="Inter Medium" panose="020B0604020202020204" charset="0"/>
                <a:sym typeface="Inter 2 Bold"/>
              </a:rPr>
              <a:t>Check whether current practice is making a difference, understand what is working well, and see where change is still needed. </a:t>
            </a:r>
          </a:p>
          <a:p>
            <a:pPr algn="l">
              <a:lnSpc>
                <a:spcPts val="6986"/>
              </a:lnSpc>
            </a:pPr>
            <a:endParaRPr lang="en-US" sz="3799" b="1">
              <a:solidFill>
                <a:schemeClr val="bg1"/>
              </a:solidFill>
              <a:latin typeface="Inter Medium" panose="020B0604020202020204" charset="0"/>
              <a:ea typeface="Inter 2 Bold"/>
              <a:cs typeface="Inter Medium" panose="020B0604020202020204" charset="0"/>
              <a:sym typeface="Inter 2 Bold"/>
            </a:endParaRPr>
          </a:p>
        </p:txBody>
      </p:sp>
      <p:sp>
        <p:nvSpPr>
          <p:cNvPr id="8" name="Freeform 8"/>
          <p:cNvSpPr/>
          <p:nvPr/>
        </p:nvSpPr>
        <p:spPr>
          <a:xfrm rot="5400000">
            <a:off x="922284" y="4230893"/>
            <a:ext cx="1715283" cy="4270608"/>
          </a:xfrm>
          <a:custGeom>
            <a:avLst/>
            <a:gdLst/>
            <a:ahLst/>
            <a:cxnLst/>
            <a:rect l="l" t="t" r="r" b="b"/>
            <a:pathLst>
              <a:path w="1715283" h="4270608">
                <a:moveTo>
                  <a:pt x="0" y="0"/>
                </a:moveTo>
                <a:lnTo>
                  <a:pt x="1715283" y="0"/>
                </a:lnTo>
                <a:lnTo>
                  <a:pt x="1715283" y="4270608"/>
                </a:lnTo>
                <a:lnTo>
                  <a:pt x="0" y="4270608"/>
                </a:lnTo>
                <a:lnTo>
                  <a:pt x="0" y="0"/>
                </a:lnTo>
                <a:close/>
              </a:path>
            </a:pathLst>
          </a:custGeom>
          <a:blipFill>
            <a:blip r:embed="rId3"/>
            <a:stretch>
              <a:fillRect l="-43976" t="-59" r="-35046" b="-59"/>
            </a:stretch>
          </a:blipFill>
        </p:spPr>
        <p:txBody>
          <a:bodyPr/>
          <a:lstStyle/>
          <a:p>
            <a:endParaRPr lang="en-GB"/>
          </a:p>
        </p:txBody>
      </p:sp>
      <p:grpSp>
        <p:nvGrpSpPr>
          <p:cNvPr id="9" name="Group 9"/>
          <p:cNvGrpSpPr/>
          <p:nvPr/>
        </p:nvGrpSpPr>
        <p:grpSpPr>
          <a:xfrm>
            <a:off x="13240904" y="5450918"/>
            <a:ext cx="7591065" cy="759106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12" name="Freeform 12"/>
          <p:cNvSpPr/>
          <p:nvPr/>
        </p:nvSpPr>
        <p:spPr>
          <a:xfrm>
            <a:off x="13813750" y="4962706"/>
            <a:ext cx="4837381" cy="5995170"/>
          </a:xfrm>
          <a:custGeom>
            <a:avLst/>
            <a:gdLst/>
            <a:ahLst/>
            <a:cxnLst/>
            <a:rect l="l" t="t" r="r" b="b"/>
            <a:pathLst>
              <a:path w="4837381" h="5995170">
                <a:moveTo>
                  <a:pt x="0" y="0"/>
                </a:moveTo>
                <a:lnTo>
                  <a:pt x="4837381" y="0"/>
                </a:lnTo>
                <a:lnTo>
                  <a:pt x="4837381" y="5995170"/>
                </a:lnTo>
                <a:lnTo>
                  <a:pt x="0" y="5995170"/>
                </a:lnTo>
                <a:lnTo>
                  <a:pt x="0" y="0"/>
                </a:lnTo>
                <a:close/>
              </a:path>
            </a:pathLst>
          </a:custGeom>
          <a:blipFill>
            <a:blip r:embed="rId4"/>
            <a:stretch>
              <a:fillRect l="-13719"/>
            </a:stretch>
          </a:blipFill>
        </p:spPr>
        <p:txBody>
          <a:bodyPr/>
          <a:lstStyle/>
          <a:p>
            <a:endParaRPr lang="en-GB"/>
          </a:p>
        </p:txBody>
      </p:sp>
      <p:sp>
        <p:nvSpPr>
          <p:cNvPr id="13" name="TextBox 13"/>
          <p:cNvSpPr txBox="1"/>
          <p:nvPr/>
        </p:nvSpPr>
        <p:spPr>
          <a:xfrm>
            <a:off x="860820" y="981075"/>
            <a:ext cx="11535337" cy="1743449"/>
          </a:xfrm>
          <a:prstGeom prst="rect">
            <a:avLst/>
          </a:prstGeom>
        </p:spPr>
        <p:txBody>
          <a:bodyPr lIns="0" tIns="0" rIns="0" bIns="0" rtlCol="0" anchor="t">
            <a:spAutoFit/>
          </a:bodyPr>
          <a:lstStyle/>
          <a:p>
            <a:pPr algn="l">
              <a:lnSpc>
                <a:spcPts val="6986"/>
              </a:lnSpc>
            </a:pPr>
            <a:r>
              <a:rPr lang="en-US" sz="4990" b="1">
                <a:solidFill>
                  <a:srgbClr val="FFFDEE"/>
                </a:solidFill>
                <a:latin typeface="Inter 2 Bold"/>
                <a:ea typeface="Inter 2 Bold"/>
                <a:cs typeface="Inter 2 Bold"/>
                <a:sym typeface="Inter 2 Bold"/>
              </a:rPr>
              <a:t>How can the Promise Story of Progress help you? </a:t>
            </a:r>
          </a:p>
        </p:txBody>
      </p:sp>
      <p:sp>
        <p:nvSpPr>
          <p:cNvPr id="14" name="TextBox 14"/>
          <p:cNvSpPr txBox="1"/>
          <p:nvPr/>
        </p:nvSpPr>
        <p:spPr>
          <a:xfrm>
            <a:off x="2512240" y="3404801"/>
            <a:ext cx="13602858" cy="1300356"/>
          </a:xfrm>
          <a:prstGeom prst="rect">
            <a:avLst/>
          </a:prstGeom>
        </p:spPr>
        <p:txBody>
          <a:bodyPr lIns="0" tIns="0" rIns="0" bIns="0" rtlCol="0" anchor="t">
            <a:spAutoFit/>
          </a:bodyPr>
          <a:lstStyle/>
          <a:p>
            <a:pPr algn="l">
              <a:lnSpc>
                <a:spcPts val="5320"/>
              </a:lnSpc>
            </a:pPr>
            <a:r>
              <a:rPr lang="en-US" sz="3800" b="1">
                <a:solidFill>
                  <a:schemeClr val="bg1"/>
                </a:solidFill>
                <a:latin typeface="Inter Medium" panose="020B0604020202020204" charset="0"/>
                <a:ea typeface="Inter 2 Bold"/>
                <a:cs typeface="Inter Medium" panose="020B0604020202020204" charset="0"/>
                <a:sym typeface="Inter 2 Bold"/>
              </a:rPr>
              <a:t>Give context to your own data and learn how to make improvements, all while understanding how Scotland is doing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879241" y="-3685398"/>
            <a:ext cx="6725623" cy="15399931"/>
          </a:xfrm>
          <a:prstGeom prst="rect">
            <a:avLst/>
          </a:prstGeom>
        </p:spPr>
        <p:txBody>
          <a:bodyPr lIns="0" tIns="0" rIns="0" bIns="0" rtlCol="0" anchor="t">
            <a:spAutoFit/>
          </a:bodyPr>
          <a:lstStyle/>
          <a:p>
            <a:pPr algn="ctr">
              <a:lnSpc>
                <a:spcPts val="125874"/>
              </a:lnSpc>
            </a:pPr>
            <a:r>
              <a:rPr lang="en-US" sz="89910" b="1">
                <a:solidFill>
                  <a:srgbClr val="FF7843">
                    <a:alpha val="80000"/>
                  </a:srgbClr>
                </a:solidFill>
                <a:latin typeface="Montserrat Bold"/>
                <a:ea typeface="Montserrat Bold"/>
                <a:cs typeface="Montserrat Bold"/>
                <a:sym typeface="Montserrat Bold"/>
              </a:rPr>
              <a:t>?</a:t>
            </a:r>
          </a:p>
        </p:txBody>
      </p:sp>
      <p:grpSp>
        <p:nvGrpSpPr>
          <p:cNvPr id="3" name="Group 3"/>
          <p:cNvGrpSpPr/>
          <p:nvPr/>
        </p:nvGrpSpPr>
        <p:grpSpPr>
          <a:xfrm>
            <a:off x="-1313702" y="-1078883"/>
            <a:ext cx="4684803" cy="468480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alpha val="73725"/>
              </a:srgbClr>
            </a:solidFill>
          </p:spPr>
          <p:txBody>
            <a:bodyPr/>
            <a:lstStyle/>
            <a:p>
              <a:endParaRPr lang="en-GB"/>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033"/>
                </a:lnSpc>
              </a:pPr>
              <a:endParaRPr/>
            </a:p>
          </p:txBody>
        </p:sp>
      </p:grpSp>
      <p:sp>
        <p:nvSpPr>
          <p:cNvPr id="6" name="TextBox 6"/>
          <p:cNvSpPr txBox="1"/>
          <p:nvPr/>
        </p:nvSpPr>
        <p:spPr>
          <a:xfrm>
            <a:off x="13622789" y="-3685398"/>
            <a:ext cx="6725532" cy="15399931"/>
          </a:xfrm>
          <a:prstGeom prst="rect">
            <a:avLst/>
          </a:prstGeom>
        </p:spPr>
        <p:txBody>
          <a:bodyPr lIns="0" tIns="0" rIns="0" bIns="0" rtlCol="0" anchor="t">
            <a:spAutoFit/>
          </a:bodyPr>
          <a:lstStyle/>
          <a:p>
            <a:pPr algn="ctr">
              <a:lnSpc>
                <a:spcPts val="125874"/>
              </a:lnSpc>
            </a:pPr>
            <a:r>
              <a:rPr lang="en-US" sz="89910" b="1">
                <a:solidFill>
                  <a:srgbClr val="07719B">
                    <a:alpha val="80000"/>
                  </a:srgbClr>
                </a:solidFill>
                <a:latin typeface="Montserrat Bold"/>
                <a:ea typeface="Montserrat Bold"/>
                <a:cs typeface="Montserrat Bold"/>
                <a:sym typeface="Montserrat Bold"/>
              </a:rPr>
              <a:t>?</a:t>
            </a:r>
          </a:p>
        </p:txBody>
      </p:sp>
      <p:sp>
        <p:nvSpPr>
          <p:cNvPr id="7" name="TextBox 7"/>
          <p:cNvSpPr txBox="1"/>
          <p:nvPr/>
        </p:nvSpPr>
        <p:spPr>
          <a:xfrm>
            <a:off x="13283868" y="-3685398"/>
            <a:ext cx="6725737" cy="15399931"/>
          </a:xfrm>
          <a:prstGeom prst="rect">
            <a:avLst/>
          </a:prstGeom>
        </p:spPr>
        <p:txBody>
          <a:bodyPr wrap="square" lIns="0" tIns="0" rIns="0" bIns="0" rtlCol="0" anchor="t">
            <a:spAutoFit/>
          </a:bodyPr>
          <a:lstStyle/>
          <a:p>
            <a:pPr algn="ctr">
              <a:lnSpc>
                <a:spcPts val="125874"/>
              </a:lnSpc>
            </a:pPr>
            <a:r>
              <a:rPr lang="en-US" sz="89910" b="1">
                <a:solidFill>
                  <a:srgbClr val="FFFFFF">
                    <a:alpha val="89804"/>
                  </a:srgbClr>
                </a:solidFill>
                <a:latin typeface="Montserrat Bold"/>
                <a:ea typeface="Montserrat Bold"/>
                <a:cs typeface="Montserrat Bold"/>
                <a:sym typeface="Montserrat Bold"/>
              </a:rPr>
              <a:t>?</a:t>
            </a:r>
          </a:p>
        </p:txBody>
      </p:sp>
      <p:grpSp>
        <p:nvGrpSpPr>
          <p:cNvPr id="8" name="Group 8"/>
          <p:cNvGrpSpPr/>
          <p:nvPr/>
        </p:nvGrpSpPr>
        <p:grpSpPr>
          <a:xfrm>
            <a:off x="12617907" y="5998814"/>
            <a:ext cx="4189619" cy="41896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274A"/>
            </a:solidFill>
          </p:spPr>
          <p:txBody>
            <a:bodyPr/>
            <a:lstStyle/>
            <a:p>
              <a:endParaRPr lang="en-GB"/>
            </a:p>
          </p:txBody>
        </p:sp>
        <p:sp>
          <p:nvSpPr>
            <p:cNvPr id="10" name="TextBox 10"/>
            <p:cNvSpPr txBox="1"/>
            <p:nvPr/>
          </p:nvSpPr>
          <p:spPr>
            <a:xfrm>
              <a:off x="76200" y="57150"/>
              <a:ext cx="660400" cy="679450"/>
            </a:xfrm>
            <a:prstGeom prst="rect">
              <a:avLst/>
            </a:prstGeom>
          </p:spPr>
          <p:txBody>
            <a:bodyPr lIns="29342" tIns="29342" rIns="29342" bIns="29342" rtlCol="0" anchor="ctr"/>
            <a:lstStyle/>
            <a:p>
              <a:pPr algn="ctr">
                <a:lnSpc>
                  <a:spcPts val="1536"/>
                </a:lnSpc>
              </a:pPr>
              <a:endParaRPr/>
            </a:p>
          </p:txBody>
        </p:sp>
      </p:grpSp>
      <p:sp>
        <p:nvSpPr>
          <p:cNvPr id="11" name="AutoShape 11"/>
          <p:cNvSpPr/>
          <p:nvPr/>
        </p:nvSpPr>
        <p:spPr>
          <a:xfrm>
            <a:off x="1028700" y="3116160"/>
            <a:ext cx="7383013" cy="0"/>
          </a:xfrm>
          <a:prstGeom prst="line">
            <a:avLst/>
          </a:prstGeom>
          <a:ln w="19050" cap="flat">
            <a:solidFill>
              <a:srgbClr val="FFFFFF">
                <a:alpha val="42745"/>
              </a:srgbClr>
            </a:solidFill>
            <a:prstDash val="solid"/>
            <a:headEnd type="none" w="sm" len="sm"/>
            <a:tailEnd type="none" w="sm" len="sm"/>
          </a:ln>
        </p:spPr>
        <p:txBody>
          <a:bodyPr/>
          <a:lstStyle/>
          <a:p>
            <a:endParaRPr lang="en-GB"/>
          </a:p>
        </p:txBody>
      </p:sp>
      <p:grpSp>
        <p:nvGrpSpPr>
          <p:cNvPr id="12" name="Group 12"/>
          <p:cNvGrpSpPr/>
          <p:nvPr/>
        </p:nvGrpSpPr>
        <p:grpSpPr>
          <a:xfrm>
            <a:off x="3508399" y="5143500"/>
            <a:ext cx="9007910" cy="2890800"/>
            <a:chOff x="0" y="0"/>
            <a:chExt cx="2527059" cy="812800"/>
          </a:xfrm>
        </p:grpSpPr>
        <p:sp>
          <p:nvSpPr>
            <p:cNvPr id="13" name="Freeform 13"/>
            <p:cNvSpPr/>
            <p:nvPr/>
          </p:nvSpPr>
          <p:spPr>
            <a:xfrm>
              <a:off x="0" y="0"/>
              <a:ext cx="2527059" cy="812800"/>
            </a:xfrm>
            <a:custGeom>
              <a:avLst/>
              <a:gdLst/>
              <a:ahLst/>
              <a:cxnLst/>
              <a:rect l="l" t="t" r="r" b="b"/>
              <a:pathLst>
                <a:path w="2527059" h="812800">
                  <a:moveTo>
                    <a:pt x="67778" y="0"/>
                  </a:moveTo>
                  <a:lnTo>
                    <a:pt x="2459281" y="0"/>
                  </a:lnTo>
                  <a:cubicBezTo>
                    <a:pt x="2477257" y="0"/>
                    <a:pt x="2494497" y="7141"/>
                    <a:pt x="2507207" y="19852"/>
                  </a:cubicBezTo>
                  <a:cubicBezTo>
                    <a:pt x="2519918" y="32562"/>
                    <a:pt x="2527059" y="49802"/>
                    <a:pt x="2527059" y="67778"/>
                  </a:cubicBezTo>
                  <a:lnTo>
                    <a:pt x="2527059" y="745022"/>
                  </a:lnTo>
                  <a:cubicBezTo>
                    <a:pt x="2527059" y="782455"/>
                    <a:pt x="2496714" y="812800"/>
                    <a:pt x="2459281" y="812800"/>
                  </a:cubicBezTo>
                  <a:lnTo>
                    <a:pt x="67778" y="812800"/>
                  </a:lnTo>
                  <a:cubicBezTo>
                    <a:pt x="30345" y="812800"/>
                    <a:pt x="0" y="782455"/>
                    <a:pt x="0" y="745022"/>
                  </a:cubicBezTo>
                  <a:lnTo>
                    <a:pt x="0" y="67778"/>
                  </a:lnTo>
                  <a:cubicBezTo>
                    <a:pt x="0" y="30345"/>
                    <a:pt x="30345" y="0"/>
                    <a:pt x="67778" y="0"/>
                  </a:cubicBezTo>
                  <a:close/>
                </a:path>
              </a:pathLst>
            </a:custGeom>
            <a:solidFill>
              <a:srgbClr val="F0EFE7"/>
            </a:solidFill>
          </p:spPr>
          <p:txBody>
            <a:bodyPr/>
            <a:lstStyle/>
            <a:p>
              <a:endParaRPr lang="en-GB"/>
            </a:p>
          </p:txBody>
        </p:sp>
        <p:sp>
          <p:nvSpPr>
            <p:cNvPr id="14" name="TextBox 14"/>
            <p:cNvSpPr txBox="1"/>
            <p:nvPr/>
          </p:nvSpPr>
          <p:spPr>
            <a:xfrm>
              <a:off x="0" y="-38100"/>
              <a:ext cx="2527059" cy="850900"/>
            </a:xfrm>
            <a:prstGeom prst="rect">
              <a:avLst/>
            </a:prstGeom>
          </p:spPr>
          <p:txBody>
            <a:bodyPr lIns="50800" tIns="50800" rIns="50800" bIns="50800" rtlCol="0" anchor="ctr"/>
            <a:lstStyle/>
            <a:p>
              <a:pPr algn="ctr">
                <a:lnSpc>
                  <a:spcPts val="2033"/>
                </a:lnSpc>
              </a:pPr>
              <a:endParaRPr/>
            </a:p>
          </p:txBody>
        </p:sp>
      </p:grpSp>
      <p:sp>
        <p:nvSpPr>
          <p:cNvPr id="15" name="TextBox 15"/>
          <p:cNvSpPr txBox="1"/>
          <p:nvPr/>
        </p:nvSpPr>
        <p:spPr>
          <a:xfrm>
            <a:off x="1028700" y="1152525"/>
            <a:ext cx="7240458" cy="1805913"/>
          </a:xfrm>
          <a:prstGeom prst="rect">
            <a:avLst/>
          </a:prstGeom>
        </p:spPr>
        <p:txBody>
          <a:bodyPr lIns="0" tIns="0" rIns="0" bIns="0" rtlCol="0" anchor="t">
            <a:spAutoFit/>
          </a:bodyPr>
          <a:lstStyle/>
          <a:p>
            <a:pPr algn="l">
              <a:lnSpc>
                <a:spcPts val="7007"/>
              </a:lnSpc>
            </a:pPr>
            <a:r>
              <a:rPr lang="en-US" sz="6938" b="1">
                <a:solidFill>
                  <a:srgbClr val="FFFDEE"/>
                </a:solidFill>
                <a:latin typeface="Inter 2 Bold"/>
                <a:ea typeface="Inter 2 Bold"/>
                <a:cs typeface="Inter 2 Bold"/>
                <a:sym typeface="Inter 2 Bold"/>
              </a:rPr>
              <a:t>Asking the right questions</a:t>
            </a:r>
          </a:p>
        </p:txBody>
      </p:sp>
      <p:sp>
        <p:nvSpPr>
          <p:cNvPr id="17" name="TextBox 17"/>
          <p:cNvSpPr txBox="1"/>
          <p:nvPr/>
        </p:nvSpPr>
        <p:spPr>
          <a:xfrm>
            <a:off x="1028700" y="4118006"/>
            <a:ext cx="12350911" cy="674625"/>
          </a:xfrm>
          <a:prstGeom prst="rect">
            <a:avLst/>
          </a:prstGeom>
        </p:spPr>
        <p:txBody>
          <a:bodyPr lIns="0" tIns="0" rIns="0" bIns="0" rtlCol="0" anchor="t">
            <a:spAutoFit/>
          </a:bodyPr>
          <a:lstStyle/>
          <a:p>
            <a:pPr algn="l">
              <a:lnSpc>
                <a:spcPts val="5113"/>
              </a:lnSpc>
            </a:pPr>
            <a:r>
              <a:rPr lang="en-US" sz="5063" b="1">
                <a:solidFill>
                  <a:srgbClr val="FF7843"/>
                </a:solidFill>
                <a:latin typeface="Inter 2 Bold"/>
                <a:ea typeface="Inter 2 Bold"/>
                <a:cs typeface="Inter 2 Bold"/>
                <a:sym typeface="Inter 2 Bold"/>
              </a:rPr>
              <a:t>How would you answer this question? </a:t>
            </a:r>
          </a:p>
        </p:txBody>
      </p:sp>
      <p:grpSp>
        <p:nvGrpSpPr>
          <p:cNvPr id="18" name="Group 18"/>
          <p:cNvGrpSpPr/>
          <p:nvPr/>
        </p:nvGrpSpPr>
        <p:grpSpPr>
          <a:xfrm>
            <a:off x="13283868" y="6411211"/>
            <a:ext cx="3158969" cy="3151890"/>
            <a:chOff x="67578" y="65464"/>
            <a:chExt cx="4486439" cy="4486439"/>
          </a:xfrm>
        </p:grpSpPr>
        <p:grpSp>
          <p:nvGrpSpPr>
            <p:cNvPr id="19" name="Group 19"/>
            <p:cNvGrpSpPr/>
            <p:nvPr/>
          </p:nvGrpSpPr>
          <p:grpSpPr>
            <a:xfrm>
              <a:off x="132797" y="132797"/>
              <a:ext cx="4353642" cy="435364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843"/>
              </a:solidFill>
            </p:spPr>
            <p:txBody>
              <a:bodyPr/>
              <a:lstStyle/>
              <a:p>
                <a:endParaRPr lang="en-GB"/>
              </a:p>
            </p:txBody>
          </p:sp>
          <p:sp>
            <p:nvSpPr>
              <p:cNvPr id="21" name="TextBox 21"/>
              <p:cNvSpPr txBox="1"/>
              <p:nvPr/>
            </p:nvSpPr>
            <p:spPr>
              <a:xfrm>
                <a:off x="76200" y="57150"/>
                <a:ext cx="660400" cy="679450"/>
              </a:xfrm>
              <a:prstGeom prst="rect">
                <a:avLst/>
              </a:prstGeom>
            </p:spPr>
            <p:txBody>
              <a:bodyPr lIns="29342" tIns="29342" rIns="29342" bIns="29342" rtlCol="0" anchor="ctr"/>
              <a:lstStyle/>
              <a:p>
                <a:pPr algn="ctr">
                  <a:lnSpc>
                    <a:spcPts val="1536"/>
                  </a:lnSpc>
                </a:pPr>
                <a:endParaRPr/>
              </a:p>
            </p:txBody>
          </p:sp>
        </p:grpSp>
        <p:sp>
          <p:nvSpPr>
            <p:cNvPr id="22" name="Freeform 22"/>
            <p:cNvSpPr/>
            <p:nvPr/>
          </p:nvSpPr>
          <p:spPr>
            <a:xfrm>
              <a:off x="1109336" y="1393087"/>
              <a:ext cx="1564110" cy="2749646"/>
            </a:xfrm>
            <a:custGeom>
              <a:avLst/>
              <a:gdLst/>
              <a:ahLst/>
              <a:cxnLst/>
              <a:rect l="l" t="t" r="r" b="b"/>
              <a:pathLst>
                <a:path w="1564110" h="2749646">
                  <a:moveTo>
                    <a:pt x="0" y="0"/>
                  </a:moveTo>
                  <a:lnTo>
                    <a:pt x="1564110" y="0"/>
                  </a:lnTo>
                  <a:lnTo>
                    <a:pt x="1564110" y="2749646"/>
                  </a:lnTo>
                  <a:lnTo>
                    <a:pt x="0" y="2749646"/>
                  </a:lnTo>
                  <a:lnTo>
                    <a:pt x="0" y="0"/>
                  </a:lnTo>
                  <a:close/>
                </a:path>
              </a:pathLst>
            </a:custGeom>
            <a:blipFill>
              <a:blip r:embed="rId3"/>
              <a:stretch>
                <a:fillRect/>
              </a:stretch>
            </a:blipFill>
          </p:spPr>
          <p:txBody>
            <a:bodyPr/>
            <a:lstStyle/>
            <a:p>
              <a:endParaRPr lang="en-GB"/>
            </a:p>
          </p:txBody>
        </p:sp>
        <p:sp>
          <p:nvSpPr>
            <p:cNvPr id="23" name="Freeform 23"/>
            <p:cNvSpPr/>
            <p:nvPr/>
          </p:nvSpPr>
          <p:spPr>
            <a:xfrm>
              <a:off x="1886409" y="207552"/>
              <a:ext cx="1912797" cy="3935181"/>
            </a:xfrm>
            <a:custGeom>
              <a:avLst/>
              <a:gdLst/>
              <a:ahLst/>
              <a:cxnLst/>
              <a:rect l="l" t="t" r="r" b="b"/>
              <a:pathLst>
                <a:path w="1912797" h="3935181">
                  <a:moveTo>
                    <a:pt x="0" y="0"/>
                  </a:moveTo>
                  <a:lnTo>
                    <a:pt x="1912797" y="0"/>
                  </a:lnTo>
                  <a:lnTo>
                    <a:pt x="1912797" y="3935181"/>
                  </a:lnTo>
                  <a:lnTo>
                    <a:pt x="0" y="3935181"/>
                  </a:lnTo>
                  <a:lnTo>
                    <a:pt x="0" y="0"/>
                  </a:lnTo>
                  <a:close/>
                </a:path>
              </a:pathLst>
            </a:custGeom>
            <a:blipFill>
              <a:blip r:embed="rId4"/>
              <a:stretch>
                <a:fillRect/>
              </a:stretch>
            </a:blipFill>
          </p:spPr>
          <p:txBody>
            <a:bodyPr/>
            <a:lstStyle/>
            <a:p>
              <a:endParaRPr lang="en-GB"/>
            </a:p>
          </p:txBody>
        </p:sp>
        <p:grpSp>
          <p:nvGrpSpPr>
            <p:cNvPr id="24" name="Group 24"/>
            <p:cNvGrpSpPr/>
            <p:nvPr/>
          </p:nvGrpSpPr>
          <p:grpSpPr>
            <a:xfrm>
              <a:off x="67578" y="65464"/>
              <a:ext cx="4486439" cy="4486439"/>
              <a:chOff x="12243" y="11860"/>
              <a:chExt cx="812800" cy="812800"/>
            </a:xfrm>
          </p:grpSpPr>
          <p:sp>
            <p:nvSpPr>
              <p:cNvPr id="25" name="Freeform 25"/>
              <p:cNvSpPr/>
              <p:nvPr/>
            </p:nvSpPr>
            <p:spPr>
              <a:xfrm>
                <a:off x="12243" y="1186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33350" cap="sq">
                <a:solidFill>
                  <a:srgbClr val="FF7843"/>
                </a:solidFill>
                <a:prstDash val="solid"/>
                <a:miter/>
              </a:ln>
            </p:spPr>
            <p:txBody>
              <a:bodyPr/>
              <a:lstStyle/>
              <a:p>
                <a:endParaRPr lang="en-GB"/>
              </a:p>
            </p:txBody>
          </p:sp>
          <p:sp>
            <p:nvSpPr>
              <p:cNvPr id="26" name="TextBox 26"/>
              <p:cNvSpPr txBox="1"/>
              <p:nvPr/>
            </p:nvSpPr>
            <p:spPr>
              <a:xfrm>
                <a:off x="76200" y="57150"/>
                <a:ext cx="660400" cy="679450"/>
              </a:xfrm>
              <a:prstGeom prst="rect">
                <a:avLst/>
              </a:prstGeom>
            </p:spPr>
            <p:txBody>
              <a:bodyPr lIns="29342" tIns="29342" rIns="29342" bIns="29342" rtlCol="0" anchor="ctr"/>
              <a:lstStyle/>
              <a:p>
                <a:pPr algn="ctr">
                  <a:lnSpc>
                    <a:spcPts val="1536"/>
                  </a:lnSpc>
                </a:pPr>
                <a:endParaRPr/>
              </a:p>
            </p:txBody>
          </p:sp>
        </p:grpSp>
      </p:grpSp>
      <p:sp>
        <p:nvSpPr>
          <p:cNvPr id="27" name="Freeform 27"/>
          <p:cNvSpPr/>
          <p:nvPr/>
        </p:nvSpPr>
        <p:spPr>
          <a:xfrm rot="-8213057">
            <a:off x="11355604" y="6228822"/>
            <a:ext cx="2321412" cy="1410258"/>
          </a:xfrm>
          <a:custGeom>
            <a:avLst/>
            <a:gdLst/>
            <a:ahLst/>
            <a:cxnLst/>
            <a:rect l="l" t="t" r="r" b="b"/>
            <a:pathLst>
              <a:path w="2321412" h="1410258">
                <a:moveTo>
                  <a:pt x="0" y="0"/>
                </a:moveTo>
                <a:lnTo>
                  <a:pt x="2321411" y="0"/>
                </a:lnTo>
                <a:lnTo>
                  <a:pt x="2321411" y="1410258"/>
                </a:lnTo>
                <a:lnTo>
                  <a:pt x="0" y="14102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TextBox 16"/>
          <p:cNvSpPr txBox="1"/>
          <p:nvPr/>
        </p:nvSpPr>
        <p:spPr>
          <a:xfrm>
            <a:off x="3852414" y="5492264"/>
            <a:ext cx="8260254" cy="2159694"/>
          </a:xfrm>
          <a:prstGeom prst="rect">
            <a:avLst/>
          </a:prstGeom>
        </p:spPr>
        <p:txBody>
          <a:bodyPr wrap="square" lIns="0" tIns="0" rIns="0" bIns="0" rtlCol="0" anchor="t">
            <a:spAutoFit/>
          </a:bodyPr>
          <a:lstStyle/>
          <a:p>
            <a:pPr algn="l">
              <a:lnSpc>
                <a:spcPts val="4261"/>
              </a:lnSpc>
            </a:pPr>
            <a:r>
              <a:rPr lang="en-US" sz="3044">
                <a:solidFill>
                  <a:srgbClr val="27274A"/>
                </a:solidFill>
                <a:latin typeface="Inter 2"/>
                <a:ea typeface="Inter 2"/>
                <a:cs typeface="Inter 2"/>
                <a:sym typeface="Inter 2"/>
              </a:rPr>
              <a:t>How are you making sure that I am getting the support I need to overcome things that make it hard for me to participate, learn and thrive in education?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1425422">
            <a:off x="-5435565" y="-2438996"/>
            <a:ext cx="12696999" cy="7848690"/>
            <a:chOff x="0" y="0"/>
            <a:chExt cx="5092359" cy="3147857"/>
          </a:xfrm>
        </p:grpSpPr>
        <p:sp>
          <p:nvSpPr>
            <p:cNvPr id="3" name="Freeform 3"/>
            <p:cNvSpPr/>
            <p:nvPr/>
          </p:nvSpPr>
          <p:spPr>
            <a:xfrm>
              <a:off x="0" y="0"/>
              <a:ext cx="5092359" cy="3147857"/>
            </a:xfrm>
            <a:custGeom>
              <a:avLst/>
              <a:gdLst/>
              <a:ahLst/>
              <a:cxnLst/>
              <a:rect l="l" t="t" r="r" b="b"/>
              <a:pathLst>
                <a:path w="5092359" h="3147857">
                  <a:moveTo>
                    <a:pt x="0" y="0"/>
                  </a:moveTo>
                  <a:lnTo>
                    <a:pt x="5092359" y="0"/>
                  </a:lnTo>
                  <a:lnTo>
                    <a:pt x="5092359" y="3147857"/>
                  </a:lnTo>
                  <a:lnTo>
                    <a:pt x="0" y="3147857"/>
                  </a:lnTo>
                  <a:close/>
                </a:path>
              </a:pathLst>
            </a:custGeom>
            <a:solidFill>
              <a:srgbClr val="016357"/>
            </a:solidFill>
          </p:spPr>
          <p:txBody>
            <a:bodyPr/>
            <a:lstStyle/>
            <a:p>
              <a:endParaRPr lang="en-GB"/>
            </a:p>
          </p:txBody>
        </p:sp>
        <p:sp>
          <p:nvSpPr>
            <p:cNvPr id="4" name="TextBox 4"/>
            <p:cNvSpPr txBox="1"/>
            <p:nvPr/>
          </p:nvSpPr>
          <p:spPr>
            <a:xfrm>
              <a:off x="0" y="-19050"/>
              <a:ext cx="5092359" cy="3166907"/>
            </a:xfrm>
            <a:prstGeom prst="rect">
              <a:avLst/>
            </a:prstGeom>
          </p:spPr>
          <p:txBody>
            <a:bodyPr lIns="29240" tIns="29240" rIns="29240" bIns="29240" rtlCol="0" anchor="ctr"/>
            <a:lstStyle/>
            <a:p>
              <a:pPr algn="ctr">
                <a:lnSpc>
                  <a:spcPts val="1115"/>
                </a:lnSpc>
              </a:pPr>
              <a:endParaRPr/>
            </a:p>
          </p:txBody>
        </p:sp>
      </p:grpSp>
      <p:grpSp>
        <p:nvGrpSpPr>
          <p:cNvPr id="5" name="Group 5"/>
          <p:cNvGrpSpPr/>
          <p:nvPr/>
        </p:nvGrpSpPr>
        <p:grpSpPr>
          <a:xfrm rot="-1425422">
            <a:off x="-6050521" y="-3353864"/>
            <a:ext cx="12879282" cy="8752372"/>
            <a:chOff x="0" y="0"/>
            <a:chExt cx="5165467" cy="3510295"/>
          </a:xfrm>
        </p:grpSpPr>
        <p:sp>
          <p:nvSpPr>
            <p:cNvPr id="6" name="Freeform 6"/>
            <p:cNvSpPr/>
            <p:nvPr/>
          </p:nvSpPr>
          <p:spPr>
            <a:xfrm>
              <a:off x="0" y="0"/>
              <a:ext cx="5165467" cy="3510295"/>
            </a:xfrm>
            <a:custGeom>
              <a:avLst/>
              <a:gdLst/>
              <a:ahLst/>
              <a:cxnLst/>
              <a:rect l="l" t="t" r="r" b="b"/>
              <a:pathLst>
                <a:path w="5165467" h="3510295">
                  <a:moveTo>
                    <a:pt x="0" y="0"/>
                  </a:moveTo>
                  <a:lnTo>
                    <a:pt x="5165467" y="0"/>
                  </a:lnTo>
                  <a:lnTo>
                    <a:pt x="5165467" y="3510295"/>
                  </a:lnTo>
                  <a:lnTo>
                    <a:pt x="0" y="3510295"/>
                  </a:lnTo>
                  <a:close/>
                </a:path>
              </a:pathLst>
            </a:custGeom>
            <a:solidFill>
              <a:srgbClr val="F0EFE7"/>
            </a:solidFill>
          </p:spPr>
          <p:txBody>
            <a:bodyPr/>
            <a:lstStyle/>
            <a:p>
              <a:endParaRPr lang="en-GB"/>
            </a:p>
          </p:txBody>
        </p:sp>
        <p:sp>
          <p:nvSpPr>
            <p:cNvPr id="7" name="TextBox 7"/>
            <p:cNvSpPr txBox="1"/>
            <p:nvPr/>
          </p:nvSpPr>
          <p:spPr>
            <a:xfrm>
              <a:off x="0" y="-19050"/>
              <a:ext cx="5165467" cy="3529345"/>
            </a:xfrm>
            <a:prstGeom prst="rect">
              <a:avLst/>
            </a:prstGeom>
          </p:spPr>
          <p:txBody>
            <a:bodyPr lIns="29240" tIns="29240" rIns="29240" bIns="29240" rtlCol="0" anchor="ctr"/>
            <a:lstStyle/>
            <a:p>
              <a:pPr algn="ctr">
                <a:lnSpc>
                  <a:spcPts val="1115"/>
                </a:lnSpc>
              </a:pPr>
              <a:endParaRPr/>
            </a:p>
          </p:txBody>
        </p:sp>
      </p:grpSp>
      <p:sp>
        <p:nvSpPr>
          <p:cNvPr id="8" name="TextBox 8"/>
          <p:cNvSpPr txBox="1"/>
          <p:nvPr/>
        </p:nvSpPr>
        <p:spPr>
          <a:xfrm>
            <a:off x="6832354" y="3944281"/>
            <a:ext cx="9480720" cy="1296117"/>
          </a:xfrm>
          <a:prstGeom prst="rect">
            <a:avLst/>
          </a:prstGeom>
        </p:spPr>
        <p:txBody>
          <a:bodyPr lIns="0" tIns="0" rIns="0" bIns="0" rtlCol="0" anchor="t">
            <a:spAutoFit/>
          </a:bodyPr>
          <a:lstStyle/>
          <a:p>
            <a:pPr algn="l">
              <a:lnSpc>
                <a:spcPts val="5205"/>
              </a:lnSpc>
            </a:pPr>
            <a:r>
              <a:rPr lang="en-US" sz="3718">
                <a:solidFill>
                  <a:schemeClr val="bg1"/>
                </a:solidFill>
                <a:latin typeface="Inter 2"/>
                <a:ea typeface="Inter 2"/>
                <a:cs typeface="Inter 2"/>
                <a:sym typeface="Inter 2"/>
              </a:rPr>
              <a:t>Plan 24–30: Scotland’s shared planning framework to keep the promise by 2030</a:t>
            </a:r>
          </a:p>
        </p:txBody>
      </p:sp>
      <p:sp>
        <p:nvSpPr>
          <p:cNvPr id="9" name="TextBox 9"/>
          <p:cNvSpPr txBox="1"/>
          <p:nvPr/>
        </p:nvSpPr>
        <p:spPr>
          <a:xfrm>
            <a:off x="6804393" y="5820262"/>
            <a:ext cx="10841158" cy="1296118"/>
          </a:xfrm>
          <a:prstGeom prst="rect">
            <a:avLst/>
          </a:prstGeom>
        </p:spPr>
        <p:txBody>
          <a:bodyPr lIns="0" tIns="0" rIns="0" bIns="0" rtlCol="0" anchor="t">
            <a:spAutoFit/>
          </a:bodyPr>
          <a:lstStyle/>
          <a:p>
            <a:pPr algn="l">
              <a:lnSpc>
                <a:spcPts val="5205"/>
              </a:lnSpc>
            </a:pPr>
            <a:r>
              <a:rPr lang="en-US" sz="3718">
                <a:solidFill>
                  <a:schemeClr val="bg1"/>
                </a:solidFill>
                <a:latin typeface="Inter 2"/>
                <a:ea typeface="Inter 2"/>
                <a:cs typeface="Inter 2"/>
                <a:sym typeface="Inter 2"/>
              </a:rPr>
              <a:t>Route Maps: Show what needs to change, who must act and when</a:t>
            </a:r>
          </a:p>
        </p:txBody>
      </p:sp>
      <p:sp>
        <p:nvSpPr>
          <p:cNvPr id="10" name="TextBox 10"/>
          <p:cNvSpPr txBox="1"/>
          <p:nvPr/>
        </p:nvSpPr>
        <p:spPr>
          <a:xfrm>
            <a:off x="6832354" y="7633727"/>
            <a:ext cx="10949556" cy="1948537"/>
          </a:xfrm>
          <a:prstGeom prst="rect">
            <a:avLst/>
          </a:prstGeom>
        </p:spPr>
        <p:txBody>
          <a:bodyPr lIns="0" tIns="0" rIns="0" bIns="0" rtlCol="0" anchor="t">
            <a:spAutoFit/>
          </a:bodyPr>
          <a:lstStyle/>
          <a:p>
            <a:pPr algn="l">
              <a:lnSpc>
                <a:spcPts val="5205"/>
              </a:lnSpc>
            </a:pPr>
            <a:r>
              <a:rPr lang="en-US" sz="3718">
                <a:solidFill>
                  <a:schemeClr val="bg1"/>
                </a:solidFill>
                <a:latin typeface="Inter 2"/>
                <a:ea typeface="Inter 2"/>
                <a:cs typeface="Inter 2"/>
                <a:sym typeface="Inter 2"/>
              </a:rPr>
              <a:t>Promise Story of Progress: Helps us understand whether change is being felt and is making a difference</a:t>
            </a:r>
          </a:p>
        </p:txBody>
      </p:sp>
      <p:sp>
        <p:nvSpPr>
          <p:cNvPr id="11" name="Freeform 11"/>
          <p:cNvSpPr/>
          <p:nvPr/>
        </p:nvSpPr>
        <p:spPr>
          <a:xfrm>
            <a:off x="-259758" y="336905"/>
            <a:ext cx="2074560" cy="1922999"/>
          </a:xfrm>
          <a:custGeom>
            <a:avLst/>
            <a:gdLst/>
            <a:ahLst/>
            <a:cxnLst/>
            <a:rect l="l" t="t" r="r" b="b"/>
            <a:pathLst>
              <a:path w="2074560" h="1922999">
                <a:moveTo>
                  <a:pt x="0" y="0"/>
                </a:moveTo>
                <a:lnTo>
                  <a:pt x="2074560" y="0"/>
                </a:lnTo>
                <a:lnTo>
                  <a:pt x="2074560" y="1922998"/>
                </a:lnTo>
                <a:lnTo>
                  <a:pt x="0" y="1922998"/>
                </a:lnTo>
                <a:lnTo>
                  <a:pt x="0" y="0"/>
                </a:lnTo>
                <a:close/>
              </a:path>
            </a:pathLst>
          </a:custGeom>
          <a:blipFill>
            <a:blip r:embed="rId3"/>
            <a:stretch>
              <a:fillRect/>
            </a:stretch>
          </a:blipFill>
        </p:spPr>
        <p:txBody>
          <a:bodyPr/>
          <a:lstStyle/>
          <a:p>
            <a:endParaRPr lang="en-GB"/>
          </a:p>
        </p:txBody>
      </p:sp>
      <p:sp>
        <p:nvSpPr>
          <p:cNvPr id="12" name="Freeform 12"/>
          <p:cNvSpPr/>
          <p:nvPr/>
        </p:nvSpPr>
        <p:spPr>
          <a:xfrm>
            <a:off x="4728818" y="3025419"/>
            <a:ext cx="2315002" cy="3219567"/>
          </a:xfrm>
          <a:custGeom>
            <a:avLst/>
            <a:gdLst/>
            <a:ahLst/>
            <a:cxnLst/>
            <a:rect l="l" t="t" r="r" b="b"/>
            <a:pathLst>
              <a:path w="2315002" h="3219567">
                <a:moveTo>
                  <a:pt x="0" y="0"/>
                </a:moveTo>
                <a:lnTo>
                  <a:pt x="2315002" y="0"/>
                </a:lnTo>
                <a:lnTo>
                  <a:pt x="2315002" y="3219567"/>
                </a:lnTo>
                <a:lnTo>
                  <a:pt x="0" y="3219567"/>
                </a:lnTo>
                <a:lnTo>
                  <a:pt x="0" y="0"/>
                </a:lnTo>
                <a:close/>
              </a:path>
            </a:pathLst>
          </a:custGeom>
          <a:blipFill>
            <a:blip r:embed="rId4"/>
            <a:stretch>
              <a:fillRect/>
            </a:stretch>
          </a:blipFill>
        </p:spPr>
        <p:txBody>
          <a:bodyPr/>
          <a:lstStyle/>
          <a:p>
            <a:endParaRPr lang="en-GB"/>
          </a:p>
        </p:txBody>
      </p:sp>
      <p:sp>
        <p:nvSpPr>
          <p:cNvPr id="13" name="TextBox 13"/>
          <p:cNvSpPr txBox="1"/>
          <p:nvPr/>
        </p:nvSpPr>
        <p:spPr>
          <a:xfrm>
            <a:off x="1447940" y="792403"/>
            <a:ext cx="5365681" cy="2836647"/>
          </a:xfrm>
          <a:prstGeom prst="rect">
            <a:avLst/>
          </a:prstGeom>
        </p:spPr>
        <p:txBody>
          <a:bodyPr lIns="0" tIns="0" rIns="0" bIns="0" rtlCol="0" anchor="t">
            <a:spAutoFit/>
          </a:bodyPr>
          <a:lstStyle/>
          <a:p>
            <a:pPr algn="l">
              <a:lnSpc>
                <a:spcPts val="7412"/>
              </a:lnSpc>
            </a:pPr>
            <a:r>
              <a:rPr lang="en-US" sz="6502" b="1">
                <a:solidFill>
                  <a:srgbClr val="27274A"/>
                </a:solidFill>
                <a:latin typeface="Inter 2 Bold"/>
                <a:ea typeface="Inter 2 Bold"/>
                <a:cs typeface="Inter 2 Bold"/>
                <a:sym typeface="Inter 2 Bold"/>
              </a:rPr>
              <a:t>Recap: </a:t>
            </a:r>
          </a:p>
          <a:p>
            <a:pPr algn="l">
              <a:lnSpc>
                <a:spcPts val="7412"/>
              </a:lnSpc>
            </a:pPr>
            <a:r>
              <a:rPr lang="en-US" sz="6502" b="1">
                <a:solidFill>
                  <a:srgbClr val="27274A"/>
                </a:solidFill>
                <a:latin typeface="Inter 2 Bold"/>
                <a:ea typeface="Inter 2 Bold"/>
                <a:cs typeface="Inter 2 Bold"/>
                <a:sym typeface="Inter 2 Bold"/>
              </a:rPr>
              <a:t>How it all fits together</a:t>
            </a:r>
          </a:p>
        </p:txBody>
      </p:sp>
      <p:sp>
        <p:nvSpPr>
          <p:cNvPr id="14" name="Freeform 14"/>
          <p:cNvSpPr/>
          <p:nvPr/>
        </p:nvSpPr>
        <p:spPr>
          <a:xfrm>
            <a:off x="4728818" y="4901400"/>
            <a:ext cx="2315002" cy="3219567"/>
          </a:xfrm>
          <a:custGeom>
            <a:avLst/>
            <a:gdLst/>
            <a:ahLst/>
            <a:cxnLst/>
            <a:rect l="l" t="t" r="r" b="b"/>
            <a:pathLst>
              <a:path w="2315002" h="3219567">
                <a:moveTo>
                  <a:pt x="0" y="0"/>
                </a:moveTo>
                <a:lnTo>
                  <a:pt x="2315002" y="0"/>
                </a:lnTo>
                <a:lnTo>
                  <a:pt x="2315002" y="3219567"/>
                </a:lnTo>
                <a:lnTo>
                  <a:pt x="0" y="3219567"/>
                </a:lnTo>
                <a:lnTo>
                  <a:pt x="0" y="0"/>
                </a:lnTo>
                <a:close/>
              </a:path>
            </a:pathLst>
          </a:custGeom>
          <a:blipFill>
            <a:blip r:embed="rId4"/>
            <a:stretch>
              <a:fillRect/>
            </a:stretch>
          </a:blipFill>
        </p:spPr>
        <p:txBody>
          <a:bodyPr/>
          <a:lstStyle/>
          <a:p>
            <a:endParaRPr lang="en-GB"/>
          </a:p>
        </p:txBody>
      </p:sp>
      <p:sp>
        <p:nvSpPr>
          <p:cNvPr id="15" name="Freeform 15"/>
          <p:cNvSpPr/>
          <p:nvPr/>
        </p:nvSpPr>
        <p:spPr>
          <a:xfrm>
            <a:off x="4728818" y="6777380"/>
            <a:ext cx="2315002" cy="3219567"/>
          </a:xfrm>
          <a:custGeom>
            <a:avLst/>
            <a:gdLst/>
            <a:ahLst/>
            <a:cxnLst/>
            <a:rect l="l" t="t" r="r" b="b"/>
            <a:pathLst>
              <a:path w="2315002" h="3219567">
                <a:moveTo>
                  <a:pt x="0" y="0"/>
                </a:moveTo>
                <a:lnTo>
                  <a:pt x="2315002" y="0"/>
                </a:lnTo>
                <a:lnTo>
                  <a:pt x="2315002" y="3219568"/>
                </a:lnTo>
                <a:lnTo>
                  <a:pt x="0" y="3219568"/>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1635520">
            <a:off x="5577826" y="6278399"/>
            <a:ext cx="20016161" cy="6034810"/>
            <a:chOff x="0" y="0"/>
            <a:chExt cx="5271746" cy="1589415"/>
          </a:xfrm>
        </p:grpSpPr>
        <p:sp>
          <p:nvSpPr>
            <p:cNvPr id="3" name="Freeform 3"/>
            <p:cNvSpPr/>
            <p:nvPr/>
          </p:nvSpPr>
          <p:spPr>
            <a:xfrm>
              <a:off x="0" y="0"/>
              <a:ext cx="5271746" cy="1589415"/>
            </a:xfrm>
            <a:custGeom>
              <a:avLst/>
              <a:gdLst/>
              <a:ahLst/>
              <a:cxnLst/>
              <a:rect l="l" t="t" r="r" b="b"/>
              <a:pathLst>
                <a:path w="5271746" h="1589415">
                  <a:moveTo>
                    <a:pt x="0" y="0"/>
                  </a:moveTo>
                  <a:lnTo>
                    <a:pt x="5271746" y="0"/>
                  </a:lnTo>
                  <a:lnTo>
                    <a:pt x="5271746" y="1589415"/>
                  </a:lnTo>
                  <a:lnTo>
                    <a:pt x="0" y="1589415"/>
                  </a:lnTo>
                  <a:close/>
                </a:path>
              </a:pathLst>
            </a:custGeom>
            <a:solidFill>
              <a:srgbClr val="01675B"/>
            </a:solidFill>
            <a:ln cap="sq">
              <a:noFill/>
              <a:prstDash val="solid"/>
              <a:miter/>
            </a:ln>
          </p:spPr>
          <p:txBody>
            <a:bodyPr/>
            <a:lstStyle/>
            <a:p>
              <a:endParaRPr lang="en-GB"/>
            </a:p>
          </p:txBody>
        </p:sp>
        <p:sp>
          <p:nvSpPr>
            <p:cNvPr id="4" name="TextBox 4"/>
            <p:cNvSpPr txBox="1"/>
            <p:nvPr/>
          </p:nvSpPr>
          <p:spPr>
            <a:xfrm>
              <a:off x="0" y="-38100"/>
              <a:ext cx="5271746" cy="1627515"/>
            </a:xfrm>
            <a:prstGeom prst="rect">
              <a:avLst/>
            </a:prstGeom>
          </p:spPr>
          <p:txBody>
            <a:bodyPr lIns="50800" tIns="50800" rIns="50800" bIns="50800" rtlCol="0" anchor="ctr"/>
            <a:lstStyle/>
            <a:p>
              <a:pPr algn="ctr">
                <a:lnSpc>
                  <a:spcPts val="2033"/>
                </a:lnSpc>
              </a:pPr>
              <a:endParaRPr/>
            </a:p>
          </p:txBody>
        </p:sp>
      </p:grpSp>
      <p:sp>
        <p:nvSpPr>
          <p:cNvPr id="5" name="TextBox 5"/>
          <p:cNvSpPr txBox="1"/>
          <p:nvPr/>
        </p:nvSpPr>
        <p:spPr>
          <a:xfrm>
            <a:off x="1210832" y="966078"/>
            <a:ext cx="11535337" cy="863852"/>
          </a:xfrm>
          <a:prstGeom prst="rect">
            <a:avLst/>
          </a:prstGeom>
        </p:spPr>
        <p:txBody>
          <a:bodyPr lIns="0" tIns="0" rIns="0" bIns="0" rtlCol="0" anchor="t">
            <a:spAutoFit/>
          </a:bodyPr>
          <a:lstStyle/>
          <a:p>
            <a:pPr algn="l">
              <a:lnSpc>
                <a:spcPts val="6986"/>
              </a:lnSpc>
            </a:pPr>
            <a:r>
              <a:rPr lang="en-US" sz="4990" b="1">
                <a:solidFill>
                  <a:srgbClr val="FFFDEE"/>
                </a:solidFill>
                <a:latin typeface="Inter 2 Bold"/>
                <a:ea typeface="Inter 2 Bold"/>
                <a:cs typeface="Inter 2 Bold"/>
                <a:sym typeface="Inter 2 Bold"/>
              </a:rPr>
              <a:t>Feedback:</a:t>
            </a:r>
          </a:p>
        </p:txBody>
      </p:sp>
      <p:sp>
        <p:nvSpPr>
          <p:cNvPr id="6" name="Freeform 6"/>
          <p:cNvSpPr/>
          <p:nvPr/>
        </p:nvSpPr>
        <p:spPr>
          <a:xfrm rot="5400000">
            <a:off x="1054911" y="948739"/>
            <a:ext cx="1715283" cy="4270608"/>
          </a:xfrm>
          <a:custGeom>
            <a:avLst/>
            <a:gdLst/>
            <a:ahLst/>
            <a:cxnLst/>
            <a:rect l="l" t="t" r="r" b="b"/>
            <a:pathLst>
              <a:path w="1715283" h="4270608">
                <a:moveTo>
                  <a:pt x="0" y="0"/>
                </a:moveTo>
                <a:lnTo>
                  <a:pt x="1715283" y="0"/>
                </a:lnTo>
                <a:lnTo>
                  <a:pt x="1715283" y="4270608"/>
                </a:lnTo>
                <a:lnTo>
                  <a:pt x="0" y="4270608"/>
                </a:lnTo>
                <a:lnTo>
                  <a:pt x="0" y="0"/>
                </a:lnTo>
                <a:close/>
              </a:path>
            </a:pathLst>
          </a:custGeom>
          <a:blipFill>
            <a:blip r:embed="rId3"/>
            <a:stretch>
              <a:fillRect l="-43976" t="-59" r="-35046" b="-59"/>
            </a:stretch>
          </a:blipFill>
        </p:spPr>
        <p:txBody>
          <a:bodyPr/>
          <a:lstStyle/>
          <a:p>
            <a:endParaRPr lang="en-GB"/>
          </a:p>
        </p:txBody>
      </p:sp>
      <p:sp>
        <p:nvSpPr>
          <p:cNvPr id="7" name="Freeform 7"/>
          <p:cNvSpPr/>
          <p:nvPr/>
        </p:nvSpPr>
        <p:spPr>
          <a:xfrm rot="5400000">
            <a:off x="1045386" y="2847904"/>
            <a:ext cx="1715283" cy="4270608"/>
          </a:xfrm>
          <a:custGeom>
            <a:avLst/>
            <a:gdLst/>
            <a:ahLst/>
            <a:cxnLst/>
            <a:rect l="l" t="t" r="r" b="b"/>
            <a:pathLst>
              <a:path w="1715283" h="4270608">
                <a:moveTo>
                  <a:pt x="0" y="0"/>
                </a:moveTo>
                <a:lnTo>
                  <a:pt x="1715283" y="0"/>
                </a:lnTo>
                <a:lnTo>
                  <a:pt x="1715283" y="4270608"/>
                </a:lnTo>
                <a:lnTo>
                  <a:pt x="0" y="4270608"/>
                </a:lnTo>
                <a:lnTo>
                  <a:pt x="0" y="0"/>
                </a:lnTo>
                <a:close/>
              </a:path>
            </a:pathLst>
          </a:custGeom>
          <a:blipFill>
            <a:blip r:embed="rId3"/>
            <a:stretch>
              <a:fillRect l="-43976" t="-59" r="-35046" b="-59"/>
            </a:stretch>
          </a:blipFill>
        </p:spPr>
        <p:txBody>
          <a:bodyPr/>
          <a:lstStyle/>
          <a:p>
            <a:endParaRPr lang="en-GB"/>
          </a:p>
        </p:txBody>
      </p:sp>
      <p:sp>
        <p:nvSpPr>
          <p:cNvPr id="8" name="TextBox 8"/>
          <p:cNvSpPr txBox="1"/>
          <p:nvPr/>
        </p:nvSpPr>
        <p:spPr>
          <a:xfrm>
            <a:off x="2750765" y="2300654"/>
            <a:ext cx="11727235" cy="1989455"/>
          </a:xfrm>
          <a:prstGeom prst="rect">
            <a:avLst/>
          </a:prstGeom>
        </p:spPr>
        <p:txBody>
          <a:bodyPr lIns="0" tIns="0" rIns="0" bIns="0" rtlCol="0" anchor="t">
            <a:spAutoFit/>
          </a:bodyPr>
          <a:lstStyle/>
          <a:p>
            <a:pPr algn="l">
              <a:lnSpc>
                <a:spcPts val="5320"/>
              </a:lnSpc>
            </a:pPr>
            <a:r>
              <a:rPr lang="en-US" sz="3800" b="1">
                <a:solidFill>
                  <a:schemeClr val="bg1"/>
                </a:solidFill>
                <a:latin typeface="Inter 2 Bold"/>
                <a:ea typeface="Inter 2 Bold"/>
                <a:cs typeface="Inter 2 Bold"/>
                <a:sym typeface="Inter 2 Bold"/>
              </a:rPr>
              <a:t>Do the route maps start to set out the work required?</a:t>
            </a:r>
          </a:p>
          <a:p>
            <a:pPr algn="l">
              <a:lnSpc>
                <a:spcPts val="5320"/>
              </a:lnSpc>
            </a:pPr>
            <a:endParaRPr lang="en-US" sz="3800" b="1">
              <a:solidFill>
                <a:schemeClr val="bg1"/>
              </a:solidFill>
              <a:latin typeface="Inter 2 Bold"/>
              <a:ea typeface="Inter 2 Bold"/>
              <a:cs typeface="Inter 2 Bold"/>
              <a:sym typeface="Inter 2 Bold"/>
            </a:endParaRPr>
          </a:p>
        </p:txBody>
      </p:sp>
      <p:sp>
        <p:nvSpPr>
          <p:cNvPr id="9" name="TextBox 9"/>
          <p:cNvSpPr txBox="1"/>
          <p:nvPr/>
        </p:nvSpPr>
        <p:spPr>
          <a:xfrm>
            <a:off x="2750765" y="4298022"/>
            <a:ext cx="10262704" cy="1989455"/>
          </a:xfrm>
          <a:prstGeom prst="rect">
            <a:avLst/>
          </a:prstGeom>
        </p:spPr>
        <p:txBody>
          <a:bodyPr lIns="0" tIns="0" rIns="0" bIns="0" rtlCol="0" anchor="t">
            <a:spAutoFit/>
          </a:bodyPr>
          <a:lstStyle/>
          <a:p>
            <a:pPr algn="l">
              <a:lnSpc>
                <a:spcPts val="5319"/>
              </a:lnSpc>
            </a:pPr>
            <a:r>
              <a:rPr lang="en-US" sz="3799" b="1">
                <a:solidFill>
                  <a:schemeClr val="bg1"/>
                </a:solidFill>
                <a:latin typeface="Inter 2 Bold"/>
                <a:ea typeface="Inter 2 Bold"/>
                <a:cs typeface="Inter 2 Bold"/>
                <a:sym typeface="Inter 2 Bold"/>
              </a:rPr>
              <a:t>Are there inaccuracies, things that should be added, or concerns with the route maps?</a:t>
            </a:r>
          </a:p>
        </p:txBody>
      </p:sp>
      <p:sp>
        <p:nvSpPr>
          <p:cNvPr id="10" name="Freeform 10"/>
          <p:cNvSpPr/>
          <p:nvPr/>
        </p:nvSpPr>
        <p:spPr>
          <a:xfrm rot="5400000">
            <a:off x="1054911" y="5171739"/>
            <a:ext cx="1715283" cy="4270608"/>
          </a:xfrm>
          <a:custGeom>
            <a:avLst/>
            <a:gdLst/>
            <a:ahLst/>
            <a:cxnLst/>
            <a:rect l="l" t="t" r="r" b="b"/>
            <a:pathLst>
              <a:path w="1715283" h="4270608">
                <a:moveTo>
                  <a:pt x="0" y="0"/>
                </a:moveTo>
                <a:lnTo>
                  <a:pt x="1715283" y="0"/>
                </a:lnTo>
                <a:lnTo>
                  <a:pt x="1715283" y="4270609"/>
                </a:lnTo>
                <a:lnTo>
                  <a:pt x="0" y="4270609"/>
                </a:lnTo>
                <a:lnTo>
                  <a:pt x="0" y="0"/>
                </a:lnTo>
                <a:close/>
              </a:path>
            </a:pathLst>
          </a:custGeom>
          <a:blipFill>
            <a:blip r:embed="rId3"/>
            <a:stretch>
              <a:fillRect l="-43976" t="-59" r="-35046" b="-59"/>
            </a:stretch>
          </a:blipFill>
        </p:spPr>
        <p:txBody>
          <a:bodyPr/>
          <a:lstStyle/>
          <a:p>
            <a:endParaRPr lang="en-GB"/>
          </a:p>
        </p:txBody>
      </p:sp>
      <p:sp>
        <p:nvSpPr>
          <p:cNvPr id="11" name="TextBox 11"/>
          <p:cNvSpPr txBox="1"/>
          <p:nvPr/>
        </p:nvSpPr>
        <p:spPr>
          <a:xfrm>
            <a:off x="2750765" y="6589910"/>
            <a:ext cx="8840115" cy="1989455"/>
          </a:xfrm>
          <a:prstGeom prst="rect">
            <a:avLst/>
          </a:prstGeom>
        </p:spPr>
        <p:txBody>
          <a:bodyPr lIns="0" tIns="0" rIns="0" bIns="0" rtlCol="0" anchor="t">
            <a:spAutoFit/>
          </a:bodyPr>
          <a:lstStyle/>
          <a:p>
            <a:pPr algn="l">
              <a:lnSpc>
                <a:spcPts val="5319"/>
              </a:lnSpc>
            </a:pPr>
            <a:r>
              <a:rPr lang="en-US" sz="3799" b="1">
                <a:solidFill>
                  <a:schemeClr val="bg1"/>
                </a:solidFill>
                <a:latin typeface="Inter 2 Bold"/>
                <a:ea typeface="Inter 2 Bold"/>
                <a:cs typeface="Inter 2 Bold"/>
                <a:sym typeface="Inter 2 Bold"/>
              </a:rPr>
              <a:t>How could you use them to guide your work and what help do you need?</a:t>
            </a:r>
          </a:p>
        </p:txBody>
      </p:sp>
      <p:grpSp>
        <p:nvGrpSpPr>
          <p:cNvPr id="12" name="Group 12"/>
          <p:cNvGrpSpPr/>
          <p:nvPr/>
        </p:nvGrpSpPr>
        <p:grpSpPr>
          <a:xfrm>
            <a:off x="12746169" y="4574747"/>
            <a:ext cx="4683553" cy="468355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0D5D"/>
            </a:solidFill>
          </p:spPr>
          <p:txBody>
            <a:bodyPr/>
            <a:lstStyle/>
            <a:p>
              <a:endParaRPr lang="en-GB"/>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1992"/>
                </a:lnSpc>
              </a:pPr>
              <a:endParaRPr/>
            </a:p>
          </p:txBody>
        </p:sp>
      </p:grpSp>
      <p:grpSp>
        <p:nvGrpSpPr>
          <p:cNvPr id="15" name="Group 15"/>
          <p:cNvGrpSpPr/>
          <p:nvPr/>
        </p:nvGrpSpPr>
        <p:grpSpPr>
          <a:xfrm>
            <a:off x="12951080" y="4779658"/>
            <a:ext cx="4273732" cy="427373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1992"/>
                </a:lnSpc>
              </a:pPr>
              <a:endParaRPr/>
            </a:p>
          </p:txBody>
        </p:sp>
      </p:grpSp>
      <p:sp>
        <p:nvSpPr>
          <p:cNvPr id="18" name="Freeform 18"/>
          <p:cNvSpPr/>
          <p:nvPr/>
        </p:nvSpPr>
        <p:spPr>
          <a:xfrm>
            <a:off x="12746169" y="4574747"/>
            <a:ext cx="3228584" cy="4483003"/>
          </a:xfrm>
          <a:custGeom>
            <a:avLst/>
            <a:gdLst/>
            <a:ahLst/>
            <a:cxnLst/>
            <a:rect l="l" t="t" r="r" b="b"/>
            <a:pathLst>
              <a:path w="3228584" h="4483003">
                <a:moveTo>
                  <a:pt x="0" y="0"/>
                </a:moveTo>
                <a:lnTo>
                  <a:pt x="3228584" y="0"/>
                </a:lnTo>
                <a:lnTo>
                  <a:pt x="3228584" y="4483003"/>
                </a:lnTo>
                <a:lnTo>
                  <a:pt x="0" y="4483003"/>
                </a:lnTo>
                <a:lnTo>
                  <a:pt x="0" y="0"/>
                </a:lnTo>
                <a:close/>
              </a:path>
            </a:pathLst>
          </a:custGeom>
          <a:blipFill>
            <a:blip r:embed="rId4"/>
            <a:stretch>
              <a:fillRect/>
            </a:stretch>
          </a:blipFill>
        </p:spPr>
        <p:txBody>
          <a:bodyPr/>
          <a:lstStyle/>
          <a:p>
            <a:endParaRPr lang="en-GB"/>
          </a:p>
        </p:txBody>
      </p:sp>
      <p:sp>
        <p:nvSpPr>
          <p:cNvPr id="19" name="Freeform 19"/>
          <p:cNvSpPr/>
          <p:nvPr/>
        </p:nvSpPr>
        <p:spPr>
          <a:xfrm>
            <a:off x="14206371" y="4679383"/>
            <a:ext cx="3223350" cy="4475735"/>
          </a:xfrm>
          <a:custGeom>
            <a:avLst/>
            <a:gdLst/>
            <a:ahLst/>
            <a:cxnLst/>
            <a:rect l="l" t="t" r="r" b="b"/>
            <a:pathLst>
              <a:path w="3223350" h="4475735">
                <a:moveTo>
                  <a:pt x="0" y="0"/>
                </a:moveTo>
                <a:lnTo>
                  <a:pt x="3223351" y="0"/>
                </a:lnTo>
                <a:lnTo>
                  <a:pt x="3223351" y="4475734"/>
                </a:lnTo>
                <a:lnTo>
                  <a:pt x="0" y="4475734"/>
                </a:lnTo>
                <a:lnTo>
                  <a:pt x="0" y="0"/>
                </a:lnTo>
                <a:close/>
              </a:path>
            </a:pathLst>
          </a:custGeom>
          <a:blipFill>
            <a:blip r:embed="rId5"/>
            <a:stretch>
              <a:fillRect/>
            </a:stretch>
          </a:blipFill>
        </p:spPr>
        <p:txBody>
          <a:bodyPr/>
          <a:lstStyle/>
          <a:p>
            <a:endParaRPr lang="en-GB"/>
          </a:p>
        </p:txBody>
      </p:sp>
      <p:sp>
        <p:nvSpPr>
          <p:cNvPr id="20" name="AutoShape 2">
            <a:extLst>
              <a:ext uri="{FF2B5EF4-FFF2-40B4-BE49-F238E27FC236}">
                <a16:creationId xmlns:a16="http://schemas.microsoft.com/office/drawing/2014/main" id="{196C7E7C-D2E5-C555-9CDF-793E1E5DBE01}"/>
              </a:ext>
            </a:extLst>
          </p:cNvPr>
          <p:cNvSpPr/>
          <p:nvPr/>
        </p:nvSpPr>
        <p:spPr>
          <a:xfrm flipV="1">
            <a:off x="1203326" y="1866900"/>
            <a:ext cx="3902074" cy="11745"/>
          </a:xfrm>
          <a:prstGeom prst="line">
            <a:avLst/>
          </a:prstGeom>
          <a:ln w="19050" cap="flat">
            <a:solidFill>
              <a:srgbClr val="FF7843">
                <a:alpha val="42745"/>
              </a:srgbClr>
            </a:solidFill>
            <a:prstDash val="solid"/>
            <a:headEnd type="none" w="sm" len="sm"/>
            <a:tailEnd type="none" w="sm" len="sm"/>
          </a:ln>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1416625">
            <a:off x="-4684912" y="6102413"/>
            <a:ext cx="30509320" cy="6673724"/>
            <a:chOff x="0" y="0"/>
            <a:chExt cx="8035376" cy="1757689"/>
          </a:xfrm>
        </p:grpSpPr>
        <p:sp>
          <p:nvSpPr>
            <p:cNvPr id="3" name="Freeform 3"/>
            <p:cNvSpPr/>
            <p:nvPr/>
          </p:nvSpPr>
          <p:spPr>
            <a:xfrm>
              <a:off x="0" y="0"/>
              <a:ext cx="8035376" cy="1757689"/>
            </a:xfrm>
            <a:custGeom>
              <a:avLst/>
              <a:gdLst/>
              <a:ahLst/>
              <a:cxnLst/>
              <a:rect l="l" t="t" r="r" b="b"/>
              <a:pathLst>
                <a:path w="8035376" h="1757689">
                  <a:moveTo>
                    <a:pt x="0" y="0"/>
                  </a:moveTo>
                  <a:lnTo>
                    <a:pt x="8035376" y="0"/>
                  </a:lnTo>
                  <a:lnTo>
                    <a:pt x="8035376" y="1757689"/>
                  </a:lnTo>
                  <a:lnTo>
                    <a:pt x="0" y="1757689"/>
                  </a:lnTo>
                  <a:close/>
                </a:path>
              </a:pathLst>
            </a:custGeom>
            <a:solidFill>
              <a:srgbClr val="ECC500"/>
            </a:solidFill>
          </p:spPr>
          <p:txBody>
            <a:bodyPr/>
            <a:lstStyle/>
            <a:p>
              <a:endParaRPr lang="en-GB"/>
            </a:p>
          </p:txBody>
        </p:sp>
        <p:sp>
          <p:nvSpPr>
            <p:cNvPr id="4" name="TextBox 4"/>
            <p:cNvSpPr txBox="1"/>
            <p:nvPr/>
          </p:nvSpPr>
          <p:spPr>
            <a:xfrm>
              <a:off x="0" y="-38100"/>
              <a:ext cx="8035376" cy="1795789"/>
            </a:xfrm>
            <a:prstGeom prst="rect">
              <a:avLst/>
            </a:prstGeom>
          </p:spPr>
          <p:txBody>
            <a:bodyPr lIns="50800" tIns="50800" rIns="50800" bIns="50800" rtlCol="0" anchor="ctr"/>
            <a:lstStyle/>
            <a:p>
              <a:pPr algn="ctr">
                <a:lnSpc>
                  <a:spcPts val="2033"/>
                </a:lnSpc>
              </a:pPr>
              <a:endParaRPr/>
            </a:p>
          </p:txBody>
        </p:sp>
      </p:grpSp>
      <p:grpSp>
        <p:nvGrpSpPr>
          <p:cNvPr id="5" name="Group 5"/>
          <p:cNvGrpSpPr/>
          <p:nvPr/>
        </p:nvGrpSpPr>
        <p:grpSpPr>
          <a:xfrm rot="-1408341">
            <a:off x="-32475" y="6285064"/>
            <a:ext cx="21598669" cy="7870720"/>
            <a:chOff x="0" y="0"/>
            <a:chExt cx="5688538" cy="2072947"/>
          </a:xfrm>
        </p:grpSpPr>
        <p:sp>
          <p:nvSpPr>
            <p:cNvPr id="6" name="Freeform 6"/>
            <p:cNvSpPr/>
            <p:nvPr/>
          </p:nvSpPr>
          <p:spPr>
            <a:xfrm>
              <a:off x="0" y="0"/>
              <a:ext cx="5688538" cy="2072947"/>
            </a:xfrm>
            <a:custGeom>
              <a:avLst/>
              <a:gdLst/>
              <a:ahLst/>
              <a:cxnLst/>
              <a:rect l="l" t="t" r="r" b="b"/>
              <a:pathLst>
                <a:path w="5688538" h="2072947">
                  <a:moveTo>
                    <a:pt x="0" y="0"/>
                  </a:moveTo>
                  <a:lnTo>
                    <a:pt x="5688538" y="0"/>
                  </a:lnTo>
                  <a:lnTo>
                    <a:pt x="5688538" y="2072947"/>
                  </a:lnTo>
                  <a:lnTo>
                    <a:pt x="0" y="2072947"/>
                  </a:lnTo>
                  <a:close/>
                </a:path>
              </a:pathLst>
            </a:custGeom>
            <a:solidFill>
              <a:srgbClr val="FFFDEE"/>
            </a:solidFill>
          </p:spPr>
          <p:txBody>
            <a:bodyPr/>
            <a:lstStyle/>
            <a:p>
              <a:endParaRPr lang="en-GB"/>
            </a:p>
          </p:txBody>
        </p:sp>
        <p:sp>
          <p:nvSpPr>
            <p:cNvPr id="7" name="TextBox 7"/>
            <p:cNvSpPr txBox="1"/>
            <p:nvPr/>
          </p:nvSpPr>
          <p:spPr>
            <a:xfrm>
              <a:off x="0" y="-38100"/>
              <a:ext cx="5688538" cy="2111047"/>
            </a:xfrm>
            <a:prstGeom prst="rect">
              <a:avLst/>
            </a:prstGeom>
          </p:spPr>
          <p:txBody>
            <a:bodyPr lIns="50800" tIns="50800" rIns="50800" bIns="50800" rtlCol="0" anchor="ctr"/>
            <a:lstStyle/>
            <a:p>
              <a:pPr algn="ctr">
                <a:lnSpc>
                  <a:spcPts val="2033"/>
                </a:lnSpc>
              </a:pPr>
              <a:endParaRPr/>
            </a:p>
          </p:txBody>
        </p:sp>
      </p:grpSp>
      <p:sp>
        <p:nvSpPr>
          <p:cNvPr id="8" name="Freeform 8"/>
          <p:cNvSpPr/>
          <p:nvPr/>
        </p:nvSpPr>
        <p:spPr>
          <a:xfrm>
            <a:off x="10890685" y="4175159"/>
            <a:ext cx="7198304" cy="6672417"/>
          </a:xfrm>
          <a:custGeom>
            <a:avLst/>
            <a:gdLst/>
            <a:ahLst/>
            <a:cxnLst/>
            <a:rect l="l" t="t" r="r" b="b"/>
            <a:pathLst>
              <a:path w="7198304" h="6672417">
                <a:moveTo>
                  <a:pt x="0" y="0"/>
                </a:moveTo>
                <a:lnTo>
                  <a:pt x="7198304" y="0"/>
                </a:lnTo>
                <a:lnTo>
                  <a:pt x="7198304" y="6672417"/>
                </a:lnTo>
                <a:lnTo>
                  <a:pt x="0" y="6672417"/>
                </a:lnTo>
                <a:lnTo>
                  <a:pt x="0" y="0"/>
                </a:lnTo>
                <a:close/>
              </a:path>
            </a:pathLst>
          </a:custGeom>
          <a:blipFill>
            <a:blip r:embed="rId3"/>
            <a:stretch>
              <a:fillRect/>
            </a:stretch>
          </a:blipFill>
        </p:spPr>
        <p:txBody>
          <a:bodyPr/>
          <a:lstStyle/>
          <a:p>
            <a:endParaRPr lang="en-GB"/>
          </a:p>
        </p:txBody>
      </p:sp>
      <p:sp>
        <p:nvSpPr>
          <p:cNvPr id="9" name="Freeform 9"/>
          <p:cNvSpPr/>
          <p:nvPr/>
        </p:nvSpPr>
        <p:spPr>
          <a:xfrm>
            <a:off x="13638799" y="5769723"/>
            <a:ext cx="5119825" cy="4745786"/>
          </a:xfrm>
          <a:custGeom>
            <a:avLst/>
            <a:gdLst/>
            <a:ahLst/>
            <a:cxnLst/>
            <a:rect l="l" t="t" r="r" b="b"/>
            <a:pathLst>
              <a:path w="5119825" h="4745786">
                <a:moveTo>
                  <a:pt x="0" y="0"/>
                </a:moveTo>
                <a:lnTo>
                  <a:pt x="5119825" y="0"/>
                </a:lnTo>
                <a:lnTo>
                  <a:pt x="5119825" y="4745786"/>
                </a:lnTo>
                <a:lnTo>
                  <a:pt x="0" y="4745786"/>
                </a:lnTo>
                <a:lnTo>
                  <a:pt x="0" y="0"/>
                </a:lnTo>
                <a:close/>
              </a:path>
            </a:pathLst>
          </a:custGeom>
          <a:blipFill>
            <a:blip r:embed="rId4"/>
            <a:stretch>
              <a:fillRect/>
            </a:stretch>
          </a:blipFill>
        </p:spPr>
        <p:txBody>
          <a:bodyPr/>
          <a:lstStyle/>
          <a:p>
            <a:endParaRPr lang="en-GB"/>
          </a:p>
        </p:txBody>
      </p:sp>
      <p:sp>
        <p:nvSpPr>
          <p:cNvPr id="10" name="TextBox 10"/>
          <p:cNvSpPr txBox="1"/>
          <p:nvPr/>
        </p:nvSpPr>
        <p:spPr>
          <a:xfrm>
            <a:off x="860820" y="876300"/>
            <a:ext cx="7220064" cy="1323194"/>
          </a:xfrm>
          <a:prstGeom prst="rect">
            <a:avLst/>
          </a:prstGeom>
        </p:spPr>
        <p:txBody>
          <a:bodyPr lIns="0" tIns="0" rIns="0" bIns="0" rtlCol="0" anchor="t">
            <a:spAutoFit/>
          </a:bodyPr>
          <a:lstStyle/>
          <a:p>
            <a:pPr algn="l">
              <a:lnSpc>
                <a:spcPts val="10819"/>
              </a:lnSpc>
            </a:pPr>
            <a:r>
              <a:rPr lang="en-US" sz="7728" b="1">
                <a:solidFill>
                  <a:srgbClr val="ECC500"/>
                </a:solidFill>
                <a:latin typeface="Inter 2 Bold"/>
                <a:ea typeface="Inter 2 Bold"/>
                <a:cs typeface="Inter 2 Bold"/>
                <a:sym typeface="Inter 2 Bold"/>
              </a:rPr>
              <a:t>Local Context:</a:t>
            </a:r>
            <a:r>
              <a:rPr lang="en-US" sz="7728" b="1">
                <a:solidFill>
                  <a:srgbClr val="FFFDEE"/>
                </a:solidFill>
                <a:latin typeface="Inter 2 Bold"/>
                <a:ea typeface="Inter 2 Bold"/>
                <a:cs typeface="Inter 2 Bold"/>
                <a:sym typeface="Inter 2 Bold"/>
              </a:rPr>
              <a:t> </a:t>
            </a:r>
          </a:p>
        </p:txBody>
      </p:sp>
      <p:sp>
        <p:nvSpPr>
          <p:cNvPr id="11" name="TextBox 11"/>
          <p:cNvSpPr txBox="1"/>
          <p:nvPr/>
        </p:nvSpPr>
        <p:spPr>
          <a:xfrm>
            <a:off x="860820" y="2214011"/>
            <a:ext cx="10640840" cy="2998230"/>
          </a:xfrm>
          <a:prstGeom prst="rect">
            <a:avLst/>
          </a:prstGeom>
        </p:spPr>
        <p:txBody>
          <a:bodyPr lIns="0" tIns="0" rIns="0" bIns="0" rtlCol="0" anchor="t">
            <a:spAutoFit/>
          </a:bodyPr>
          <a:lstStyle/>
          <a:p>
            <a:pPr algn="l">
              <a:lnSpc>
                <a:spcPts val="5943"/>
              </a:lnSpc>
            </a:pPr>
            <a:r>
              <a:rPr lang="en-US" sz="4245">
                <a:solidFill>
                  <a:srgbClr val="FFFDEE"/>
                </a:solidFill>
                <a:latin typeface="Inter 2"/>
                <a:ea typeface="Inter 2"/>
                <a:cs typeface="Inter 2"/>
                <a:sym typeface="Inter 2"/>
              </a:rPr>
              <a:t>How are we using the route maps and the Promise Story of Progress to align, accelerate, and evaluate progress to keep the promise in your area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2129390">
            <a:off x="5478705" y="6311543"/>
            <a:ext cx="20016161" cy="5851267"/>
            <a:chOff x="0" y="0"/>
            <a:chExt cx="5271746" cy="1541074"/>
          </a:xfrm>
        </p:grpSpPr>
        <p:sp>
          <p:nvSpPr>
            <p:cNvPr id="3" name="Freeform 3"/>
            <p:cNvSpPr/>
            <p:nvPr/>
          </p:nvSpPr>
          <p:spPr>
            <a:xfrm>
              <a:off x="0" y="0"/>
              <a:ext cx="5271746" cy="1541074"/>
            </a:xfrm>
            <a:custGeom>
              <a:avLst/>
              <a:gdLst/>
              <a:ahLst/>
              <a:cxnLst/>
              <a:rect l="l" t="t" r="r" b="b"/>
              <a:pathLst>
                <a:path w="5271746" h="1541074">
                  <a:moveTo>
                    <a:pt x="0" y="0"/>
                  </a:moveTo>
                  <a:lnTo>
                    <a:pt x="5271746" y="0"/>
                  </a:lnTo>
                  <a:lnTo>
                    <a:pt x="5271746" y="1541074"/>
                  </a:lnTo>
                  <a:lnTo>
                    <a:pt x="0" y="1541074"/>
                  </a:lnTo>
                  <a:close/>
                </a:path>
              </a:pathLst>
            </a:custGeom>
            <a:solidFill>
              <a:srgbClr val="FFFDEE"/>
            </a:solidFill>
            <a:ln cap="sq">
              <a:noFill/>
              <a:prstDash val="solid"/>
              <a:miter/>
            </a:ln>
          </p:spPr>
          <p:txBody>
            <a:bodyPr/>
            <a:lstStyle/>
            <a:p>
              <a:endParaRPr lang="en-GB"/>
            </a:p>
          </p:txBody>
        </p:sp>
        <p:sp>
          <p:nvSpPr>
            <p:cNvPr id="4" name="TextBox 4"/>
            <p:cNvSpPr txBox="1"/>
            <p:nvPr/>
          </p:nvSpPr>
          <p:spPr>
            <a:xfrm>
              <a:off x="0" y="-38100"/>
              <a:ext cx="5271746" cy="1579174"/>
            </a:xfrm>
            <a:prstGeom prst="rect">
              <a:avLst/>
            </a:prstGeom>
          </p:spPr>
          <p:txBody>
            <a:bodyPr lIns="50800" tIns="50800" rIns="50800" bIns="50800" rtlCol="0" anchor="ctr"/>
            <a:lstStyle/>
            <a:p>
              <a:pPr algn="ctr">
                <a:lnSpc>
                  <a:spcPts val="2033"/>
                </a:lnSpc>
              </a:pPr>
              <a:endParaRPr/>
            </a:p>
          </p:txBody>
        </p:sp>
      </p:grpSp>
      <p:sp>
        <p:nvSpPr>
          <p:cNvPr id="5" name="AutoShape 5"/>
          <p:cNvSpPr/>
          <p:nvPr/>
        </p:nvSpPr>
        <p:spPr>
          <a:xfrm flipV="1">
            <a:off x="904875" y="2140609"/>
            <a:ext cx="5556219" cy="0"/>
          </a:xfrm>
          <a:prstGeom prst="line">
            <a:avLst/>
          </a:prstGeom>
          <a:ln w="19050" cap="flat">
            <a:solidFill>
              <a:srgbClr val="FFFFFF">
                <a:alpha val="42745"/>
              </a:srgbClr>
            </a:solidFill>
            <a:prstDash val="solid"/>
            <a:headEnd type="none" w="sm" len="sm"/>
            <a:tailEnd type="none" w="sm" len="sm"/>
          </a:ln>
        </p:spPr>
        <p:txBody>
          <a:bodyPr/>
          <a:lstStyle/>
          <a:p>
            <a:endParaRPr lang="en-GB"/>
          </a:p>
        </p:txBody>
      </p:sp>
      <p:sp>
        <p:nvSpPr>
          <p:cNvPr id="6" name="TextBox 6"/>
          <p:cNvSpPr txBox="1"/>
          <p:nvPr/>
        </p:nvSpPr>
        <p:spPr>
          <a:xfrm>
            <a:off x="2814576" y="4956953"/>
            <a:ext cx="10262704" cy="655955"/>
          </a:xfrm>
          <a:prstGeom prst="rect">
            <a:avLst/>
          </a:prstGeom>
        </p:spPr>
        <p:txBody>
          <a:bodyPr lIns="0" tIns="0" rIns="0" bIns="0" rtlCol="0" anchor="t">
            <a:spAutoFit/>
          </a:bodyPr>
          <a:lstStyle/>
          <a:p>
            <a:pPr algn="l">
              <a:lnSpc>
                <a:spcPts val="5319"/>
              </a:lnSpc>
            </a:pPr>
            <a:r>
              <a:rPr lang="en-US" sz="3799" b="1">
                <a:solidFill>
                  <a:srgbClr val="FFFDEE"/>
                </a:solidFill>
                <a:latin typeface="Inter 2 Bold"/>
                <a:ea typeface="Inter 2 Bold"/>
                <a:cs typeface="Inter 2 Bold"/>
                <a:sym typeface="Inter 2 Bold"/>
              </a:rPr>
              <a:t>Example 2</a:t>
            </a:r>
          </a:p>
        </p:txBody>
      </p:sp>
      <p:sp>
        <p:nvSpPr>
          <p:cNvPr id="7" name="TextBox 7"/>
          <p:cNvSpPr txBox="1"/>
          <p:nvPr/>
        </p:nvSpPr>
        <p:spPr>
          <a:xfrm>
            <a:off x="2814576" y="6924953"/>
            <a:ext cx="8840115" cy="655955"/>
          </a:xfrm>
          <a:prstGeom prst="rect">
            <a:avLst/>
          </a:prstGeom>
        </p:spPr>
        <p:txBody>
          <a:bodyPr lIns="0" tIns="0" rIns="0" bIns="0" rtlCol="0" anchor="t">
            <a:spAutoFit/>
          </a:bodyPr>
          <a:lstStyle/>
          <a:p>
            <a:pPr algn="l">
              <a:lnSpc>
                <a:spcPts val="5319"/>
              </a:lnSpc>
            </a:pPr>
            <a:r>
              <a:rPr lang="en-US" sz="3799" b="1">
                <a:solidFill>
                  <a:srgbClr val="FFFDEE"/>
                </a:solidFill>
                <a:latin typeface="Inter 2 Bold"/>
                <a:ea typeface="Inter 2 Bold"/>
                <a:cs typeface="Inter 2 Bold"/>
                <a:sym typeface="Inter 2 Bold"/>
              </a:rPr>
              <a:t>Example 3</a:t>
            </a:r>
          </a:p>
        </p:txBody>
      </p:sp>
      <p:grpSp>
        <p:nvGrpSpPr>
          <p:cNvPr id="8" name="Group 8"/>
          <p:cNvGrpSpPr/>
          <p:nvPr/>
        </p:nvGrpSpPr>
        <p:grpSpPr>
          <a:xfrm rot="-2129390">
            <a:off x="5631105" y="6444893"/>
            <a:ext cx="20016161" cy="5851267"/>
            <a:chOff x="0" y="0"/>
            <a:chExt cx="5271746" cy="1541074"/>
          </a:xfrm>
        </p:grpSpPr>
        <p:sp>
          <p:nvSpPr>
            <p:cNvPr id="9" name="Freeform 9"/>
            <p:cNvSpPr/>
            <p:nvPr/>
          </p:nvSpPr>
          <p:spPr>
            <a:xfrm>
              <a:off x="0" y="0"/>
              <a:ext cx="5271746" cy="1541074"/>
            </a:xfrm>
            <a:custGeom>
              <a:avLst/>
              <a:gdLst/>
              <a:ahLst/>
              <a:cxnLst/>
              <a:rect l="l" t="t" r="r" b="b"/>
              <a:pathLst>
                <a:path w="5271746" h="1541074">
                  <a:moveTo>
                    <a:pt x="0" y="0"/>
                  </a:moveTo>
                  <a:lnTo>
                    <a:pt x="5271746" y="0"/>
                  </a:lnTo>
                  <a:lnTo>
                    <a:pt x="5271746" y="1541074"/>
                  </a:lnTo>
                  <a:lnTo>
                    <a:pt x="0" y="1541074"/>
                  </a:lnTo>
                  <a:close/>
                </a:path>
              </a:pathLst>
            </a:custGeom>
            <a:solidFill>
              <a:srgbClr val="ECC500"/>
            </a:solidFill>
            <a:ln cap="sq">
              <a:noFill/>
              <a:prstDash val="solid"/>
              <a:miter/>
            </a:ln>
          </p:spPr>
          <p:txBody>
            <a:bodyPr/>
            <a:lstStyle/>
            <a:p>
              <a:endParaRPr lang="en-GB"/>
            </a:p>
          </p:txBody>
        </p:sp>
        <p:sp>
          <p:nvSpPr>
            <p:cNvPr id="10" name="TextBox 10"/>
            <p:cNvSpPr txBox="1"/>
            <p:nvPr/>
          </p:nvSpPr>
          <p:spPr>
            <a:xfrm>
              <a:off x="0" y="-38100"/>
              <a:ext cx="5271746" cy="1579174"/>
            </a:xfrm>
            <a:prstGeom prst="rect">
              <a:avLst/>
            </a:prstGeom>
          </p:spPr>
          <p:txBody>
            <a:bodyPr lIns="50800" tIns="50800" rIns="50800" bIns="50800" rtlCol="0" anchor="ctr"/>
            <a:lstStyle/>
            <a:p>
              <a:pPr algn="ctr">
                <a:lnSpc>
                  <a:spcPts val="2033"/>
                </a:lnSpc>
              </a:pPr>
              <a:endParaRPr/>
            </a:p>
          </p:txBody>
        </p:sp>
      </p:grpSp>
      <p:grpSp>
        <p:nvGrpSpPr>
          <p:cNvPr id="11" name="Group 11"/>
          <p:cNvGrpSpPr/>
          <p:nvPr/>
        </p:nvGrpSpPr>
        <p:grpSpPr>
          <a:xfrm>
            <a:off x="1235786" y="2648989"/>
            <a:ext cx="1163843" cy="1715283"/>
            <a:chOff x="0" y="0"/>
            <a:chExt cx="1551790" cy="2287043"/>
          </a:xfrm>
        </p:grpSpPr>
        <p:sp>
          <p:nvSpPr>
            <p:cNvPr id="12" name="Freeform 12"/>
            <p:cNvSpPr/>
            <p:nvPr/>
          </p:nvSpPr>
          <p:spPr>
            <a:xfrm rot="5400000">
              <a:off x="-781833" y="781833"/>
              <a:ext cx="2287043" cy="723376"/>
            </a:xfrm>
            <a:custGeom>
              <a:avLst/>
              <a:gdLst/>
              <a:ahLst/>
              <a:cxnLst/>
              <a:rect l="l" t="t" r="r" b="b"/>
              <a:pathLst>
                <a:path w="2287043" h="723376">
                  <a:moveTo>
                    <a:pt x="0" y="0"/>
                  </a:moveTo>
                  <a:lnTo>
                    <a:pt x="2287043" y="0"/>
                  </a:lnTo>
                  <a:lnTo>
                    <a:pt x="2287043" y="723377"/>
                  </a:lnTo>
                  <a:lnTo>
                    <a:pt x="0" y="723377"/>
                  </a:lnTo>
                  <a:lnTo>
                    <a:pt x="0" y="0"/>
                  </a:lnTo>
                  <a:close/>
                </a:path>
              </a:pathLst>
            </a:custGeom>
            <a:blipFill>
              <a:blip r:embed="rId3"/>
              <a:stretch>
                <a:fillRect l="-43976" t="-435822" r="-35046" b="-252281"/>
              </a:stretch>
            </a:blipFill>
          </p:spPr>
          <p:txBody>
            <a:bodyPr/>
            <a:lstStyle/>
            <a:p>
              <a:endParaRPr lang="en-GB"/>
            </a:p>
          </p:txBody>
        </p:sp>
        <p:grpSp>
          <p:nvGrpSpPr>
            <p:cNvPr id="13" name="Group 13"/>
            <p:cNvGrpSpPr/>
            <p:nvPr/>
          </p:nvGrpSpPr>
          <p:grpSpPr>
            <a:xfrm rot="5400000">
              <a:off x="143305" y="630872"/>
              <a:ext cx="1988557" cy="828414"/>
              <a:chOff x="0" y="0"/>
              <a:chExt cx="670255" cy="279222"/>
            </a:xfrm>
          </p:grpSpPr>
          <p:sp>
            <p:nvSpPr>
              <p:cNvPr id="14" name="Freeform 14"/>
              <p:cNvSpPr/>
              <p:nvPr/>
            </p:nvSpPr>
            <p:spPr>
              <a:xfrm>
                <a:off x="0" y="0"/>
                <a:ext cx="670255" cy="279222"/>
              </a:xfrm>
              <a:custGeom>
                <a:avLst/>
                <a:gdLst/>
                <a:ahLst/>
                <a:cxnLst/>
                <a:rect l="l" t="t" r="r" b="b"/>
                <a:pathLst>
                  <a:path w="670255" h="279222">
                    <a:moveTo>
                      <a:pt x="335128" y="0"/>
                    </a:moveTo>
                    <a:lnTo>
                      <a:pt x="670255" y="279222"/>
                    </a:lnTo>
                    <a:lnTo>
                      <a:pt x="0" y="279222"/>
                    </a:lnTo>
                    <a:lnTo>
                      <a:pt x="335128" y="0"/>
                    </a:lnTo>
                    <a:close/>
                  </a:path>
                </a:pathLst>
              </a:custGeom>
              <a:solidFill>
                <a:srgbClr val="D10D5D"/>
              </a:solidFill>
            </p:spPr>
            <p:txBody>
              <a:bodyPr/>
              <a:lstStyle/>
              <a:p>
                <a:endParaRPr lang="en-GB"/>
              </a:p>
            </p:txBody>
          </p:sp>
          <p:sp>
            <p:nvSpPr>
              <p:cNvPr id="15" name="TextBox 15"/>
              <p:cNvSpPr txBox="1"/>
              <p:nvPr/>
            </p:nvSpPr>
            <p:spPr>
              <a:xfrm>
                <a:off x="104727" y="91539"/>
                <a:ext cx="460800" cy="167739"/>
              </a:xfrm>
              <a:prstGeom prst="rect">
                <a:avLst/>
              </a:prstGeom>
            </p:spPr>
            <p:txBody>
              <a:bodyPr lIns="50800" tIns="50800" rIns="50800" bIns="50800" rtlCol="0" anchor="ctr"/>
              <a:lstStyle/>
              <a:p>
                <a:pPr algn="ctr">
                  <a:lnSpc>
                    <a:spcPts val="2033"/>
                  </a:lnSpc>
                </a:pPr>
                <a:endParaRPr/>
              </a:p>
            </p:txBody>
          </p:sp>
        </p:grpSp>
      </p:grpSp>
      <p:sp>
        <p:nvSpPr>
          <p:cNvPr id="16" name="TextBox 16"/>
          <p:cNvSpPr txBox="1"/>
          <p:nvPr/>
        </p:nvSpPr>
        <p:spPr>
          <a:xfrm>
            <a:off x="904875" y="1073370"/>
            <a:ext cx="11535337" cy="863852"/>
          </a:xfrm>
          <a:prstGeom prst="rect">
            <a:avLst/>
          </a:prstGeom>
        </p:spPr>
        <p:txBody>
          <a:bodyPr lIns="0" tIns="0" rIns="0" bIns="0" rtlCol="0" anchor="t">
            <a:spAutoFit/>
          </a:bodyPr>
          <a:lstStyle/>
          <a:p>
            <a:pPr algn="l">
              <a:lnSpc>
                <a:spcPts val="6986"/>
              </a:lnSpc>
            </a:pPr>
            <a:r>
              <a:rPr lang="en-US" sz="4990" b="1">
                <a:solidFill>
                  <a:srgbClr val="FFFDEE"/>
                </a:solidFill>
                <a:latin typeface="Inter 2 Bold"/>
                <a:ea typeface="Inter 2 Bold"/>
                <a:cs typeface="Inter 2 Bold"/>
                <a:sym typeface="Inter 2 Bold"/>
              </a:rPr>
              <a:t>Local examples: </a:t>
            </a:r>
          </a:p>
        </p:txBody>
      </p:sp>
      <p:sp>
        <p:nvSpPr>
          <p:cNvPr id="17" name="TextBox 17"/>
          <p:cNvSpPr txBox="1"/>
          <p:nvPr/>
        </p:nvSpPr>
        <p:spPr>
          <a:xfrm>
            <a:off x="2814576" y="2986548"/>
            <a:ext cx="11727235" cy="655955"/>
          </a:xfrm>
          <a:prstGeom prst="rect">
            <a:avLst/>
          </a:prstGeom>
        </p:spPr>
        <p:txBody>
          <a:bodyPr lIns="0" tIns="0" rIns="0" bIns="0" rtlCol="0" anchor="t">
            <a:spAutoFit/>
          </a:bodyPr>
          <a:lstStyle/>
          <a:p>
            <a:pPr algn="l">
              <a:lnSpc>
                <a:spcPts val="5320"/>
              </a:lnSpc>
            </a:pPr>
            <a:r>
              <a:rPr lang="en-US" sz="3800" b="1">
                <a:solidFill>
                  <a:srgbClr val="FFFDEE"/>
                </a:solidFill>
                <a:latin typeface="Inter 2 Bold"/>
                <a:ea typeface="Inter 2 Bold"/>
                <a:cs typeface="Inter 2 Bold"/>
                <a:sym typeface="Inter 2 Bold"/>
              </a:rPr>
              <a:t>Example 1</a:t>
            </a:r>
          </a:p>
        </p:txBody>
      </p:sp>
      <p:grpSp>
        <p:nvGrpSpPr>
          <p:cNvPr id="18" name="Group 18"/>
          <p:cNvGrpSpPr/>
          <p:nvPr/>
        </p:nvGrpSpPr>
        <p:grpSpPr>
          <a:xfrm>
            <a:off x="1235786" y="4575275"/>
            <a:ext cx="1163843" cy="1715283"/>
            <a:chOff x="0" y="0"/>
            <a:chExt cx="1551790" cy="2287043"/>
          </a:xfrm>
        </p:grpSpPr>
        <p:sp>
          <p:nvSpPr>
            <p:cNvPr id="19" name="Freeform 19"/>
            <p:cNvSpPr/>
            <p:nvPr/>
          </p:nvSpPr>
          <p:spPr>
            <a:xfrm rot="5400000">
              <a:off x="-781833" y="781833"/>
              <a:ext cx="2287043" cy="723376"/>
            </a:xfrm>
            <a:custGeom>
              <a:avLst/>
              <a:gdLst/>
              <a:ahLst/>
              <a:cxnLst/>
              <a:rect l="l" t="t" r="r" b="b"/>
              <a:pathLst>
                <a:path w="2287043" h="723376">
                  <a:moveTo>
                    <a:pt x="0" y="0"/>
                  </a:moveTo>
                  <a:lnTo>
                    <a:pt x="2287043" y="0"/>
                  </a:lnTo>
                  <a:lnTo>
                    <a:pt x="2287043" y="723377"/>
                  </a:lnTo>
                  <a:lnTo>
                    <a:pt x="0" y="723377"/>
                  </a:lnTo>
                  <a:lnTo>
                    <a:pt x="0" y="0"/>
                  </a:lnTo>
                  <a:close/>
                </a:path>
              </a:pathLst>
            </a:custGeom>
            <a:blipFill>
              <a:blip r:embed="rId3"/>
              <a:stretch>
                <a:fillRect l="-43976" t="-435822" r="-35046" b="-252281"/>
              </a:stretch>
            </a:blipFill>
          </p:spPr>
          <p:txBody>
            <a:bodyPr/>
            <a:lstStyle/>
            <a:p>
              <a:endParaRPr lang="en-GB"/>
            </a:p>
          </p:txBody>
        </p:sp>
        <p:grpSp>
          <p:nvGrpSpPr>
            <p:cNvPr id="20" name="Group 20"/>
            <p:cNvGrpSpPr/>
            <p:nvPr/>
          </p:nvGrpSpPr>
          <p:grpSpPr>
            <a:xfrm rot="5400000">
              <a:off x="143305" y="630872"/>
              <a:ext cx="1988557" cy="828414"/>
              <a:chOff x="0" y="0"/>
              <a:chExt cx="670255" cy="279222"/>
            </a:xfrm>
          </p:grpSpPr>
          <p:sp>
            <p:nvSpPr>
              <p:cNvPr id="21" name="Freeform 21"/>
              <p:cNvSpPr/>
              <p:nvPr/>
            </p:nvSpPr>
            <p:spPr>
              <a:xfrm>
                <a:off x="0" y="0"/>
                <a:ext cx="670255" cy="279222"/>
              </a:xfrm>
              <a:custGeom>
                <a:avLst/>
                <a:gdLst/>
                <a:ahLst/>
                <a:cxnLst/>
                <a:rect l="l" t="t" r="r" b="b"/>
                <a:pathLst>
                  <a:path w="670255" h="279222">
                    <a:moveTo>
                      <a:pt x="335128" y="0"/>
                    </a:moveTo>
                    <a:lnTo>
                      <a:pt x="670255" y="279222"/>
                    </a:lnTo>
                    <a:lnTo>
                      <a:pt x="0" y="279222"/>
                    </a:lnTo>
                    <a:lnTo>
                      <a:pt x="335128" y="0"/>
                    </a:lnTo>
                    <a:close/>
                  </a:path>
                </a:pathLst>
              </a:custGeom>
              <a:solidFill>
                <a:srgbClr val="D10D5D"/>
              </a:solidFill>
            </p:spPr>
            <p:txBody>
              <a:bodyPr/>
              <a:lstStyle/>
              <a:p>
                <a:endParaRPr lang="en-GB"/>
              </a:p>
            </p:txBody>
          </p:sp>
          <p:sp>
            <p:nvSpPr>
              <p:cNvPr id="22" name="TextBox 22"/>
              <p:cNvSpPr txBox="1"/>
              <p:nvPr/>
            </p:nvSpPr>
            <p:spPr>
              <a:xfrm>
                <a:off x="104727" y="91539"/>
                <a:ext cx="460800" cy="167739"/>
              </a:xfrm>
              <a:prstGeom prst="rect">
                <a:avLst/>
              </a:prstGeom>
            </p:spPr>
            <p:txBody>
              <a:bodyPr lIns="50800" tIns="50800" rIns="50800" bIns="50800" rtlCol="0" anchor="ctr"/>
              <a:lstStyle/>
              <a:p>
                <a:pPr algn="ctr">
                  <a:lnSpc>
                    <a:spcPts val="2033"/>
                  </a:lnSpc>
                </a:pPr>
                <a:endParaRPr/>
              </a:p>
            </p:txBody>
          </p:sp>
        </p:grpSp>
      </p:grpSp>
      <p:grpSp>
        <p:nvGrpSpPr>
          <p:cNvPr id="23" name="Group 23"/>
          <p:cNvGrpSpPr/>
          <p:nvPr/>
        </p:nvGrpSpPr>
        <p:grpSpPr>
          <a:xfrm>
            <a:off x="1235786" y="6558711"/>
            <a:ext cx="1163843" cy="1715283"/>
            <a:chOff x="0" y="0"/>
            <a:chExt cx="1551790" cy="2287043"/>
          </a:xfrm>
        </p:grpSpPr>
        <p:sp>
          <p:nvSpPr>
            <p:cNvPr id="24" name="Freeform 24"/>
            <p:cNvSpPr/>
            <p:nvPr/>
          </p:nvSpPr>
          <p:spPr>
            <a:xfrm rot="5400000">
              <a:off x="-781833" y="781833"/>
              <a:ext cx="2287043" cy="723376"/>
            </a:xfrm>
            <a:custGeom>
              <a:avLst/>
              <a:gdLst/>
              <a:ahLst/>
              <a:cxnLst/>
              <a:rect l="l" t="t" r="r" b="b"/>
              <a:pathLst>
                <a:path w="2287043" h="723376">
                  <a:moveTo>
                    <a:pt x="0" y="0"/>
                  </a:moveTo>
                  <a:lnTo>
                    <a:pt x="2287043" y="0"/>
                  </a:lnTo>
                  <a:lnTo>
                    <a:pt x="2287043" y="723377"/>
                  </a:lnTo>
                  <a:lnTo>
                    <a:pt x="0" y="723377"/>
                  </a:lnTo>
                  <a:lnTo>
                    <a:pt x="0" y="0"/>
                  </a:lnTo>
                  <a:close/>
                </a:path>
              </a:pathLst>
            </a:custGeom>
            <a:blipFill>
              <a:blip r:embed="rId3"/>
              <a:stretch>
                <a:fillRect l="-43976" t="-435822" r="-35046" b="-252281"/>
              </a:stretch>
            </a:blipFill>
          </p:spPr>
          <p:txBody>
            <a:bodyPr/>
            <a:lstStyle/>
            <a:p>
              <a:endParaRPr lang="en-GB"/>
            </a:p>
          </p:txBody>
        </p:sp>
        <p:grpSp>
          <p:nvGrpSpPr>
            <p:cNvPr id="25" name="Group 25"/>
            <p:cNvGrpSpPr/>
            <p:nvPr/>
          </p:nvGrpSpPr>
          <p:grpSpPr>
            <a:xfrm rot="5400000">
              <a:off x="143305" y="630872"/>
              <a:ext cx="1988557" cy="828414"/>
              <a:chOff x="0" y="0"/>
              <a:chExt cx="670255" cy="279222"/>
            </a:xfrm>
          </p:grpSpPr>
          <p:sp>
            <p:nvSpPr>
              <p:cNvPr id="26" name="Freeform 26"/>
              <p:cNvSpPr/>
              <p:nvPr/>
            </p:nvSpPr>
            <p:spPr>
              <a:xfrm>
                <a:off x="0" y="0"/>
                <a:ext cx="670255" cy="279222"/>
              </a:xfrm>
              <a:custGeom>
                <a:avLst/>
                <a:gdLst/>
                <a:ahLst/>
                <a:cxnLst/>
                <a:rect l="l" t="t" r="r" b="b"/>
                <a:pathLst>
                  <a:path w="670255" h="279222">
                    <a:moveTo>
                      <a:pt x="335128" y="0"/>
                    </a:moveTo>
                    <a:lnTo>
                      <a:pt x="670255" y="279222"/>
                    </a:lnTo>
                    <a:lnTo>
                      <a:pt x="0" y="279222"/>
                    </a:lnTo>
                    <a:lnTo>
                      <a:pt x="335128" y="0"/>
                    </a:lnTo>
                    <a:close/>
                  </a:path>
                </a:pathLst>
              </a:custGeom>
              <a:solidFill>
                <a:srgbClr val="D10D5D"/>
              </a:solidFill>
            </p:spPr>
            <p:txBody>
              <a:bodyPr/>
              <a:lstStyle/>
              <a:p>
                <a:endParaRPr lang="en-GB"/>
              </a:p>
            </p:txBody>
          </p:sp>
          <p:sp>
            <p:nvSpPr>
              <p:cNvPr id="27" name="TextBox 27"/>
              <p:cNvSpPr txBox="1"/>
              <p:nvPr/>
            </p:nvSpPr>
            <p:spPr>
              <a:xfrm>
                <a:off x="104727" y="91539"/>
                <a:ext cx="460800" cy="167739"/>
              </a:xfrm>
              <a:prstGeom prst="rect">
                <a:avLst/>
              </a:prstGeom>
            </p:spPr>
            <p:txBody>
              <a:bodyPr lIns="50800" tIns="50800" rIns="50800" bIns="50800" rtlCol="0" anchor="ctr"/>
              <a:lstStyle/>
              <a:p>
                <a:pPr algn="ctr">
                  <a:lnSpc>
                    <a:spcPts val="2033"/>
                  </a:lnSpc>
                </a:pPr>
                <a:endParaRPr/>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sp>
        <p:nvSpPr>
          <p:cNvPr id="2" name="Freeform 2"/>
          <p:cNvSpPr/>
          <p:nvPr/>
        </p:nvSpPr>
        <p:spPr>
          <a:xfrm>
            <a:off x="6263732" y="1146744"/>
            <a:ext cx="5760535" cy="4970189"/>
          </a:xfrm>
          <a:custGeom>
            <a:avLst/>
            <a:gdLst/>
            <a:ahLst/>
            <a:cxnLst/>
            <a:rect l="l" t="t" r="r" b="b"/>
            <a:pathLst>
              <a:path w="5760535" h="4970189">
                <a:moveTo>
                  <a:pt x="0" y="0"/>
                </a:moveTo>
                <a:lnTo>
                  <a:pt x="5760536" y="0"/>
                </a:lnTo>
                <a:lnTo>
                  <a:pt x="5760536" y="4970189"/>
                </a:lnTo>
                <a:lnTo>
                  <a:pt x="0" y="4970189"/>
                </a:lnTo>
                <a:lnTo>
                  <a:pt x="0" y="0"/>
                </a:lnTo>
                <a:close/>
              </a:path>
            </a:pathLst>
          </a:custGeom>
          <a:blipFill>
            <a:blip r:embed="rId2"/>
            <a:stretch>
              <a:fillRect l="-2147" r="-2147"/>
            </a:stretch>
          </a:blipFill>
        </p:spPr>
        <p:txBody>
          <a:bodyPr/>
          <a:lstStyle/>
          <a:p>
            <a:endParaRPr lang="en-GB"/>
          </a:p>
        </p:txBody>
      </p:sp>
      <p:grpSp>
        <p:nvGrpSpPr>
          <p:cNvPr id="3" name="Group 3"/>
          <p:cNvGrpSpPr/>
          <p:nvPr/>
        </p:nvGrpSpPr>
        <p:grpSpPr>
          <a:xfrm>
            <a:off x="6612401" y="1319394"/>
            <a:ext cx="5034422" cy="4639943"/>
            <a:chOff x="0" y="0"/>
            <a:chExt cx="1325938" cy="1222043"/>
          </a:xfrm>
        </p:grpSpPr>
        <p:sp>
          <p:nvSpPr>
            <p:cNvPr id="4" name="Freeform 4"/>
            <p:cNvSpPr/>
            <p:nvPr/>
          </p:nvSpPr>
          <p:spPr>
            <a:xfrm>
              <a:off x="0" y="0"/>
              <a:ext cx="1325938" cy="1222043"/>
            </a:xfrm>
            <a:custGeom>
              <a:avLst/>
              <a:gdLst/>
              <a:ahLst/>
              <a:cxnLst/>
              <a:rect l="l" t="t" r="r" b="b"/>
              <a:pathLst>
                <a:path w="1325938" h="1222043">
                  <a:moveTo>
                    <a:pt x="0" y="0"/>
                  </a:moveTo>
                  <a:lnTo>
                    <a:pt x="1325938" y="0"/>
                  </a:lnTo>
                  <a:lnTo>
                    <a:pt x="1325938" y="1222043"/>
                  </a:lnTo>
                  <a:lnTo>
                    <a:pt x="0" y="1222043"/>
                  </a:lnTo>
                  <a:close/>
                </a:path>
              </a:pathLst>
            </a:custGeom>
            <a:solidFill>
              <a:srgbClr val="000000">
                <a:alpha val="0"/>
              </a:srgbClr>
            </a:solidFill>
            <a:ln w="38100" cap="sq">
              <a:solidFill>
                <a:srgbClr val="FF7843">
                  <a:alpha val="70980"/>
                </a:srgbClr>
              </a:solidFill>
              <a:prstDash val="solid"/>
              <a:miter/>
            </a:ln>
          </p:spPr>
          <p:txBody>
            <a:bodyPr/>
            <a:lstStyle/>
            <a:p>
              <a:endParaRPr lang="en-GB"/>
            </a:p>
          </p:txBody>
        </p:sp>
        <p:sp>
          <p:nvSpPr>
            <p:cNvPr id="5" name="TextBox 5"/>
            <p:cNvSpPr txBox="1"/>
            <p:nvPr/>
          </p:nvSpPr>
          <p:spPr>
            <a:xfrm>
              <a:off x="0" y="-38100"/>
              <a:ext cx="1325938" cy="1260143"/>
            </a:xfrm>
            <a:prstGeom prst="rect">
              <a:avLst/>
            </a:prstGeom>
          </p:spPr>
          <p:txBody>
            <a:bodyPr lIns="50800" tIns="50800" rIns="50800" bIns="50800" rtlCol="0" anchor="ctr"/>
            <a:lstStyle/>
            <a:p>
              <a:pPr algn="ctr">
                <a:lnSpc>
                  <a:spcPts val="2033"/>
                </a:lnSpc>
              </a:pPr>
              <a:endParaRPr/>
            </a:p>
          </p:txBody>
        </p:sp>
      </p:grpSp>
      <p:sp>
        <p:nvSpPr>
          <p:cNvPr id="6" name="TextBox 6"/>
          <p:cNvSpPr txBox="1"/>
          <p:nvPr/>
        </p:nvSpPr>
        <p:spPr>
          <a:xfrm>
            <a:off x="1697717" y="6654678"/>
            <a:ext cx="14892566" cy="1766807"/>
          </a:xfrm>
          <a:prstGeom prst="rect">
            <a:avLst/>
          </a:prstGeom>
        </p:spPr>
        <p:txBody>
          <a:bodyPr lIns="0" tIns="0" rIns="0" bIns="0" rtlCol="0" anchor="t">
            <a:spAutoFit/>
          </a:bodyPr>
          <a:lstStyle/>
          <a:p>
            <a:pPr algn="ctr">
              <a:lnSpc>
                <a:spcPts val="7091"/>
              </a:lnSpc>
            </a:pPr>
            <a:r>
              <a:rPr lang="en-US" sz="5065">
                <a:solidFill>
                  <a:srgbClr val="FFFFFF"/>
                </a:solidFill>
                <a:latin typeface="Inter" panose="020B0604020202020204" charset="0"/>
                <a:ea typeface="Inter 2"/>
                <a:cs typeface="Inter" panose="020B0604020202020204" charset="0"/>
                <a:sym typeface="Inter 2"/>
              </a:rPr>
              <a:t>Find out more at </a:t>
            </a:r>
            <a:r>
              <a:rPr lang="en-US" sz="5065" b="1">
                <a:solidFill>
                  <a:srgbClr val="FFFFFF"/>
                </a:solidFill>
                <a:latin typeface="Inter" panose="020B0604020202020204" charset="0"/>
                <a:ea typeface="Inter 2 Bold"/>
                <a:cs typeface="Inter" panose="020B0604020202020204" charset="0"/>
                <a:sym typeface="Inter 2 Bold"/>
              </a:rPr>
              <a:t>plan2030.scot</a:t>
            </a:r>
            <a:r>
              <a:rPr lang="en-US" sz="5065">
                <a:solidFill>
                  <a:srgbClr val="FFFFFF"/>
                </a:solidFill>
                <a:latin typeface="Inter" panose="020B0604020202020204" charset="0"/>
                <a:ea typeface="Inter 2"/>
                <a:cs typeface="Inter" panose="020B0604020202020204" charset="0"/>
                <a:sym typeface="Inter 2"/>
              </a:rPr>
              <a:t> and provide feedback to </a:t>
            </a:r>
            <a:r>
              <a:rPr lang="en-US" sz="5065" b="1">
                <a:solidFill>
                  <a:srgbClr val="FFFFFF"/>
                </a:solidFill>
                <a:latin typeface="Inter" panose="020B0604020202020204" charset="0"/>
                <a:ea typeface="Inter 2 Bold"/>
                <a:cs typeface="Inter" panose="020B0604020202020204" charset="0"/>
                <a:sym typeface="Inter 2 Bold"/>
              </a:rPr>
              <a:t>plan2430@thepromise.scot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1528529">
            <a:off x="-2990498" y="-1905469"/>
            <a:ext cx="12696999" cy="7848690"/>
            <a:chOff x="0" y="0"/>
            <a:chExt cx="5092359" cy="3147857"/>
          </a:xfrm>
        </p:grpSpPr>
        <p:sp>
          <p:nvSpPr>
            <p:cNvPr id="3" name="Freeform 3"/>
            <p:cNvSpPr/>
            <p:nvPr/>
          </p:nvSpPr>
          <p:spPr>
            <a:xfrm>
              <a:off x="0" y="0"/>
              <a:ext cx="5092359" cy="3147857"/>
            </a:xfrm>
            <a:custGeom>
              <a:avLst/>
              <a:gdLst/>
              <a:ahLst/>
              <a:cxnLst/>
              <a:rect l="l" t="t" r="r" b="b"/>
              <a:pathLst>
                <a:path w="5092359" h="3147857">
                  <a:moveTo>
                    <a:pt x="0" y="0"/>
                  </a:moveTo>
                  <a:lnTo>
                    <a:pt x="5092359" y="0"/>
                  </a:lnTo>
                  <a:lnTo>
                    <a:pt x="5092359" y="3147857"/>
                  </a:lnTo>
                  <a:lnTo>
                    <a:pt x="0" y="3147857"/>
                  </a:lnTo>
                  <a:close/>
                </a:path>
              </a:pathLst>
            </a:custGeom>
            <a:solidFill>
              <a:srgbClr val="FF7843"/>
            </a:solidFill>
          </p:spPr>
          <p:txBody>
            <a:bodyPr/>
            <a:lstStyle/>
            <a:p>
              <a:endParaRPr lang="en-GB"/>
            </a:p>
          </p:txBody>
        </p:sp>
        <p:sp>
          <p:nvSpPr>
            <p:cNvPr id="4" name="TextBox 4"/>
            <p:cNvSpPr txBox="1"/>
            <p:nvPr/>
          </p:nvSpPr>
          <p:spPr>
            <a:xfrm>
              <a:off x="0" y="-19050"/>
              <a:ext cx="5092359" cy="3166907"/>
            </a:xfrm>
            <a:prstGeom prst="rect">
              <a:avLst/>
            </a:prstGeom>
          </p:spPr>
          <p:txBody>
            <a:bodyPr lIns="29240" tIns="29240" rIns="29240" bIns="29240" rtlCol="0" anchor="ctr"/>
            <a:lstStyle/>
            <a:p>
              <a:pPr algn="ctr">
                <a:lnSpc>
                  <a:spcPts val="1115"/>
                </a:lnSpc>
              </a:pPr>
              <a:endParaRPr/>
            </a:p>
          </p:txBody>
        </p:sp>
      </p:grpSp>
      <p:grpSp>
        <p:nvGrpSpPr>
          <p:cNvPr id="5" name="Group 5"/>
          <p:cNvGrpSpPr/>
          <p:nvPr/>
        </p:nvGrpSpPr>
        <p:grpSpPr>
          <a:xfrm rot="-1528529">
            <a:off x="-3619103" y="-2804421"/>
            <a:ext cx="12879282" cy="8752372"/>
            <a:chOff x="0" y="0"/>
            <a:chExt cx="5165467" cy="3510295"/>
          </a:xfrm>
        </p:grpSpPr>
        <p:sp>
          <p:nvSpPr>
            <p:cNvPr id="6" name="Freeform 6"/>
            <p:cNvSpPr/>
            <p:nvPr/>
          </p:nvSpPr>
          <p:spPr>
            <a:xfrm>
              <a:off x="0" y="0"/>
              <a:ext cx="5165467" cy="3510295"/>
            </a:xfrm>
            <a:custGeom>
              <a:avLst/>
              <a:gdLst/>
              <a:ahLst/>
              <a:cxnLst/>
              <a:rect l="l" t="t" r="r" b="b"/>
              <a:pathLst>
                <a:path w="5165467" h="3510295">
                  <a:moveTo>
                    <a:pt x="0" y="0"/>
                  </a:moveTo>
                  <a:lnTo>
                    <a:pt x="5165467" y="0"/>
                  </a:lnTo>
                  <a:lnTo>
                    <a:pt x="5165467" y="3510295"/>
                  </a:lnTo>
                  <a:lnTo>
                    <a:pt x="0" y="3510295"/>
                  </a:lnTo>
                  <a:close/>
                </a:path>
              </a:pathLst>
            </a:custGeom>
            <a:solidFill>
              <a:srgbClr val="F0EFE7"/>
            </a:solidFill>
          </p:spPr>
          <p:txBody>
            <a:bodyPr/>
            <a:lstStyle/>
            <a:p>
              <a:endParaRPr lang="en-GB"/>
            </a:p>
          </p:txBody>
        </p:sp>
        <p:sp>
          <p:nvSpPr>
            <p:cNvPr id="7" name="TextBox 7"/>
            <p:cNvSpPr txBox="1"/>
            <p:nvPr/>
          </p:nvSpPr>
          <p:spPr>
            <a:xfrm>
              <a:off x="0" y="-19050"/>
              <a:ext cx="5165467" cy="3529345"/>
            </a:xfrm>
            <a:prstGeom prst="rect">
              <a:avLst/>
            </a:prstGeom>
          </p:spPr>
          <p:txBody>
            <a:bodyPr lIns="29240" tIns="29240" rIns="29240" bIns="29240" rtlCol="0" anchor="ctr"/>
            <a:lstStyle/>
            <a:p>
              <a:pPr algn="ctr">
                <a:lnSpc>
                  <a:spcPts val="1115"/>
                </a:lnSpc>
              </a:pPr>
              <a:endParaRPr/>
            </a:p>
          </p:txBody>
        </p:sp>
      </p:grpSp>
      <p:sp>
        <p:nvSpPr>
          <p:cNvPr id="8" name="Freeform 8"/>
          <p:cNvSpPr/>
          <p:nvPr/>
        </p:nvSpPr>
        <p:spPr>
          <a:xfrm>
            <a:off x="1244511" y="517948"/>
            <a:ext cx="5203686" cy="4307592"/>
          </a:xfrm>
          <a:custGeom>
            <a:avLst/>
            <a:gdLst/>
            <a:ahLst/>
            <a:cxnLst/>
            <a:rect l="l" t="t" r="r" b="b"/>
            <a:pathLst>
              <a:path w="5203686" h="4307592">
                <a:moveTo>
                  <a:pt x="0" y="0"/>
                </a:moveTo>
                <a:lnTo>
                  <a:pt x="5203687" y="0"/>
                </a:lnTo>
                <a:lnTo>
                  <a:pt x="5203687" y="4307591"/>
                </a:lnTo>
                <a:lnTo>
                  <a:pt x="0" y="4307591"/>
                </a:lnTo>
                <a:lnTo>
                  <a:pt x="0" y="0"/>
                </a:lnTo>
                <a:close/>
              </a:path>
            </a:pathLst>
          </a:custGeom>
          <a:blipFill>
            <a:blip r:embed="rId3"/>
            <a:stretch>
              <a:fillRect l="-31" r="-31"/>
            </a:stretch>
          </a:blipFill>
        </p:spPr>
        <p:txBody>
          <a:bodyPr/>
          <a:lstStyle/>
          <a:p>
            <a:endParaRPr lang="en-GB"/>
          </a:p>
        </p:txBody>
      </p:sp>
      <p:sp>
        <p:nvSpPr>
          <p:cNvPr id="9" name="TextBox 9"/>
          <p:cNvSpPr txBox="1"/>
          <p:nvPr/>
        </p:nvSpPr>
        <p:spPr>
          <a:xfrm>
            <a:off x="4305235" y="6415017"/>
            <a:ext cx="11918170" cy="2157414"/>
          </a:xfrm>
          <a:prstGeom prst="rect">
            <a:avLst/>
          </a:prstGeom>
        </p:spPr>
        <p:txBody>
          <a:bodyPr lIns="0" tIns="0" rIns="0" bIns="0" rtlCol="0" anchor="t">
            <a:spAutoFit/>
          </a:bodyPr>
          <a:lstStyle/>
          <a:p>
            <a:pPr algn="l">
              <a:lnSpc>
                <a:spcPts val="8662"/>
              </a:lnSpc>
            </a:pPr>
            <a:r>
              <a:rPr lang="en-US" sz="6187" b="1">
                <a:solidFill>
                  <a:srgbClr val="FFFFFF"/>
                </a:solidFill>
                <a:latin typeface="Inter 2 Bold"/>
                <a:ea typeface="Inter 2 Bold"/>
                <a:cs typeface="Inter 2 Bold"/>
                <a:sym typeface="Inter 2 Bold"/>
              </a:rPr>
              <a:t>A different kind of plan, </a:t>
            </a:r>
          </a:p>
          <a:p>
            <a:pPr algn="l">
              <a:lnSpc>
                <a:spcPts val="8662"/>
              </a:lnSpc>
            </a:pPr>
            <a:r>
              <a:rPr lang="en-US" sz="6187" b="1">
                <a:solidFill>
                  <a:srgbClr val="FFFFFF"/>
                </a:solidFill>
                <a:latin typeface="Inter 2 Bold"/>
                <a:ea typeface="Inter 2 Bold"/>
                <a:cs typeface="Inter 2 Bold"/>
                <a:sym typeface="Inter 2 Bold"/>
              </a:rPr>
              <a:t>built on and for collaboration.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sp>
        <p:nvSpPr>
          <p:cNvPr id="43" name="AutoShape 21">
            <a:extLst>
              <a:ext uri="{FF2B5EF4-FFF2-40B4-BE49-F238E27FC236}">
                <a16:creationId xmlns:a16="http://schemas.microsoft.com/office/drawing/2014/main" id="{51394DB0-81CB-DB9E-C107-9CC423CE219E}"/>
              </a:ext>
            </a:extLst>
          </p:cNvPr>
          <p:cNvSpPr/>
          <p:nvPr/>
        </p:nvSpPr>
        <p:spPr>
          <a:xfrm flipV="1">
            <a:off x="15525013" y="9521709"/>
            <a:ext cx="2096232" cy="7666"/>
          </a:xfrm>
          <a:prstGeom prst="line">
            <a:avLst/>
          </a:prstGeom>
          <a:ln w="123825" cap="flat">
            <a:solidFill>
              <a:srgbClr val="FFFDEE">
                <a:alpha val="58824"/>
              </a:srgbClr>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AutoShape 21">
            <a:extLst>
              <a:ext uri="{FF2B5EF4-FFF2-40B4-BE49-F238E27FC236}">
                <a16:creationId xmlns:a16="http://schemas.microsoft.com/office/drawing/2014/main" id="{D1134517-3BD4-875F-7B9C-0F6778A4840B}"/>
              </a:ext>
            </a:extLst>
          </p:cNvPr>
          <p:cNvSpPr/>
          <p:nvPr/>
        </p:nvSpPr>
        <p:spPr>
          <a:xfrm>
            <a:off x="15448812" y="8512150"/>
            <a:ext cx="1" cy="1084061"/>
          </a:xfrm>
          <a:prstGeom prst="line">
            <a:avLst/>
          </a:prstGeom>
          <a:ln w="123825" cap="flat">
            <a:solidFill>
              <a:srgbClr val="FFFDEE">
                <a:alpha val="58824"/>
              </a:srgbClr>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AutoShape 18">
            <a:extLst>
              <a:ext uri="{FF2B5EF4-FFF2-40B4-BE49-F238E27FC236}">
                <a16:creationId xmlns:a16="http://schemas.microsoft.com/office/drawing/2014/main" id="{078D0689-7E6B-0F5F-708D-EBD703525853}"/>
              </a:ext>
            </a:extLst>
          </p:cNvPr>
          <p:cNvSpPr/>
          <p:nvPr/>
        </p:nvSpPr>
        <p:spPr>
          <a:xfrm flipV="1">
            <a:off x="9429012" y="6194426"/>
            <a:ext cx="8192231" cy="50846"/>
          </a:xfrm>
          <a:prstGeom prst="line">
            <a:avLst/>
          </a:prstGeom>
          <a:ln w="123825" cap="flat">
            <a:solidFill>
              <a:srgbClr val="FFFDEE">
                <a:alpha val="58824"/>
              </a:srgbClr>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AutoShape 21">
            <a:extLst>
              <a:ext uri="{FF2B5EF4-FFF2-40B4-BE49-F238E27FC236}">
                <a16:creationId xmlns:a16="http://schemas.microsoft.com/office/drawing/2014/main" id="{5A3B2FF2-795C-DFE9-B38F-35335A9E0794}"/>
              </a:ext>
            </a:extLst>
          </p:cNvPr>
          <p:cNvSpPr/>
          <p:nvPr/>
        </p:nvSpPr>
        <p:spPr>
          <a:xfrm>
            <a:off x="9363632" y="5213634"/>
            <a:ext cx="1" cy="1084061"/>
          </a:xfrm>
          <a:prstGeom prst="line">
            <a:avLst/>
          </a:prstGeom>
          <a:ln w="123825" cap="flat">
            <a:solidFill>
              <a:srgbClr val="FFFDEE">
                <a:alpha val="58824"/>
              </a:srgbClr>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 name="TextBox 2"/>
          <p:cNvSpPr txBox="1"/>
          <p:nvPr/>
        </p:nvSpPr>
        <p:spPr>
          <a:xfrm>
            <a:off x="1028700" y="1635763"/>
            <a:ext cx="7108968" cy="762300"/>
          </a:xfrm>
          <a:prstGeom prst="rect">
            <a:avLst/>
          </a:prstGeom>
        </p:spPr>
        <p:txBody>
          <a:bodyPr lIns="0" tIns="0" rIns="0" bIns="0" rtlCol="0" anchor="t">
            <a:spAutoFit/>
          </a:bodyPr>
          <a:lstStyle/>
          <a:p>
            <a:pPr algn="l">
              <a:lnSpc>
                <a:spcPts val="6283"/>
              </a:lnSpc>
            </a:pPr>
            <a:r>
              <a:rPr lang="en-US" sz="4488" b="1">
                <a:solidFill>
                  <a:srgbClr val="FFFFFF"/>
                </a:solidFill>
                <a:latin typeface="Inter 2 Bold"/>
                <a:ea typeface="Inter 2 Bold"/>
                <a:cs typeface="Inter 2 Bold"/>
                <a:sym typeface="Inter 2 Bold"/>
              </a:rPr>
              <a:t>Plan 24-30 is made up of </a:t>
            </a:r>
          </a:p>
        </p:txBody>
      </p:sp>
      <p:sp>
        <p:nvSpPr>
          <p:cNvPr id="3" name="TextBox 3"/>
          <p:cNvSpPr txBox="1"/>
          <p:nvPr/>
        </p:nvSpPr>
        <p:spPr>
          <a:xfrm>
            <a:off x="1028700" y="4281892"/>
            <a:ext cx="5986748" cy="762300"/>
          </a:xfrm>
          <a:prstGeom prst="rect">
            <a:avLst/>
          </a:prstGeom>
        </p:spPr>
        <p:txBody>
          <a:bodyPr lIns="0" tIns="0" rIns="0" bIns="0" rtlCol="0" anchor="t">
            <a:spAutoFit/>
          </a:bodyPr>
          <a:lstStyle/>
          <a:p>
            <a:pPr algn="l">
              <a:lnSpc>
                <a:spcPts val="6283"/>
              </a:lnSpc>
            </a:pPr>
            <a:r>
              <a:rPr lang="en-US" sz="4488" b="1">
                <a:solidFill>
                  <a:srgbClr val="FFFFFF"/>
                </a:solidFill>
                <a:latin typeface="Inter 2 Bold"/>
                <a:ea typeface="Inter 2 Bold"/>
                <a:cs typeface="Inter 2 Bold"/>
                <a:sym typeface="Inter 2 Bold"/>
              </a:rPr>
              <a:t>organised under the </a:t>
            </a:r>
          </a:p>
        </p:txBody>
      </p:sp>
      <p:grpSp>
        <p:nvGrpSpPr>
          <p:cNvPr id="4" name="Group 4"/>
          <p:cNvGrpSpPr/>
          <p:nvPr/>
        </p:nvGrpSpPr>
        <p:grpSpPr>
          <a:xfrm>
            <a:off x="8218630" y="1250755"/>
            <a:ext cx="4968216" cy="1621450"/>
            <a:chOff x="0" y="0"/>
            <a:chExt cx="1768919" cy="577313"/>
          </a:xfrm>
        </p:grpSpPr>
        <p:sp>
          <p:nvSpPr>
            <p:cNvPr id="5" name="Freeform 5"/>
            <p:cNvSpPr/>
            <p:nvPr/>
          </p:nvSpPr>
          <p:spPr>
            <a:xfrm>
              <a:off x="0" y="0"/>
              <a:ext cx="1768919" cy="577312"/>
            </a:xfrm>
            <a:custGeom>
              <a:avLst/>
              <a:gdLst/>
              <a:ahLst/>
              <a:cxnLst/>
              <a:rect l="l" t="t" r="r" b="b"/>
              <a:pathLst>
                <a:path w="1768919" h="577312">
                  <a:moveTo>
                    <a:pt x="143363" y="0"/>
                  </a:moveTo>
                  <a:lnTo>
                    <a:pt x="1625556" y="0"/>
                  </a:lnTo>
                  <a:cubicBezTo>
                    <a:pt x="1663578" y="0"/>
                    <a:pt x="1700043" y="15104"/>
                    <a:pt x="1726929" y="41990"/>
                  </a:cubicBezTo>
                  <a:cubicBezTo>
                    <a:pt x="1753815" y="68876"/>
                    <a:pt x="1768919" y="105341"/>
                    <a:pt x="1768919" y="143363"/>
                  </a:cubicBezTo>
                  <a:lnTo>
                    <a:pt x="1768919" y="433950"/>
                  </a:lnTo>
                  <a:cubicBezTo>
                    <a:pt x="1768919" y="471972"/>
                    <a:pt x="1753815" y="508437"/>
                    <a:pt x="1726929" y="535323"/>
                  </a:cubicBezTo>
                  <a:cubicBezTo>
                    <a:pt x="1700043" y="562208"/>
                    <a:pt x="1663578" y="577312"/>
                    <a:pt x="1625556" y="577312"/>
                  </a:cubicBezTo>
                  <a:lnTo>
                    <a:pt x="143363" y="577312"/>
                  </a:lnTo>
                  <a:cubicBezTo>
                    <a:pt x="105341" y="577312"/>
                    <a:pt x="68876" y="562208"/>
                    <a:pt x="41990" y="535323"/>
                  </a:cubicBezTo>
                  <a:cubicBezTo>
                    <a:pt x="15104" y="508437"/>
                    <a:pt x="0" y="471972"/>
                    <a:pt x="0" y="433950"/>
                  </a:cubicBezTo>
                  <a:lnTo>
                    <a:pt x="0" y="143363"/>
                  </a:lnTo>
                  <a:cubicBezTo>
                    <a:pt x="0" y="105341"/>
                    <a:pt x="15104" y="68876"/>
                    <a:pt x="41990" y="41990"/>
                  </a:cubicBezTo>
                  <a:cubicBezTo>
                    <a:pt x="68876" y="15104"/>
                    <a:pt x="105341" y="0"/>
                    <a:pt x="143363" y="0"/>
                  </a:cubicBezTo>
                  <a:close/>
                </a:path>
              </a:pathLst>
            </a:custGeom>
            <a:solidFill>
              <a:srgbClr val="FFFDEE"/>
            </a:solidFill>
            <a:ln w="152400" cap="rnd">
              <a:solidFill>
                <a:srgbClr val="FF7843"/>
              </a:solidFill>
              <a:prstDash val="solid"/>
              <a:round/>
            </a:ln>
          </p:spPr>
          <p:txBody>
            <a:bodyPr/>
            <a:lstStyle/>
            <a:p>
              <a:endParaRPr lang="en-GB"/>
            </a:p>
          </p:txBody>
        </p:sp>
        <p:sp>
          <p:nvSpPr>
            <p:cNvPr id="6" name="TextBox 6"/>
            <p:cNvSpPr txBox="1"/>
            <p:nvPr/>
          </p:nvSpPr>
          <p:spPr>
            <a:xfrm>
              <a:off x="0" y="-28575"/>
              <a:ext cx="1768919" cy="605888"/>
            </a:xfrm>
            <a:prstGeom prst="rect">
              <a:avLst/>
            </a:prstGeom>
          </p:spPr>
          <p:txBody>
            <a:bodyPr lIns="36817" tIns="36817" rIns="36817" bIns="36817" rtlCol="0" anchor="ctr"/>
            <a:lstStyle/>
            <a:p>
              <a:pPr algn="ctr">
                <a:lnSpc>
                  <a:spcPts val="1404"/>
                </a:lnSpc>
              </a:pPr>
              <a:endParaRPr/>
            </a:p>
          </p:txBody>
        </p:sp>
      </p:grpSp>
      <p:sp>
        <p:nvSpPr>
          <p:cNvPr id="7" name="TextBox 7"/>
          <p:cNvSpPr txBox="1"/>
          <p:nvPr/>
        </p:nvSpPr>
        <p:spPr>
          <a:xfrm>
            <a:off x="8472760" y="1626238"/>
            <a:ext cx="4459957" cy="775234"/>
          </a:xfrm>
          <a:prstGeom prst="rect">
            <a:avLst/>
          </a:prstGeom>
        </p:spPr>
        <p:txBody>
          <a:bodyPr lIns="0" tIns="0" rIns="0" bIns="0" rtlCol="0" anchor="t">
            <a:spAutoFit/>
          </a:bodyPr>
          <a:lstStyle/>
          <a:p>
            <a:pPr algn="ctr">
              <a:lnSpc>
                <a:spcPts val="6253"/>
              </a:lnSpc>
            </a:pPr>
            <a:r>
              <a:rPr lang="en-US" sz="4466" b="1">
                <a:solidFill>
                  <a:srgbClr val="27274A"/>
                </a:solidFill>
                <a:latin typeface="Inter 2 Bold"/>
                <a:ea typeface="Inter 2 Bold"/>
                <a:cs typeface="Inter 2 Bold"/>
                <a:sym typeface="Inter 2 Bold"/>
              </a:rPr>
              <a:t>25 Route Maps</a:t>
            </a:r>
          </a:p>
        </p:txBody>
      </p:sp>
      <p:grpSp>
        <p:nvGrpSpPr>
          <p:cNvPr id="8" name="Group 8"/>
          <p:cNvGrpSpPr/>
          <p:nvPr/>
        </p:nvGrpSpPr>
        <p:grpSpPr>
          <a:xfrm>
            <a:off x="6843998" y="3868511"/>
            <a:ext cx="5131646" cy="1674787"/>
            <a:chOff x="0" y="0"/>
            <a:chExt cx="1768919" cy="577313"/>
          </a:xfrm>
        </p:grpSpPr>
        <p:sp>
          <p:nvSpPr>
            <p:cNvPr id="9" name="Freeform 9"/>
            <p:cNvSpPr/>
            <p:nvPr/>
          </p:nvSpPr>
          <p:spPr>
            <a:xfrm>
              <a:off x="0" y="0"/>
              <a:ext cx="1768919" cy="577312"/>
            </a:xfrm>
            <a:custGeom>
              <a:avLst/>
              <a:gdLst/>
              <a:ahLst/>
              <a:cxnLst/>
              <a:rect l="l" t="t" r="r" b="b"/>
              <a:pathLst>
                <a:path w="1768919" h="577312">
                  <a:moveTo>
                    <a:pt x="138797" y="0"/>
                  </a:moveTo>
                  <a:lnTo>
                    <a:pt x="1630122" y="0"/>
                  </a:lnTo>
                  <a:cubicBezTo>
                    <a:pt x="1666933" y="0"/>
                    <a:pt x="1702237" y="14623"/>
                    <a:pt x="1728266" y="40653"/>
                  </a:cubicBezTo>
                  <a:cubicBezTo>
                    <a:pt x="1754296" y="66682"/>
                    <a:pt x="1768919" y="101986"/>
                    <a:pt x="1768919" y="138797"/>
                  </a:cubicBezTo>
                  <a:lnTo>
                    <a:pt x="1768919" y="438516"/>
                  </a:lnTo>
                  <a:cubicBezTo>
                    <a:pt x="1768919" y="515171"/>
                    <a:pt x="1706777" y="577312"/>
                    <a:pt x="1630122" y="577312"/>
                  </a:cubicBezTo>
                  <a:lnTo>
                    <a:pt x="138797" y="577312"/>
                  </a:lnTo>
                  <a:cubicBezTo>
                    <a:pt x="62142" y="577312"/>
                    <a:pt x="0" y="515171"/>
                    <a:pt x="0" y="438516"/>
                  </a:cubicBezTo>
                  <a:lnTo>
                    <a:pt x="0" y="138797"/>
                  </a:lnTo>
                  <a:cubicBezTo>
                    <a:pt x="0" y="62142"/>
                    <a:pt x="62142" y="0"/>
                    <a:pt x="138797" y="0"/>
                  </a:cubicBezTo>
                  <a:close/>
                </a:path>
              </a:pathLst>
            </a:custGeom>
            <a:solidFill>
              <a:srgbClr val="FFFDEE"/>
            </a:solidFill>
            <a:ln w="152400" cap="rnd">
              <a:solidFill>
                <a:srgbClr val="D10D5D"/>
              </a:solidFill>
              <a:prstDash val="solid"/>
              <a:round/>
            </a:ln>
          </p:spPr>
          <p:txBody>
            <a:bodyPr/>
            <a:lstStyle/>
            <a:p>
              <a:endParaRPr lang="en-GB"/>
            </a:p>
          </p:txBody>
        </p:sp>
        <p:sp>
          <p:nvSpPr>
            <p:cNvPr id="10" name="TextBox 10"/>
            <p:cNvSpPr txBox="1"/>
            <p:nvPr/>
          </p:nvSpPr>
          <p:spPr>
            <a:xfrm>
              <a:off x="0" y="-28575"/>
              <a:ext cx="1768919" cy="605888"/>
            </a:xfrm>
            <a:prstGeom prst="rect">
              <a:avLst/>
            </a:prstGeom>
          </p:spPr>
          <p:txBody>
            <a:bodyPr lIns="36817" tIns="36817" rIns="36817" bIns="36817" rtlCol="0" anchor="ctr"/>
            <a:lstStyle/>
            <a:p>
              <a:pPr algn="ctr">
                <a:lnSpc>
                  <a:spcPts val="1404"/>
                </a:lnSpc>
              </a:pPr>
              <a:endParaRPr/>
            </a:p>
          </p:txBody>
        </p:sp>
      </p:grpSp>
      <p:sp>
        <p:nvSpPr>
          <p:cNvPr id="11" name="TextBox 11"/>
          <p:cNvSpPr txBox="1"/>
          <p:nvPr/>
        </p:nvSpPr>
        <p:spPr>
          <a:xfrm>
            <a:off x="6975243" y="4295806"/>
            <a:ext cx="4869157" cy="734472"/>
          </a:xfrm>
          <a:prstGeom prst="rect">
            <a:avLst/>
          </a:prstGeom>
        </p:spPr>
        <p:txBody>
          <a:bodyPr lIns="0" tIns="0" rIns="0" bIns="0" rtlCol="0" anchor="t">
            <a:spAutoFit/>
          </a:bodyPr>
          <a:lstStyle/>
          <a:p>
            <a:pPr algn="ctr">
              <a:lnSpc>
                <a:spcPts val="6004"/>
              </a:lnSpc>
            </a:pPr>
            <a:r>
              <a:rPr lang="en-US" sz="4289" b="1">
                <a:solidFill>
                  <a:srgbClr val="27274A"/>
                </a:solidFill>
                <a:latin typeface="Inter 2 Bold"/>
                <a:ea typeface="Inter 2 Bold"/>
                <a:cs typeface="Inter 2 Bold"/>
                <a:sym typeface="Inter 2 Bold"/>
              </a:rPr>
              <a:t>five foundations</a:t>
            </a:r>
          </a:p>
        </p:txBody>
      </p:sp>
      <p:sp>
        <p:nvSpPr>
          <p:cNvPr id="12" name="TextBox 12"/>
          <p:cNvSpPr txBox="1"/>
          <p:nvPr/>
        </p:nvSpPr>
        <p:spPr>
          <a:xfrm>
            <a:off x="12195146" y="4281892"/>
            <a:ext cx="4508524" cy="762300"/>
          </a:xfrm>
          <a:prstGeom prst="rect">
            <a:avLst/>
          </a:prstGeom>
        </p:spPr>
        <p:txBody>
          <a:bodyPr lIns="0" tIns="0" rIns="0" bIns="0" rtlCol="0" anchor="t">
            <a:spAutoFit/>
          </a:bodyPr>
          <a:lstStyle/>
          <a:p>
            <a:pPr algn="l">
              <a:lnSpc>
                <a:spcPts val="6283"/>
              </a:lnSpc>
            </a:pPr>
            <a:r>
              <a:rPr lang="en-US" sz="4488" b="1">
                <a:solidFill>
                  <a:srgbClr val="FFFFFF"/>
                </a:solidFill>
                <a:latin typeface="Inter 2 Bold"/>
                <a:ea typeface="Inter 2 Bold"/>
                <a:cs typeface="Inter 2 Bold"/>
                <a:sym typeface="Inter 2 Bold"/>
              </a:rPr>
              <a:t>of the promise.</a:t>
            </a:r>
          </a:p>
        </p:txBody>
      </p:sp>
      <p:sp>
        <p:nvSpPr>
          <p:cNvPr id="13" name="TextBox 13"/>
          <p:cNvSpPr txBox="1"/>
          <p:nvPr/>
        </p:nvSpPr>
        <p:spPr>
          <a:xfrm>
            <a:off x="1028700" y="6606279"/>
            <a:ext cx="15433848" cy="1818076"/>
          </a:xfrm>
          <a:prstGeom prst="rect">
            <a:avLst/>
          </a:prstGeom>
        </p:spPr>
        <p:txBody>
          <a:bodyPr lIns="0" tIns="0" rIns="0" bIns="0" rtlCol="0" anchor="t">
            <a:spAutoFit/>
          </a:bodyPr>
          <a:lstStyle/>
          <a:p>
            <a:pPr algn="l">
              <a:lnSpc>
                <a:spcPts val="7495"/>
              </a:lnSpc>
            </a:pPr>
            <a:r>
              <a:rPr lang="en-US" sz="4450" b="1">
                <a:solidFill>
                  <a:srgbClr val="FFFFFF"/>
                </a:solidFill>
                <a:latin typeface="Inter 2 Bold"/>
                <a:ea typeface="Inter 2 Bold"/>
                <a:cs typeface="Inter 2 Bold"/>
                <a:sym typeface="Inter 2 Bold"/>
              </a:rPr>
              <a:t>The route maps provide clear milestones, commitments, and clear outcomes from now to   </a:t>
            </a:r>
          </a:p>
        </p:txBody>
      </p:sp>
      <p:grpSp>
        <p:nvGrpSpPr>
          <p:cNvPr id="14" name="Group 14"/>
          <p:cNvGrpSpPr/>
          <p:nvPr/>
        </p:nvGrpSpPr>
        <p:grpSpPr>
          <a:xfrm>
            <a:off x="14328119" y="7267996"/>
            <a:ext cx="2991598" cy="1203042"/>
            <a:chOff x="0" y="0"/>
            <a:chExt cx="1065150" cy="428339"/>
          </a:xfrm>
        </p:grpSpPr>
        <p:sp>
          <p:nvSpPr>
            <p:cNvPr id="15" name="Freeform 15"/>
            <p:cNvSpPr/>
            <p:nvPr/>
          </p:nvSpPr>
          <p:spPr>
            <a:xfrm>
              <a:off x="0" y="0"/>
              <a:ext cx="1065150" cy="428339"/>
            </a:xfrm>
            <a:custGeom>
              <a:avLst/>
              <a:gdLst/>
              <a:ahLst/>
              <a:cxnLst/>
              <a:rect l="l" t="t" r="r" b="b"/>
              <a:pathLst>
                <a:path w="1065150" h="428339">
                  <a:moveTo>
                    <a:pt x="214170" y="0"/>
                  </a:moveTo>
                  <a:lnTo>
                    <a:pt x="850980" y="0"/>
                  </a:lnTo>
                  <a:cubicBezTo>
                    <a:pt x="969263" y="0"/>
                    <a:pt x="1065150" y="95887"/>
                    <a:pt x="1065150" y="214170"/>
                  </a:cubicBezTo>
                  <a:lnTo>
                    <a:pt x="1065150" y="214170"/>
                  </a:lnTo>
                  <a:cubicBezTo>
                    <a:pt x="1065150" y="332452"/>
                    <a:pt x="969263" y="428339"/>
                    <a:pt x="850980" y="428339"/>
                  </a:cubicBezTo>
                  <a:lnTo>
                    <a:pt x="214170" y="428339"/>
                  </a:lnTo>
                  <a:cubicBezTo>
                    <a:pt x="95887" y="428339"/>
                    <a:pt x="0" y="332452"/>
                    <a:pt x="0" y="214170"/>
                  </a:cubicBezTo>
                  <a:lnTo>
                    <a:pt x="0" y="214170"/>
                  </a:lnTo>
                  <a:cubicBezTo>
                    <a:pt x="0" y="95887"/>
                    <a:pt x="95887" y="0"/>
                    <a:pt x="214170" y="0"/>
                  </a:cubicBezTo>
                  <a:close/>
                </a:path>
              </a:pathLst>
            </a:custGeom>
            <a:solidFill>
              <a:srgbClr val="FFFDEE"/>
            </a:solidFill>
            <a:ln w="152400" cap="rnd">
              <a:solidFill>
                <a:srgbClr val="FF7843"/>
              </a:solidFill>
              <a:prstDash val="solid"/>
              <a:round/>
            </a:ln>
          </p:spPr>
          <p:txBody>
            <a:bodyPr/>
            <a:lstStyle/>
            <a:p>
              <a:endParaRPr lang="en-GB"/>
            </a:p>
          </p:txBody>
        </p:sp>
        <p:sp>
          <p:nvSpPr>
            <p:cNvPr id="16" name="TextBox 16"/>
            <p:cNvSpPr txBox="1"/>
            <p:nvPr/>
          </p:nvSpPr>
          <p:spPr>
            <a:xfrm>
              <a:off x="0" y="-28575"/>
              <a:ext cx="1065150" cy="456914"/>
            </a:xfrm>
            <a:prstGeom prst="rect">
              <a:avLst/>
            </a:prstGeom>
          </p:spPr>
          <p:txBody>
            <a:bodyPr lIns="36817" tIns="36817" rIns="36817" bIns="36817" rtlCol="0" anchor="ctr"/>
            <a:lstStyle/>
            <a:p>
              <a:pPr algn="ctr">
                <a:lnSpc>
                  <a:spcPts val="1404"/>
                </a:lnSpc>
              </a:pPr>
              <a:endParaRPr/>
            </a:p>
          </p:txBody>
        </p:sp>
      </p:grpSp>
      <p:sp>
        <p:nvSpPr>
          <p:cNvPr id="17" name="TextBox 17"/>
          <p:cNvSpPr txBox="1"/>
          <p:nvPr/>
        </p:nvSpPr>
        <p:spPr>
          <a:xfrm>
            <a:off x="14283486" y="7400271"/>
            <a:ext cx="3080863" cy="843241"/>
          </a:xfrm>
          <a:prstGeom prst="rect">
            <a:avLst/>
          </a:prstGeom>
        </p:spPr>
        <p:txBody>
          <a:bodyPr lIns="0" tIns="0" rIns="0" bIns="0" rtlCol="0" anchor="t">
            <a:spAutoFit/>
          </a:bodyPr>
          <a:lstStyle/>
          <a:p>
            <a:pPr algn="ctr">
              <a:lnSpc>
                <a:spcPts val="6879"/>
              </a:lnSpc>
            </a:pPr>
            <a:r>
              <a:rPr lang="en-US" sz="4913" b="1">
                <a:solidFill>
                  <a:srgbClr val="27274A"/>
                </a:solidFill>
                <a:latin typeface="Inter 2 Bold"/>
                <a:ea typeface="Inter 2 Bold"/>
                <a:cs typeface="Inter 2 Bold"/>
                <a:sym typeface="Inter 2 Bold"/>
              </a:rPr>
              <a:t>2030</a:t>
            </a:r>
          </a:p>
        </p:txBody>
      </p:sp>
      <p:sp>
        <p:nvSpPr>
          <p:cNvPr id="19" name="AutoShape 19"/>
          <p:cNvSpPr/>
          <p:nvPr/>
        </p:nvSpPr>
        <p:spPr>
          <a:xfrm flipV="1">
            <a:off x="17621243" y="-276812"/>
            <a:ext cx="0" cy="10823770"/>
          </a:xfrm>
          <a:prstGeom prst="line">
            <a:avLst/>
          </a:prstGeom>
          <a:ln w="123825" cap="flat">
            <a:solidFill>
              <a:srgbClr val="FFFDEE">
                <a:alpha val="58824"/>
              </a:srgbClr>
            </a:solidFill>
            <a:prstDash val="solid"/>
            <a:headEnd type="none" w="sm" len="sm"/>
            <a:tailEnd type="none" w="sm" len="sm"/>
          </a:ln>
        </p:spPr>
        <p:txBody>
          <a:bodyPr/>
          <a:lstStyle/>
          <a:p>
            <a:endParaRPr lang="en-GB"/>
          </a:p>
        </p:txBody>
      </p:sp>
      <p:grpSp>
        <p:nvGrpSpPr>
          <p:cNvPr id="22" name="Group 22"/>
          <p:cNvGrpSpPr/>
          <p:nvPr/>
        </p:nvGrpSpPr>
        <p:grpSpPr>
          <a:xfrm>
            <a:off x="17253492" y="1815962"/>
            <a:ext cx="697389" cy="69738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843"/>
            </a:solidFill>
          </p:spPr>
          <p:txBody>
            <a:bodyPr/>
            <a:lstStyle/>
            <a:p>
              <a:endParaRPr lang="en-GB"/>
            </a:p>
          </p:txBody>
        </p:sp>
        <p:sp>
          <p:nvSpPr>
            <p:cNvPr id="24" name="TextBox 24"/>
            <p:cNvSpPr txBox="1"/>
            <p:nvPr/>
          </p:nvSpPr>
          <p:spPr>
            <a:xfrm>
              <a:off x="76200" y="47625"/>
              <a:ext cx="660400" cy="688975"/>
            </a:xfrm>
            <a:prstGeom prst="rect">
              <a:avLst/>
            </a:prstGeom>
          </p:spPr>
          <p:txBody>
            <a:bodyPr lIns="46024" tIns="46024" rIns="46024" bIns="46024" rtlCol="0" anchor="ctr"/>
            <a:lstStyle/>
            <a:p>
              <a:pPr algn="ctr">
                <a:lnSpc>
                  <a:spcPts val="1756"/>
                </a:lnSpc>
              </a:pPr>
              <a:endParaRPr/>
            </a:p>
          </p:txBody>
        </p:sp>
      </p:grpSp>
      <p:grpSp>
        <p:nvGrpSpPr>
          <p:cNvPr id="25" name="Group 25"/>
          <p:cNvGrpSpPr/>
          <p:nvPr/>
        </p:nvGrpSpPr>
        <p:grpSpPr>
          <a:xfrm>
            <a:off x="17364342" y="1926812"/>
            <a:ext cx="475689" cy="47568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27" name="TextBox 27"/>
            <p:cNvSpPr txBox="1"/>
            <p:nvPr/>
          </p:nvSpPr>
          <p:spPr>
            <a:xfrm>
              <a:off x="76200" y="47625"/>
              <a:ext cx="660400" cy="688975"/>
            </a:xfrm>
            <a:prstGeom prst="rect">
              <a:avLst/>
            </a:prstGeom>
          </p:spPr>
          <p:txBody>
            <a:bodyPr lIns="46024" tIns="46024" rIns="46024" bIns="46024" rtlCol="0" anchor="ctr"/>
            <a:lstStyle/>
            <a:p>
              <a:pPr algn="ctr">
                <a:lnSpc>
                  <a:spcPts val="1756"/>
                </a:lnSpc>
              </a:pPr>
              <a:endParaRPr/>
            </a:p>
          </p:txBody>
        </p:sp>
      </p:grpSp>
      <p:grpSp>
        <p:nvGrpSpPr>
          <p:cNvPr id="28" name="Group 28"/>
          <p:cNvGrpSpPr/>
          <p:nvPr/>
        </p:nvGrpSpPr>
        <p:grpSpPr>
          <a:xfrm>
            <a:off x="17272549" y="5888820"/>
            <a:ext cx="697389" cy="69738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0D5D"/>
            </a:solidFill>
          </p:spPr>
          <p:txBody>
            <a:bodyPr/>
            <a:lstStyle/>
            <a:p>
              <a:endParaRPr lang="en-GB"/>
            </a:p>
          </p:txBody>
        </p:sp>
        <p:sp>
          <p:nvSpPr>
            <p:cNvPr id="30" name="TextBox 30"/>
            <p:cNvSpPr txBox="1"/>
            <p:nvPr/>
          </p:nvSpPr>
          <p:spPr>
            <a:xfrm>
              <a:off x="76200" y="47625"/>
              <a:ext cx="660400" cy="688975"/>
            </a:xfrm>
            <a:prstGeom prst="rect">
              <a:avLst/>
            </a:prstGeom>
          </p:spPr>
          <p:txBody>
            <a:bodyPr lIns="46024" tIns="46024" rIns="46024" bIns="46024" rtlCol="0" anchor="ctr"/>
            <a:lstStyle/>
            <a:p>
              <a:pPr algn="ctr">
                <a:lnSpc>
                  <a:spcPts val="1756"/>
                </a:lnSpc>
              </a:pPr>
              <a:endParaRPr/>
            </a:p>
          </p:txBody>
        </p:sp>
      </p:grpSp>
      <p:grpSp>
        <p:nvGrpSpPr>
          <p:cNvPr id="31" name="Group 31"/>
          <p:cNvGrpSpPr/>
          <p:nvPr/>
        </p:nvGrpSpPr>
        <p:grpSpPr>
          <a:xfrm>
            <a:off x="17383399" y="5999671"/>
            <a:ext cx="475689" cy="475689"/>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33" name="TextBox 33"/>
            <p:cNvSpPr txBox="1"/>
            <p:nvPr/>
          </p:nvSpPr>
          <p:spPr>
            <a:xfrm>
              <a:off x="76200" y="47625"/>
              <a:ext cx="660400" cy="688975"/>
            </a:xfrm>
            <a:prstGeom prst="rect">
              <a:avLst/>
            </a:prstGeom>
          </p:spPr>
          <p:txBody>
            <a:bodyPr lIns="46024" tIns="46024" rIns="46024" bIns="46024" rtlCol="0" anchor="ctr"/>
            <a:lstStyle/>
            <a:p>
              <a:pPr algn="ctr">
                <a:lnSpc>
                  <a:spcPts val="1756"/>
                </a:lnSpc>
              </a:pPr>
              <a:endParaRPr/>
            </a:p>
          </p:txBody>
        </p:sp>
      </p:grpSp>
      <p:grpSp>
        <p:nvGrpSpPr>
          <p:cNvPr id="34" name="Group 34"/>
          <p:cNvGrpSpPr/>
          <p:nvPr/>
        </p:nvGrpSpPr>
        <p:grpSpPr>
          <a:xfrm>
            <a:off x="17272549" y="9216104"/>
            <a:ext cx="697389" cy="697389"/>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843"/>
            </a:solidFill>
          </p:spPr>
          <p:txBody>
            <a:bodyPr/>
            <a:lstStyle/>
            <a:p>
              <a:endParaRPr lang="en-GB"/>
            </a:p>
          </p:txBody>
        </p:sp>
        <p:sp>
          <p:nvSpPr>
            <p:cNvPr id="36" name="TextBox 36"/>
            <p:cNvSpPr txBox="1"/>
            <p:nvPr/>
          </p:nvSpPr>
          <p:spPr>
            <a:xfrm>
              <a:off x="76200" y="47625"/>
              <a:ext cx="660400" cy="688975"/>
            </a:xfrm>
            <a:prstGeom prst="rect">
              <a:avLst/>
            </a:prstGeom>
          </p:spPr>
          <p:txBody>
            <a:bodyPr lIns="46024" tIns="46024" rIns="46024" bIns="46024" rtlCol="0" anchor="ctr"/>
            <a:lstStyle/>
            <a:p>
              <a:pPr algn="ctr">
                <a:lnSpc>
                  <a:spcPts val="1756"/>
                </a:lnSpc>
              </a:pPr>
              <a:endParaRPr/>
            </a:p>
          </p:txBody>
        </p:sp>
      </p:grpSp>
      <p:grpSp>
        <p:nvGrpSpPr>
          <p:cNvPr id="37" name="Group 37"/>
          <p:cNvGrpSpPr/>
          <p:nvPr/>
        </p:nvGrpSpPr>
        <p:grpSpPr>
          <a:xfrm>
            <a:off x="17383399" y="9326955"/>
            <a:ext cx="475689" cy="475689"/>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39" name="TextBox 39"/>
            <p:cNvSpPr txBox="1"/>
            <p:nvPr/>
          </p:nvSpPr>
          <p:spPr>
            <a:xfrm>
              <a:off x="76200" y="47625"/>
              <a:ext cx="660400" cy="688975"/>
            </a:xfrm>
            <a:prstGeom prst="rect">
              <a:avLst/>
            </a:prstGeom>
          </p:spPr>
          <p:txBody>
            <a:bodyPr lIns="46024" tIns="46024" rIns="46024" bIns="46024" rtlCol="0" anchor="ctr"/>
            <a:lstStyle/>
            <a:p>
              <a:pPr algn="ctr">
                <a:lnSpc>
                  <a:spcPts val="1756"/>
                </a:lnSpc>
              </a:pPr>
              <a:endParaRPr/>
            </a:p>
          </p:txBody>
        </p:sp>
      </p:grpSp>
      <p:sp>
        <p:nvSpPr>
          <p:cNvPr id="42" name="AutoShape 20">
            <a:extLst>
              <a:ext uri="{FF2B5EF4-FFF2-40B4-BE49-F238E27FC236}">
                <a16:creationId xmlns:a16="http://schemas.microsoft.com/office/drawing/2014/main" id="{E6EAF51E-B8FD-4ABF-7D51-B6DE48D49D28}"/>
              </a:ext>
            </a:extLst>
          </p:cNvPr>
          <p:cNvSpPr/>
          <p:nvPr/>
        </p:nvSpPr>
        <p:spPr>
          <a:xfrm>
            <a:off x="13226668" y="2095500"/>
            <a:ext cx="4045881" cy="0"/>
          </a:xfrm>
          <a:prstGeom prst="line">
            <a:avLst/>
          </a:prstGeom>
          <a:ln w="123825" cap="flat">
            <a:solidFill>
              <a:srgbClr val="FFFDEE">
                <a:alpha val="58824"/>
              </a:srgbClr>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9094" y="10232324"/>
            <a:ext cx="14677278" cy="157070"/>
            <a:chOff x="0" y="0"/>
            <a:chExt cx="5581224" cy="59728"/>
          </a:xfrm>
        </p:grpSpPr>
        <p:sp>
          <p:nvSpPr>
            <p:cNvPr id="3" name="Freeform 3"/>
            <p:cNvSpPr/>
            <p:nvPr/>
          </p:nvSpPr>
          <p:spPr>
            <a:xfrm>
              <a:off x="0" y="0"/>
              <a:ext cx="5581224" cy="59728"/>
            </a:xfrm>
            <a:custGeom>
              <a:avLst/>
              <a:gdLst/>
              <a:ahLst/>
              <a:cxnLst/>
              <a:rect l="l" t="t" r="r" b="b"/>
              <a:pathLst>
                <a:path w="5581224" h="59728">
                  <a:moveTo>
                    <a:pt x="0" y="0"/>
                  </a:moveTo>
                  <a:lnTo>
                    <a:pt x="5581224" y="0"/>
                  </a:lnTo>
                  <a:lnTo>
                    <a:pt x="5581224" y="59728"/>
                  </a:lnTo>
                  <a:lnTo>
                    <a:pt x="0" y="59728"/>
                  </a:lnTo>
                  <a:close/>
                </a:path>
              </a:pathLst>
            </a:custGeom>
            <a:solidFill>
              <a:srgbClr val="FFFDEE">
                <a:alpha val="58824"/>
              </a:srgbClr>
            </a:solidFill>
          </p:spPr>
          <p:txBody>
            <a:bodyPr/>
            <a:lstStyle/>
            <a:p>
              <a:endParaRPr lang="en-GB"/>
            </a:p>
          </p:txBody>
        </p:sp>
        <p:sp>
          <p:nvSpPr>
            <p:cNvPr id="4" name="TextBox 4"/>
            <p:cNvSpPr txBox="1"/>
            <p:nvPr/>
          </p:nvSpPr>
          <p:spPr>
            <a:xfrm>
              <a:off x="0" y="-47625"/>
              <a:ext cx="5581224" cy="107353"/>
            </a:xfrm>
            <a:prstGeom prst="rect">
              <a:avLst/>
            </a:prstGeom>
          </p:spPr>
          <p:txBody>
            <a:bodyPr lIns="24715" tIns="24715" rIns="24715" bIns="24715" rtlCol="0" anchor="ctr"/>
            <a:lstStyle/>
            <a:p>
              <a:pPr algn="ctr">
                <a:lnSpc>
                  <a:spcPts val="2853"/>
                </a:lnSpc>
              </a:pPr>
              <a:endParaRPr/>
            </a:p>
          </p:txBody>
        </p:sp>
      </p:grpSp>
      <p:grpSp>
        <p:nvGrpSpPr>
          <p:cNvPr id="5" name="Group 5"/>
          <p:cNvGrpSpPr/>
          <p:nvPr/>
        </p:nvGrpSpPr>
        <p:grpSpPr>
          <a:xfrm>
            <a:off x="2454491" y="4305148"/>
            <a:ext cx="1268051" cy="1010108"/>
            <a:chOff x="0" y="0"/>
            <a:chExt cx="1690734" cy="1346810"/>
          </a:xfrm>
        </p:grpSpPr>
        <p:grpSp>
          <p:nvGrpSpPr>
            <p:cNvPr id="6" name="Group 6"/>
            <p:cNvGrpSpPr/>
            <p:nvPr/>
          </p:nvGrpSpPr>
          <p:grpSpPr>
            <a:xfrm rot="5400000">
              <a:off x="0" y="0"/>
              <a:ext cx="1346810" cy="134681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843"/>
              </a:solidFill>
            </p:spPr>
            <p:txBody>
              <a:bodyPr/>
              <a:lstStyle/>
              <a:p>
                <a:endParaRPr lang="en-GB"/>
              </a:p>
            </p:txBody>
          </p:sp>
          <p:sp>
            <p:nvSpPr>
              <p:cNvPr id="8" name="TextBox 8"/>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9" name="Group 9"/>
            <p:cNvGrpSpPr/>
            <p:nvPr/>
          </p:nvGrpSpPr>
          <p:grpSpPr>
            <a:xfrm rot="5400000">
              <a:off x="214076" y="214076"/>
              <a:ext cx="918658" cy="91865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11" name="TextBox 11"/>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12" name="Group 12"/>
            <p:cNvGrpSpPr/>
            <p:nvPr/>
          </p:nvGrpSpPr>
          <p:grpSpPr>
            <a:xfrm rot="5400000">
              <a:off x="1379485" y="446012"/>
              <a:ext cx="254496" cy="368003"/>
              <a:chOff x="0" y="0"/>
              <a:chExt cx="72582" cy="104953"/>
            </a:xfrm>
          </p:grpSpPr>
          <p:sp>
            <p:nvSpPr>
              <p:cNvPr id="13" name="Freeform 13"/>
              <p:cNvSpPr/>
              <p:nvPr/>
            </p:nvSpPr>
            <p:spPr>
              <a:xfrm>
                <a:off x="0" y="0"/>
                <a:ext cx="72582" cy="104953"/>
              </a:xfrm>
              <a:custGeom>
                <a:avLst/>
                <a:gdLst/>
                <a:ahLst/>
                <a:cxnLst/>
                <a:rect l="l" t="t" r="r" b="b"/>
                <a:pathLst>
                  <a:path w="72582" h="104953">
                    <a:moveTo>
                      <a:pt x="0" y="0"/>
                    </a:moveTo>
                    <a:lnTo>
                      <a:pt x="72582" y="0"/>
                    </a:lnTo>
                    <a:lnTo>
                      <a:pt x="72582" y="104953"/>
                    </a:lnTo>
                    <a:lnTo>
                      <a:pt x="0" y="104953"/>
                    </a:lnTo>
                    <a:close/>
                  </a:path>
                </a:pathLst>
              </a:custGeom>
              <a:solidFill>
                <a:srgbClr val="FF7843"/>
              </a:solidFill>
            </p:spPr>
            <p:txBody>
              <a:bodyPr/>
              <a:lstStyle/>
              <a:p>
                <a:endParaRPr lang="en-GB"/>
              </a:p>
            </p:txBody>
          </p:sp>
          <p:sp>
            <p:nvSpPr>
              <p:cNvPr id="14" name="TextBox 14"/>
              <p:cNvSpPr txBox="1"/>
              <p:nvPr/>
            </p:nvSpPr>
            <p:spPr>
              <a:xfrm>
                <a:off x="0" y="-47625"/>
                <a:ext cx="72582" cy="152578"/>
              </a:xfrm>
              <a:prstGeom prst="rect">
                <a:avLst/>
              </a:prstGeom>
            </p:spPr>
            <p:txBody>
              <a:bodyPr lIns="24715" tIns="24715" rIns="24715" bIns="24715" rtlCol="0" anchor="ctr"/>
              <a:lstStyle/>
              <a:p>
                <a:pPr algn="ctr">
                  <a:lnSpc>
                    <a:spcPts val="2853"/>
                  </a:lnSpc>
                </a:pPr>
                <a:endParaRPr/>
              </a:p>
            </p:txBody>
          </p:sp>
        </p:grpSp>
      </p:grpSp>
      <p:grpSp>
        <p:nvGrpSpPr>
          <p:cNvPr id="15" name="Group 15"/>
          <p:cNvGrpSpPr/>
          <p:nvPr/>
        </p:nvGrpSpPr>
        <p:grpSpPr>
          <a:xfrm>
            <a:off x="2475191" y="7013244"/>
            <a:ext cx="1268051" cy="1010108"/>
            <a:chOff x="0" y="0"/>
            <a:chExt cx="1690734" cy="1346810"/>
          </a:xfrm>
        </p:grpSpPr>
        <p:grpSp>
          <p:nvGrpSpPr>
            <p:cNvPr id="16" name="Group 16"/>
            <p:cNvGrpSpPr/>
            <p:nvPr/>
          </p:nvGrpSpPr>
          <p:grpSpPr>
            <a:xfrm rot="5400000">
              <a:off x="0" y="0"/>
              <a:ext cx="1346810" cy="134681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843"/>
              </a:solidFill>
            </p:spPr>
            <p:txBody>
              <a:bodyPr/>
              <a:lstStyle/>
              <a:p>
                <a:endParaRPr lang="en-GB"/>
              </a:p>
            </p:txBody>
          </p:sp>
          <p:sp>
            <p:nvSpPr>
              <p:cNvPr id="18" name="TextBox 18"/>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19" name="Group 19"/>
            <p:cNvGrpSpPr/>
            <p:nvPr/>
          </p:nvGrpSpPr>
          <p:grpSpPr>
            <a:xfrm rot="5400000">
              <a:off x="214076" y="214076"/>
              <a:ext cx="918658" cy="91865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21" name="TextBox 21"/>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22" name="Group 22"/>
            <p:cNvGrpSpPr/>
            <p:nvPr/>
          </p:nvGrpSpPr>
          <p:grpSpPr>
            <a:xfrm rot="5400000">
              <a:off x="1379485" y="473289"/>
              <a:ext cx="254496" cy="368003"/>
              <a:chOff x="0" y="0"/>
              <a:chExt cx="72582" cy="104953"/>
            </a:xfrm>
          </p:grpSpPr>
          <p:sp>
            <p:nvSpPr>
              <p:cNvPr id="23" name="Freeform 23"/>
              <p:cNvSpPr/>
              <p:nvPr/>
            </p:nvSpPr>
            <p:spPr>
              <a:xfrm>
                <a:off x="0" y="0"/>
                <a:ext cx="72582" cy="104953"/>
              </a:xfrm>
              <a:custGeom>
                <a:avLst/>
                <a:gdLst/>
                <a:ahLst/>
                <a:cxnLst/>
                <a:rect l="l" t="t" r="r" b="b"/>
                <a:pathLst>
                  <a:path w="72582" h="104953">
                    <a:moveTo>
                      <a:pt x="0" y="0"/>
                    </a:moveTo>
                    <a:lnTo>
                      <a:pt x="72582" y="0"/>
                    </a:lnTo>
                    <a:lnTo>
                      <a:pt x="72582" y="104953"/>
                    </a:lnTo>
                    <a:lnTo>
                      <a:pt x="0" y="104953"/>
                    </a:lnTo>
                    <a:close/>
                  </a:path>
                </a:pathLst>
              </a:custGeom>
              <a:solidFill>
                <a:srgbClr val="FF7843"/>
              </a:solidFill>
            </p:spPr>
            <p:txBody>
              <a:bodyPr/>
              <a:lstStyle/>
              <a:p>
                <a:endParaRPr lang="en-GB"/>
              </a:p>
            </p:txBody>
          </p:sp>
          <p:sp>
            <p:nvSpPr>
              <p:cNvPr id="24" name="TextBox 24"/>
              <p:cNvSpPr txBox="1"/>
              <p:nvPr/>
            </p:nvSpPr>
            <p:spPr>
              <a:xfrm>
                <a:off x="0" y="-47625"/>
                <a:ext cx="72582" cy="152578"/>
              </a:xfrm>
              <a:prstGeom prst="rect">
                <a:avLst/>
              </a:prstGeom>
            </p:spPr>
            <p:txBody>
              <a:bodyPr lIns="24715" tIns="24715" rIns="24715" bIns="24715" rtlCol="0" anchor="ctr"/>
              <a:lstStyle/>
              <a:p>
                <a:pPr algn="ctr">
                  <a:lnSpc>
                    <a:spcPts val="2853"/>
                  </a:lnSpc>
                </a:pPr>
                <a:endParaRPr/>
              </a:p>
            </p:txBody>
          </p:sp>
        </p:grpSp>
      </p:grpSp>
      <p:grpSp>
        <p:nvGrpSpPr>
          <p:cNvPr id="25" name="Group 25"/>
          <p:cNvGrpSpPr/>
          <p:nvPr/>
        </p:nvGrpSpPr>
        <p:grpSpPr>
          <a:xfrm>
            <a:off x="2454491" y="5634510"/>
            <a:ext cx="1268051" cy="1010108"/>
            <a:chOff x="0" y="0"/>
            <a:chExt cx="1690734" cy="1346810"/>
          </a:xfrm>
        </p:grpSpPr>
        <p:grpSp>
          <p:nvGrpSpPr>
            <p:cNvPr id="26" name="Group 26"/>
            <p:cNvGrpSpPr/>
            <p:nvPr/>
          </p:nvGrpSpPr>
          <p:grpSpPr>
            <a:xfrm rot="5400000">
              <a:off x="0" y="0"/>
              <a:ext cx="1346810" cy="134681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0D5D"/>
              </a:solidFill>
            </p:spPr>
            <p:txBody>
              <a:bodyPr/>
              <a:lstStyle/>
              <a:p>
                <a:endParaRPr lang="en-GB"/>
              </a:p>
            </p:txBody>
          </p:sp>
          <p:sp>
            <p:nvSpPr>
              <p:cNvPr id="28" name="TextBox 28"/>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29" name="Group 29"/>
            <p:cNvGrpSpPr/>
            <p:nvPr/>
          </p:nvGrpSpPr>
          <p:grpSpPr>
            <a:xfrm rot="5400000">
              <a:off x="214076" y="214076"/>
              <a:ext cx="918658" cy="91865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31" name="TextBox 31"/>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32" name="Group 32"/>
            <p:cNvGrpSpPr/>
            <p:nvPr/>
          </p:nvGrpSpPr>
          <p:grpSpPr>
            <a:xfrm rot="5400000">
              <a:off x="1379485" y="506352"/>
              <a:ext cx="254496" cy="368003"/>
              <a:chOff x="0" y="0"/>
              <a:chExt cx="72582" cy="104953"/>
            </a:xfrm>
          </p:grpSpPr>
          <p:sp>
            <p:nvSpPr>
              <p:cNvPr id="33" name="Freeform 33"/>
              <p:cNvSpPr/>
              <p:nvPr/>
            </p:nvSpPr>
            <p:spPr>
              <a:xfrm>
                <a:off x="0" y="0"/>
                <a:ext cx="72582" cy="104953"/>
              </a:xfrm>
              <a:custGeom>
                <a:avLst/>
                <a:gdLst/>
                <a:ahLst/>
                <a:cxnLst/>
                <a:rect l="l" t="t" r="r" b="b"/>
                <a:pathLst>
                  <a:path w="72582" h="104953">
                    <a:moveTo>
                      <a:pt x="0" y="0"/>
                    </a:moveTo>
                    <a:lnTo>
                      <a:pt x="72582" y="0"/>
                    </a:lnTo>
                    <a:lnTo>
                      <a:pt x="72582" y="104953"/>
                    </a:lnTo>
                    <a:lnTo>
                      <a:pt x="0" y="104953"/>
                    </a:lnTo>
                    <a:close/>
                  </a:path>
                </a:pathLst>
              </a:custGeom>
              <a:solidFill>
                <a:srgbClr val="D10D5D"/>
              </a:solidFill>
            </p:spPr>
            <p:txBody>
              <a:bodyPr/>
              <a:lstStyle/>
              <a:p>
                <a:endParaRPr lang="en-GB"/>
              </a:p>
            </p:txBody>
          </p:sp>
          <p:sp>
            <p:nvSpPr>
              <p:cNvPr id="34" name="TextBox 34"/>
              <p:cNvSpPr txBox="1"/>
              <p:nvPr/>
            </p:nvSpPr>
            <p:spPr>
              <a:xfrm>
                <a:off x="0" y="-47625"/>
                <a:ext cx="72582" cy="152578"/>
              </a:xfrm>
              <a:prstGeom prst="rect">
                <a:avLst/>
              </a:prstGeom>
            </p:spPr>
            <p:txBody>
              <a:bodyPr lIns="24715" tIns="24715" rIns="24715" bIns="24715" rtlCol="0" anchor="ctr"/>
              <a:lstStyle/>
              <a:p>
                <a:pPr algn="ctr">
                  <a:lnSpc>
                    <a:spcPts val="2853"/>
                  </a:lnSpc>
                </a:pPr>
                <a:endParaRPr/>
              </a:p>
            </p:txBody>
          </p:sp>
        </p:grpSp>
      </p:grpSp>
      <p:grpSp>
        <p:nvGrpSpPr>
          <p:cNvPr id="35" name="Group 35"/>
          <p:cNvGrpSpPr/>
          <p:nvPr/>
        </p:nvGrpSpPr>
        <p:grpSpPr>
          <a:xfrm>
            <a:off x="2475191" y="2924502"/>
            <a:ext cx="1247351" cy="1010108"/>
            <a:chOff x="0" y="0"/>
            <a:chExt cx="1663134" cy="1346810"/>
          </a:xfrm>
        </p:grpSpPr>
        <p:grpSp>
          <p:nvGrpSpPr>
            <p:cNvPr id="36" name="Group 36"/>
            <p:cNvGrpSpPr/>
            <p:nvPr/>
          </p:nvGrpSpPr>
          <p:grpSpPr>
            <a:xfrm rot="5400000">
              <a:off x="0" y="0"/>
              <a:ext cx="1346810" cy="134681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0D5D"/>
              </a:solidFill>
            </p:spPr>
            <p:txBody>
              <a:bodyPr/>
              <a:lstStyle/>
              <a:p>
                <a:endParaRPr lang="en-GB"/>
              </a:p>
            </p:txBody>
          </p:sp>
          <p:sp>
            <p:nvSpPr>
              <p:cNvPr id="38" name="TextBox 38"/>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39" name="Group 39"/>
            <p:cNvGrpSpPr/>
            <p:nvPr/>
          </p:nvGrpSpPr>
          <p:grpSpPr>
            <a:xfrm rot="5400000">
              <a:off x="214076" y="214076"/>
              <a:ext cx="918658" cy="918658"/>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41" name="TextBox 41"/>
              <p:cNvSpPr txBox="1"/>
              <p:nvPr/>
            </p:nvSpPr>
            <p:spPr>
              <a:xfrm>
                <a:off x="76200" y="47625"/>
                <a:ext cx="660400" cy="688975"/>
              </a:xfrm>
              <a:prstGeom prst="rect">
                <a:avLst/>
              </a:prstGeom>
            </p:spPr>
            <p:txBody>
              <a:bodyPr lIns="22391" tIns="22391" rIns="22391" bIns="22391" rtlCol="0" anchor="ctr"/>
              <a:lstStyle/>
              <a:p>
                <a:pPr algn="ctr">
                  <a:lnSpc>
                    <a:spcPts val="1756"/>
                  </a:lnSpc>
                </a:pPr>
                <a:endParaRPr/>
              </a:p>
            </p:txBody>
          </p:sp>
        </p:grpSp>
        <p:grpSp>
          <p:nvGrpSpPr>
            <p:cNvPr id="42" name="Group 42"/>
            <p:cNvGrpSpPr/>
            <p:nvPr/>
          </p:nvGrpSpPr>
          <p:grpSpPr>
            <a:xfrm rot="5400000">
              <a:off x="1351885" y="457010"/>
              <a:ext cx="254496" cy="368003"/>
              <a:chOff x="0" y="0"/>
              <a:chExt cx="72582" cy="104953"/>
            </a:xfrm>
          </p:grpSpPr>
          <p:sp>
            <p:nvSpPr>
              <p:cNvPr id="43" name="Freeform 43"/>
              <p:cNvSpPr/>
              <p:nvPr/>
            </p:nvSpPr>
            <p:spPr>
              <a:xfrm>
                <a:off x="0" y="0"/>
                <a:ext cx="72582" cy="104953"/>
              </a:xfrm>
              <a:custGeom>
                <a:avLst/>
                <a:gdLst/>
                <a:ahLst/>
                <a:cxnLst/>
                <a:rect l="l" t="t" r="r" b="b"/>
                <a:pathLst>
                  <a:path w="72582" h="104953">
                    <a:moveTo>
                      <a:pt x="0" y="0"/>
                    </a:moveTo>
                    <a:lnTo>
                      <a:pt x="72582" y="0"/>
                    </a:lnTo>
                    <a:lnTo>
                      <a:pt x="72582" y="104953"/>
                    </a:lnTo>
                    <a:lnTo>
                      <a:pt x="0" y="104953"/>
                    </a:lnTo>
                    <a:close/>
                  </a:path>
                </a:pathLst>
              </a:custGeom>
              <a:solidFill>
                <a:srgbClr val="D10D5D"/>
              </a:solidFill>
            </p:spPr>
            <p:txBody>
              <a:bodyPr/>
              <a:lstStyle/>
              <a:p>
                <a:endParaRPr lang="en-GB"/>
              </a:p>
            </p:txBody>
          </p:sp>
          <p:sp>
            <p:nvSpPr>
              <p:cNvPr id="44" name="TextBox 44"/>
              <p:cNvSpPr txBox="1"/>
              <p:nvPr/>
            </p:nvSpPr>
            <p:spPr>
              <a:xfrm>
                <a:off x="0" y="-47625"/>
                <a:ext cx="72582" cy="152578"/>
              </a:xfrm>
              <a:prstGeom prst="rect">
                <a:avLst/>
              </a:prstGeom>
            </p:spPr>
            <p:txBody>
              <a:bodyPr lIns="24715" tIns="24715" rIns="24715" bIns="24715" rtlCol="0" anchor="ctr"/>
              <a:lstStyle/>
              <a:p>
                <a:pPr algn="ctr">
                  <a:lnSpc>
                    <a:spcPts val="2853"/>
                  </a:lnSpc>
                </a:pPr>
                <a:endParaRPr/>
              </a:p>
            </p:txBody>
          </p:sp>
        </p:grpSp>
      </p:grpSp>
      <p:sp>
        <p:nvSpPr>
          <p:cNvPr id="45" name="TextBox 45"/>
          <p:cNvSpPr txBox="1"/>
          <p:nvPr/>
        </p:nvSpPr>
        <p:spPr>
          <a:xfrm>
            <a:off x="4050946" y="3032608"/>
            <a:ext cx="13627453" cy="723083"/>
          </a:xfrm>
          <a:prstGeom prst="rect">
            <a:avLst/>
          </a:prstGeom>
        </p:spPr>
        <p:txBody>
          <a:bodyPr wrap="square" lIns="0" tIns="0" rIns="0" bIns="0" rtlCol="0" anchor="t">
            <a:spAutoFit/>
          </a:bodyPr>
          <a:lstStyle/>
          <a:p>
            <a:pPr algn="l">
              <a:lnSpc>
                <a:spcPts val="5978"/>
              </a:lnSpc>
            </a:pPr>
            <a:r>
              <a:rPr lang="en-US" sz="4270">
                <a:solidFill>
                  <a:srgbClr val="FFFFFF"/>
                </a:solidFill>
                <a:latin typeface="Inter 2"/>
                <a:ea typeface="Inter 2"/>
                <a:cs typeface="Inter 2"/>
                <a:sym typeface="Inter 2"/>
              </a:rPr>
              <a:t>what must be delivered for the promise to be kept,</a:t>
            </a:r>
          </a:p>
        </p:txBody>
      </p:sp>
      <p:sp>
        <p:nvSpPr>
          <p:cNvPr id="46" name="TextBox 46"/>
          <p:cNvSpPr txBox="1"/>
          <p:nvPr/>
        </p:nvSpPr>
        <p:spPr>
          <a:xfrm>
            <a:off x="4050947" y="5753734"/>
            <a:ext cx="13028664" cy="723083"/>
          </a:xfrm>
          <a:prstGeom prst="rect">
            <a:avLst/>
          </a:prstGeom>
        </p:spPr>
        <p:txBody>
          <a:bodyPr lIns="0" tIns="0" rIns="0" bIns="0" rtlCol="0" anchor="t">
            <a:spAutoFit/>
          </a:bodyPr>
          <a:lstStyle/>
          <a:p>
            <a:pPr algn="l">
              <a:lnSpc>
                <a:spcPts val="5978"/>
              </a:lnSpc>
            </a:pPr>
            <a:r>
              <a:rPr lang="en-US" sz="4270">
                <a:solidFill>
                  <a:srgbClr val="FFFFFF"/>
                </a:solidFill>
                <a:latin typeface="Inter 2"/>
                <a:ea typeface="Inter 2"/>
                <a:cs typeface="Inter 2"/>
                <a:sym typeface="Inter 2"/>
              </a:rPr>
              <a:t>when it must be done, and</a:t>
            </a:r>
          </a:p>
        </p:txBody>
      </p:sp>
      <p:sp>
        <p:nvSpPr>
          <p:cNvPr id="47" name="TextBox 47"/>
          <p:cNvSpPr txBox="1"/>
          <p:nvPr/>
        </p:nvSpPr>
        <p:spPr>
          <a:xfrm>
            <a:off x="4063436" y="4380710"/>
            <a:ext cx="13016175" cy="723083"/>
          </a:xfrm>
          <a:prstGeom prst="rect">
            <a:avLst/>
          </a:prstGeom>
        </p:spPr>
        <p:txBody>
          <a:bodyPr lIns="0" tIns="0" rIns="0" bIns="0" rtlCol="0" anchor="t">
            <a:spAutoFit/>
          </a:bodyPr>
          <a:lstStyle/>
          <a:p>
            <a:pPr algn="l">
              <a:lnSpc>
                <a:spcPts val="5978"/>
              </a:lnSpc>
            </a:pPr>
            <a:r>
              <a:rPr lang="en-US" sz="4270">
                <a:solidFill>
                  <a:srgbClr val="FFFFFF"/>
                </a:solidFill>
                <a:latin typeface="Inter 2"/>
                <a:ea typeface="Inter 2"/>
                <a:cs typeface="Inter 2"/>
                <a:sym typeface="Inter 2"/>
              </a:rPr>
              <a:t>who is responsible for doing it,</a:t>
            </a:r>
          </a:p>
        </p:txBody>
      </p:sp>
      <p:sp>
        <p:nvSpPr>
          <p:cNvPr id="48" name="TextBox 48"/>
          <p:cNvSpPr txBox="1"/>
          <p:nvPr/>
        </p:nvSpPr>
        <p:spPr>
          <a:xfrm>
            <a:off x="4063436" y="7117232"/>
            <a:ext cx="13195864" cy="724015"/>
          </a:xfrm>
          <a:prstGeom prst="rect">
            <a:avLst/>
          </a:prstGeom>
        </p:spPr>
        <p:txBody>
          <a:bodyPr lIns="0" tIns="0" rIns="0" bIns="0" rtlCol="0" anchor="t">
            <a:spAutoFit/>
          </a:bodyPr>
          <a:lstStyle/>
          <a:p>
            <a:pPr algn="l">
              <a:lnSpc>
                <a:spcPts val="5874"/>
              </a:lnSpc>
            </a:pPr>
            <a:r>
              <a:rPr lang="en-US" sz="4195">
                <a:solidFill>
                  <a:srgbClr val="FFFFFF"/>
                </a:solidFill>
                <a:latin typeface="Inter 2"/>
                <a:ea typeface="Inter 2"/>
                <a:cs typeface="Inter 2"/>
                <a:sym typeface="Inter 2"/>
              </a:rPr>
              <a:t>how route maps depend on each other for progress.</a:t>
            </a:r>
          </a:p>
        </p:txBody>
      </p:sp>
      <p:sp>
        <p:nvSpPr>
          <p:cNvPr id="49" name="TextBox 49"/>
          <p:cNvSpPr txBox="1"/>
          <p:nvPr/>
        </p:nvSpPr>
        <p:spPr>
          <a:xfrm>
            <a:off x="1028700" y="1072662"/>
            <a:ext cx="16050911" cy="971029"/>
          </a:xfrm>
          <a:prstGeom prst="rect">
            <a:avLst/>
          </a:prstGeom>
        </p:spPr>
        <p:txBody>
          <a:bodyPr lIns="0" tIns="0" rIns="0" bIns="0" rtlCol="0" anchor="t">
            <a:spAutoFit/>
          </a:bodyPr>
          <a:lstStyle/>
          <a:p>
            <a:pPr algn="l">
              <a:lnSpc>
                <a:spcPts val="7903"/>
              </a:lnSpc>
            </a:pPr>
            <a:r>
              <a:rPr lang="en-US" sz="5645" b="1">
                <a:solidFill>
                  <a:srgbClr val="FFFFFF"/>
                </a:solidFill>
                <a:latin typeface="Inter 2 Bold"/>
                <a:ea typeface="Inter 2 Bold"/>
                <a:cs typeface="Inter 2 Bold"/>
                <a:sym typeface="Inter 2 Bold"/>
              </a:rPr>
              <a:t>Each route map has been updated to include: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768107" y="6705236"/>
            <a:ext cx="14132367" cy="126977"/>
            <a:chOff x="0" y="0"/>
            <a:chExt cx="5374014" cy="48285"/>
          </a:xfrm>
        </p:grpSpPr>
        <p:sp>
          <p:nvSpPr>
            <p:cNvPr id="3" name="Freeform 3"/>
            <p:cNvSpPr/>
            <p:nvPr/>
          </p:nvSpPr>
          <p:spPr>
            <a:xfrm>
              <a:off x="0" y="0"/>
              <a:ext cx="5374014" cy="48285"/>
            </a:xfrm>
            <a:custGeom>
              <a:avLst/>
              <a:gdLst/>
              <a:ahLst/>
              <a:cxnLst/>
              <a:rect l="l" t="t" r="r" b="b"/>
              <a:pathLst>
                <a:path w="5374014" h="48285">
                  <a:moveTo>
                    <a:pt x="0" y="0"/>
                  </a:moveTo>
                  <a:lnTo>
                    <a:pt x="5374014" y="0"/>
                  </a:lnTo>
                  <a:lnTo>
                    <a:pt x="5374014" y="48285"/>
                  </a:lnTo>
                  <a:lnTo>
                    <a:pt x="0" y="48285"/>
                  </a:lnTo>
                  <a:close/>
                </a:path>
              </a:pathLst>
            </a:custGeom>
            <a:solidFill>
              <a:srgbClr val="FFFDEE">
                <a:alpha val="58824"/>
              </a:srgbClr>
            </a:solidFill>
          </p:spPr>
          <p:txBody>
            <a:bodyPr/>
            <a:lstStyle/>
            <a:p>
              <a:endParaRPr lang="en-GB"/>
            </a:p>
          </p:txBody>
        </p:sp>
        <p:sp>
          <p:nvSpPr>
            <p:cNvPr id="4" name="TextBox 4"/>
            <p:cNvSpPr txBox="1"/>
            <p:nvPr/>
          </p:nvSpPr>
          <p:spPr>
            <a:xfrm>
              <a:off x="0" y="-47625"/>
              <a:ext cx="5374014" cy="95910"/>
            </a:xfrm>
            <a:prstGeom prst="rect">
              <a:avLst/>
            </a:prstGeom>
          </p:spPr>
          <p:txBody>
            <a:bodyPr lIns="24715" tIns="24715" rIns="24715" bIns="24715" rtlCol="0" anchor="ctr"/>
            <a:lstStyle/>
            <a:p>
              <a:pPr algn="ctr">
                <a:lnSpc>
                  <a:spcPts val="2853"/>
                </a:lnSpc>
              </a:pPr>
              <a:endParaRPr/>
            </a:p>
          </p:txBody>
        </p:sp>
      </p:grpSp>
      <p:grpSp>
        <p:nvGrpSpPr>
          <p:cNvPr id="5" name="Group 5"/>
          <p:cNvGrpSpPr/>
          <p:nvPr/>
        </p:nvGrpSpPr>
        <p:grpSpPr>
          <a:xfrm rot="5400000">
            <a:off x="14293649" y="2695592"/>
            <a:ext cx="86611" cy="4058328"/>
            <a:chOff x="0" y="0"/>
            <a:chExt cx="37247" cy="1745256"/>
          </a:xfrm>
        </p:grpSpPr>
        <p:sp>
          <p:nvSpPr>
            <p:cNvPr id="6" name="Freeform 6"/>
            <p:cNvSpPr/>
            <p:nvPr/>
          </p:nvSpPr>
          <p:spPr>
            <a:xfrm>
              <a:off x="0" y="0"/>
              <a:ext cx="37247" cy="1745256"/>
            </a:xfrm>
            <a:custGeom>
              <a:avLst/>
              <a:gdLst/>
              <a:ahLst/>
              <a:cxnLst/>
              <a:rect l="l" t="t" r="r" b="b"/>
              <a:pathLst>
                <a:path w="37247" h="1745256">
                  <a:moveTo>
                    <a:pt x="0" y="0"/>
                  </a:moveTo>
                  <a:lnTo>
                    <a:pt x="37247" y="0"/>
                  </a:lnTo>
                  <a:lnTo>
                    <a:pt x="37247" y="1745256"/>
                  </a:lnTo>
                  <a:lnTo>
                    <a:pt x="0" y="1745256"/>
                  </a:lnTo>
                  <a:close/>
                </a:path>
              </a:pathLst>
            </a:custGeom>
            <a:solidFill>
              <a:srgbClr val="FFFDEE">
                <a:alpha val="58824"/>
              </a:srgbClr>
            </a:solidFill>
          </p:spPr>
          <p:txBody>
            <a:bodyPr/>
            <a:lstStyle/>
            <a:p>
              <a:endParaRPr lang="en-GB"/>
            </a:p>
          </p:txBody>
        </p:sp>
        <p:sp>
          <p:nvSpPr>
            <p:cNvPr id="7" name="TextBox 7"/>
            <p:cNvSpPr txBox="1"/>
            <p:nvPr/>
          </p:nvSpPr>
          <p:spPr>
            <a:xfrm>
              <a:off x="0" y="-47625"/>
              <a:ext cx="37247" cy="1792881"/>
            </a:xfrm>
            <a:prstGeom prst="rect">
              <a:avLst/>
            </a:prstGeom>
          </p:spPr>
          <p:txBody>
            <a:bodyPr lIns="29165" tIns="29165" rIns="29165" bIns="29165" rtlCol="0" anchor="ctr"/>
            <a:lstStyle/>
            <a:p>
              <a:pPr algn="ctr">
                <a:lnSpc>
                  <a:spcPts val="2853"/>
                </a:lnSpc>
              </a:pPr>
              <a:endParaRPr/>
            </a:p>
          </p:txBody>
        </p:sp>
      </p:grpSp>
      <p:grpSp>
        <p:nvGrpSpPr>
          <p:cNvPr id="8" name="Group 8"/>
          <p:cNvGrpSpPr/>
          <p:nvPr/>
        </p:nvGrpSpPr>
        <p:grpSpPr>
          <a:xfrm rot="5400000">
            <a:off x="16337146" y="4318449"/>
            <a:ext cx="893182" cy="89318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843"/>
            </a:solidFill>
          </p:spPr>
          <p:txBody>
            <a:bodyPr/>
            <a:lstStyle/>
            <a:p>
              <a:endParaRPr lang="en-GB"/>
            </a:p>
          </p:txBody>
        </p:sp>
        <p:sp>
          <p:nvSpPr>
            <p:cNvPr id="10" name="TextBox 10"/>
            <p:cNvSpPr txBox="1"/>
            <p:nvPr/>
          </p:nvSpPr>
          <p:spPr>
            <a:xfrm>
              <a:off x="76200" y="47625"/>
              <a:ext cx="660400" cy="688975"/>
            </a:xfrm>
            <a:prstGeom prst="rect">
              <a:avLst/>
            </a:prstGeom>
          </p:spPr>
          <p:txBody>
            <a:bodyPr lIns="26423" tIns="26423" rIns="26423" bIns="26423" rtlCol="0" anchor="ctr"/>
            <a:lstStyle/>
            <a:p>
              <a:pPr algn="ctr">
                <a:lnSpc>
                  <a:spcPts val="1756"/>
                </a:lnSpc>
              </a:pPr>
              <a:endParaRPr/>
            </a:p>
          </p:txBody>
        </p:sp>
      </p:grpSp>
      <p:grpSp>
        <p:nvGrpSpPr>
          <p:cNvPr id="11" name="Group 11"/>
          <p:cNvGrpSpPr/>
          <p:nvPr/>
        </p:nvGrpSpPr>
        <p:grpSpPr>
          <a:xfrm rot="5400000">
            <a:off x="16479117" y="4460421"/>
            <a:ext cx="609238" cy="60923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13" name="TextBox 13"/>
            <p:cNvSpPr txBox="1"/>
            <p:nvPr/>
          </p:nvSpPr>
          <p:spPr>
            <a:xfrm>
              <a:off x="76200" y="47625"/>
              <a:ext cx="660400" cy="688975"/>
            </a:xfrm>
            <a:prstGeom prst="rect">
              <a:avLst/>
            </a:prstGeom>
          </p:spPr>
          <p:txBody>
            <a:bodyPr lIns="26423" tIns="26423" rIns="26423" bIns="26423" rtlCol="0" anchor="ctr"/>
            <a:lstStyle/>
            <a:p>
              <a:pPr algn="ctr">
                <a:lnSpc>
                  <a:spcPts val="1756"/>
                </a:lnSpc>
              </a:pPr>
              <a:endParaRPr/>
            </a:p>
          </p:txBody>
        </p:sp>
      </p:grpSp>
      <p:grpSp>
        <p:nvGrpSpPr>
          <p:cNvPr id="14" name="Group 14"/>
          <p:cNvGrpSpPr/>
          <p:nvPr/>
        </p:nvGrpSpPr>
        <p:grpSpPr>
          <a:xfrm rot="5400000">
            <a:off x="13179868" y="5371671"/>
            <a:ext cx="105175" cy="6267325"/>
            <a:chOff x="0" y="0"/>
            <a:chExt cx="45230" cy="2695219"/>
          </a:xfrm>
        </p:grpSpPr>
        <p:sp>
          <p:nvSpPr>
            <p:cNvPr id="15" name="Freeform 15"/>
            <p:cNvSpPr/>
            <p:nvPr/>
          </p:nvSpPr>
          <p:spPr>
            <a:xfrm>
              <a:off x="0" y="0"/>
              <a:ext cx="45230" cy="2695219"/>
            </a:xfrm>
            <a:custGeom>
              <a:avLst/>
              <a:gdLst/>
              <a:ahLst/>
              <a:cxnLst/>
              <a:rect l="l" t="t" r="r" b="b"/>
              <a:pathLst>
                <a:path w="45230" h="2695219">
                  <a:moveTo>
                    <a:pt x="0" y="0"/>
                  </a:moveTo>
                  <a:lnTo>
                    <a:pt x="45230" y="0"/>
                  </a:lnTo>
                  <a:lnTo>
                    <a:pt x="45230" y="2695219"/>
                  </a:lnTo>
                  <a:lnTo>
                    <a:pt x="0" y="2695219"/>
                  </a:lnTo>
                  <a:close/>
                </a:path>
              </a:pathLst>
            </a:custGeom>
            <a:solidFill>
              <a:srgbClr val="FFFDEE">
                <a:alpha val="58824"/>
              </a:srgbClr>
            </a:solidFill>
          </p:spPr>
          <p:txBody>
            <a:bodyPr/>
            <a:lstStyle/>
            <a:p>
              <a:endParaRPr lang="en-GB"/>
            </a:p>
          </p:txBody>
        </p:sp>
        <p:sp>
          <p:nvSpPr>
            <p:cNvPr id="16" name="TextBox 16"/>
            <p:cNvSpPr txBox="1"/>
            <p:nvPr/>
          </p:nvSpPr>
          <p:spPr>
            <a:xfrm>
              <a:off x="0" y="-47625"/>
              <a:ext cx="45230" cy="2742844"/>
            </a:xfrm>
            <a:prstGeom prst="rect">
              <a:avLst/>
            </a:prstGeom>
          </p:spPr>
          <p:txBody>
            <a:bodyPr lIns="29165" tIns="29165" rIns="29165" bIns="29165" rtlCol="0" anchor="ctr"/>
            <a:lstStyle/>
            <a:p>
              <a:pPr algn="ctr">
                <a:lnSpc>
                  <a:spcPts val="2853"/>
                </a:lnSpc>
              </a:pPr>
              <a:endParaRPr/>
            </a:p>
          </p:txBody>
        </p:sp>
      </p:grpSp>
      <p:grpSp>
        <p:nvGrpSpPr>
          <p:cNvPr id="17" name="Group 17"/>
          <p:cNvGrpSpPr/>
          <p:nvPr/>
        </p:nvGrpSpPr>
        <p:grpSpPr>
          <a:xfrm rot="5400000">
            <a:off x="16318842" y="8102632"/>
            <a:ext cx="893182" cy="89318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843"/>
            </a:solidFill>
          </p:spPr>
          <p:txBody>
            <a:bodyPr/>
            <a:lstStyle/>
            <a:p>
              <a:endParaRPr lang="en-GB"/>
            </a:p>
          </p:txBody>
        </p:sp>
        <p:sp>
          <p:nvSpPr>
            <p:cNvPr id="19" name="TextBox 19"/>
            <p:cNvSpPr txBox="1"/>
            <p:nvPr/>
          </p:nvSpPr>
          <p:spPr>
            <a:xfrm>
              <a:off x="76200" y="47625"/>
              <a:ext cx="660400" cy="688975"/>
            </a:xfrm>
            <a:prstGeom prst="rect">
              <a:avLst/>
            </a:prstGeom>
          </p:spPr>
          <p:txBody>
            <a:bodyPr lIns="26423" tIns="26423" rIns="26423" bIns="26423" rtlCol="0" anchor="ctr"/>
            <a:lstStyle/>
            <a:p>
              <a:pPr algn="ctr">
                <a:lnSpc>
                  <a:spcPts val="1756"/>
                </a:lnSpc>
              </a:pPr>
              <a:endParaRPr/>
            </a:p>
          </p:txBody>
        </p:sp>
      </p:grpSp>
      <p:grpSp>
        <p:nvGrpSpPr>
          <p:cNvPr id="20" name="Group 20"/>
          <p:cNvGrpSpPr/>
          <p:nvPr/>
        </p:nvGrpSpPr>
        <p:grpSpPr>
          <a:xfrm rot="5400000">
            <a:off x="16460813" y="8244603"/>
            <a:ext cx="609238" cy="60923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22" name="TextBox 22"/>
            <p:cNvSpPr txBox="1"/>
            <p:nvPr/>
          </p:nvSpPr>
          <p:spPr>
            <a:xfrm>
              <a:off x="76200" y="47625"/>
              <a:ext cx="660400" cy="688975"/>
            </a:xfrm>
            <a:prstGeom prst="rect">
              <a:avLst/>
            </a:prstGeom>
          </p:spPr>
          <p:txBody>
            <a:bodyPr lIns="26423" tIns="26423" rIns="26423" bIns="26423" rtlCol="0" anchor="ctr"/>
            <a:lstStyle/>
            <a:p>
              <a:pPr algn="ctr">
                <a:lnSpc>
                  <a:spcPts val="1756"/>
                </a:lnSpc>
              </a:pPr>
              <a:endParaRPr/>
            </a:p>
          </p:txBody>
        </p:sp>
      </p:grpSp>
      <p:grpSp>
        <p:nvGrpSpPr>
          <p:cNvPr id="23" name="Group 23"/>
          <p:cNvGrpSpPr/>
          <p:nvPr/>
        </p:nvGrpSpPr>
        <p:grpSpPr>
          <a:xfrm rot="5400000">
            <a:off x="14197753" y="4462607"/>
            <a:ext cx="99735" cy="4426384"/>
            <a:chOff x="0" y="0"/>
            <a:chExt cx="42891" cy="1903536"/>
          </a:xfrm>
        </p:grpSpPr>
        <p:sp>
          <p:nvSpPr>
            <p:cNvPr id="24" name="Freeform 24"/>
            <p:cNvSpPr/>
            <p:nvPr/>
          </p:nvSpPr>
          <p:spPr>
            <a:xfrm>
              <a:off x="0" y="0"/>
              <a:ext cx="42891" cy="1903536"/>
            </a:xfrm>
            <a:custGeom>
              <a:avLst/>
              <a:gdLst/>
              <a:ahLst/>
              <a:cxnLst/>
              <a:rect l="l" t="t" r="r" b="b"/>
              <a:pathLst>
                <a:path w="42891" h="1903536">
                  <a:moveTo>
                    <a:pt x="0" y="0"/>
                  </a:moveTo>
                  <a:lnTo>
                    <a:pt x="42891" y="0"/>
                  </a:lnTo>
                  <a:lnTo>
                    <a:pt x="42891" y="1903536"/>
                  </a:lnTo>
                  <a:lnTo>
                    <a:pt x="0" y="1903536"/>
                  </a:lnTo>
                  <a:close/>
                </a:path>
              </a:pathLst>
            </a:custGeom>
            <a:solidFill>
              <a:srgbClr val="FFFDEE">
                <a:alpha val="58824"/>
              </a:srgbClr>
            </a:solidFill>
          </p:spPr>
          <p:txBody>
            <a:bodyPr/>
            <a:lstStyle/>
            <a:p>
              <a:endParaRPr lang="en-GB"/>
            </a:p>
          </p:txBody>
        </p:sp>
        <p:sp>
          <p:nvSpPr>
            <p:cNvPr id="25" name="TextBox 25"/>
            <p:cNvSpPr txBox="1"/>
            <p:nvPr/>
          </p:nvSpPr>
          <p:spPr>
            <a:xfrm>
              <a:off x="0" y="-47625"/>
              <a:ext cx="42891" cy="1951161"/>
            </a:xfrm>
            <a:prstGeom prst="rect">
              <a:avLst/>
            </a:prstGeom>
          </p:spPr>
          <p:txBody>
            <a:bodyPr lIns="29165" tIns="29165" rIns="29165" bIns="29165" rtlCol="0" anchor="ctr"/>
            <a:lstStyle/>
            <a:p>
              <a:pPr algn="ctr">
                <a:lnSpc>
                  <a:spcPts val="2853"/>
                </a:lnSpc>
              </a:pPr>
              <a:endParaRPr/>
            </a:p>
          </p:txBody>
        </p:sp>
      </p:grpSp>
      <p:grpSp>
        <p:nvGrpSpPr>
          <p:cNvPr id="26" name="Group 26"/>
          <p:cNvGrpSpPr/>
          <p:nvPr/>
        </p:nvGrpSpPr>
        <p:grpSpPr>
          <a:xfrm rot="5400000">
            <a:off x="16366118" y="6243219"/>
            <a:ext cx="893182" cy="89318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0D5D"/>
            </a:solidFill>
          </p:spPr>
          <p:txBody>
            <a:bodyPr/>
            <a:lstStyle/>
            <a:p>
              <a:endParaRPr lang="en-GB"/>
            </a:p>
          </p:txBody>
        </p:sp>
        <p:sp>
          <p:nvSpPr>
            <p:cNvPr id="28" name="TextBox 28"/>
            <p:cNvSpPr txBox="1"/>
            <p:nvPr/>
          </p:nvSpPr>
          <p:spPr>
            <a:xfrm>
              <a:off x="76200" y="47625"/>
              <a:ext cx="660400" cy="688975"/>
            </a:xfrm>
            <a:prstGeom prst="rect">
              <a:avLst/>
            </a:prstGeom>
          </p:spPr>
          <p:txBody>
            <a:bodyPr lIns="26423" tIns="26423" rIns="26423" bIns="26423" rtlCol="0" anchor="ctr"/>
            <a:lstStyle/>
            <a:p>
              <a:pPr algn="ctr">
                <a:lnSpc>
                  <a:spcPts val="1756"/>
                </a:lnSpc>
              </a:pPr>
              <a:endParaRPr/>
            </a:p>
          </p:txBody>
        </p:sp>
      </p:grpSp>
      <p:grpSp>
        <p:nvGrpSpPr>
          <p:cNvPr id="29" name="Group 29"/>
          <p:cNvGrpSpPr/>
          <p:nvPr/>
        </p:nvGrpSpPr>
        <p:grpSpPr>
          <a:xfrm rot="5400000">
            <a:off x="16508090" y="6385191"/>
            <a:ext cx="609238" cy="60923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31" name="TextBox 31"/>
            <p:cNvSpPr txBox="1"/>
            <p:nvPr/>
          </p:nvSpPr>
          <p:spPr>
            <a:xfrm>
              <a:off x="76200" y="47625"/>
              <a:ext cx="660400" cy="688975"/>
            </a:xfrm>
            <a:prstGeom prst="rect">
              <a:avLst/>
            </a:prstGeom>
          </p:spPr>
          <p:txBody>
            <a:bodyPr lIns="26423" tIns="26423" rIns="26423" bIns="26423" rtlCol="0" anchor="ctr"/>
            <a:lstStyle/>
            <a:p>
              <a:pPr algn="ctr">
                <a:lnSpc>
                  <a:spcPts val="1756"/>
                </a:lnSpc>
              </a:pPr>
              <a:endParaRPr/>
            </a:p>
          </p:txBody>
        </p:sp>
      </p:grpSp>
      <p:grpSp>
        <p:nvGrpSpPr>
          <p:cNvPr id="32" name="Group 32"/>
          <p:cNvGrpSpPr/>
          <p:nvPr/>
        </p:nvGrpSpPr>
        <p:grpSpPr>
          <a:xfrm rot="5400000">
            <a:off x="12999681" y="-316909"/>
            <a:ext cx="84551" cy="6648325"/>
            <a:chOff x="0" y="0"/>
            <a:chExt cx="36360" cy="2859066"/>
          </a:xfrm>
        </p:grpSpPr>
        <p:sp>
          <p:nvSpPr>
            <p:cNvPr id="33" name="Freeform 33"/>
            <p:cNvSpPr/>
            <p:nvPr/>
          </p:nvSpPr>
          <p:spPr>
            <a:xfrm>
              <a:off x="0" y="0"/>
              <a:ext cx="36360" cy="2859066"/>
            </a:xfrm>
            <a:custGeom>
              <a:avLst/>
              <a:gdLst/>
              <a:ahLst/>
              <a:cxnLst/>
              <a:rect l="l" t="t" r="r" b="b"/>
              <a:pathLst>
                <a:path w="36360" h="2859066">
                  <a:moveTo>
                    <a:pt x="0" y="0"/>
                  </a:moveTo>
                  <a:lnTo>
                    <a:pt x="36360" y="0"/>
                  </a:lnTo>
                  <a:lnTo>
                    <a:pt x="36360" y="2859066"/>
                  </a:lnTo>
                  <a:lnTo>
                    <a:pt x="0" y="2859066"/>
                  </a:lnTo>
                  <a:close/>
                </a:path>
              </a:pathLst>
            </a:custGeom>
            <a:solidFill>
              <a:srgbClr val="FFFDEE">
                <a:alpha val="58824"/>
              </a:srgbClr>
            </a:solidFill>
          </p:spPr>
          <p:txBody>
            <a:bodyPr/>
            <a:lstStyle/>
            <a:p>
              <a:endParaRPr lang="en-GB"/>
            </a:p>
          </p:txBody>
        </p:sp>
        <p:sp>
          <p:nvSpPr>
            <p:cNvPr id="34" name="TextBox 34"/>
            <p:cNvSpPr txBox="1"/>
            <p:nvPr/>
          </p:nvSpPr>
          <p:spPr>
            <a:xfrm>
              <a:off x="0" y="-47625"/>
              <a:ext cx="36360" cy="2906691"/>
            </a:xfrm>
            <a:prstGeom prst="rect">
              <a:avLst/>
            </a:prstGeom>
          </p:spPr>
          <p:txBody>
            <a:bodyPr lIns="29165" tIns="29165" rIns="29165" bIns="29165" rtlCol="0" anchor="ctr"/>
            <a:lstStyle/>
            <a:p>
              <a:pPr algn="ctr">
                <a:lnSpc>
                  <a:spcPts val="2853"/>
                </a:lnSpc>
              </a:pPr>
              <a:endParaRPr/>
            </a:p>
          </p:txBody>
        </p:sp>
      </p:grpSp>
      <p:grpSp>
        <p:nvGrpSpPr>
          <p:cNvPr id="35" name="Group 35"/>
          <p:cNvGrpSpPr/>
          <p:nvPr/>
        </p:nvGrpSpPr>
        <p:grpSpPr>
          <a:xfrm rot="5400000">
            <a:off x="16337146" y="2561081"/>
            <a:ext cx="893182" cy="893182"/>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0D5D"/>
            </a:solidFill>
          </p:spPr>
          <p:txBody>
            <a:bodyPr/>
            <a:lstStyle/>
            <a:p>
              <a:endParaRPr lang="en-GB"/>
            </a:p>
          </p:txBody>
        </p:sp>
        <p:sp>
          <p:nvSpPr>
            <p:cNvPr id="37" name="TextBox 37"/>
            <p:cNvSpPr txBox="1"/>
            <p:nvPr/>
          </p:nvSpPr>
          <p:spPr>
            <a:xfrm>
              <a:off x="76200" y="47625"/>
              <a:ext cx="660400" cy="688975"/>
            </a:xfrm>
            <a:prstGeom prst="rect">
              <a:avLst/>
            </a:prstGeom>
          </p:spPr>
          <p:txBody>
            <a:bodyPr lIns="26423" tIns="26423" rIns="26423" bIns="26423" rtlCol="0" anchor="ctr"/>
            <a:lstStyle/>
            <a:p>
              <a:pPr algn="ctr">
                <a:lnSpc>
                  <a:spcPts val="1756"/>
                </a:lnSpc>
              </a:pPr>
              <a:endParaRPr/>
            </a:p>
          </p:txBody>
        </p:sp>
      </p:grpSp>
      <p:grpSp>
        <p:nvGrpSpPr>
          <p:cNvPr id="38" name="Group 38"/>
          <p:cNvGrpSpPr/>
          <p:nvPr/>
        </p:nvGrpSpPr>
        <p:grpSpPr>
          <a:xfrm rot="5400000">
            <a:off x="16479117" y="2703052"/>
            <a:ext cx="609238" cy="60923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40" name="TextBox 40"/>
            <p:cNvSpPr txBox="1"/>
            <p:nvPr/>
          </p:nvSpPr>
          <p:spPr>
            <a:xfrm>
              <a:off x="76200" y="47625"/>
              <a:ext cx="660400" cy="688975"/>
            </a:xfrm>
            <a:prstGeom prst="rect">
              <a:avLst/>
            </a:prstGeom>
          </p:spPr>
          <p:txBody>
            <a:bodyPr lIns="26423" tIns="26423" rIns="26423" bIns="26423" rtlCol="0" anchor="ctr"/>
            <a:lstStyle/>
            <a:p>
              <a:pPr algn="ctr">
                <a:lnSpc>
                  <a:spcPts val="1756"/>
                </a:lnSpc>
              </a:pPr>
              <a:endParaRPr/>
            </a:p>
          </p:txBody>
        </p:sp>
      </p:grpSp>
      <p:grpSp>
        <p:nvGrpSpPr>
          <p:cNvPr id="41" name="Group 41"/>
          <p:cNvGrpSpPr/>
          <p:nvPr/>
        </p:nvGrpSpPr>
        <p:grpSpPr>
          <a:xfrm>
            <a:off x="2454423" y="2323372"/>
            <a:ext cx="8226136" cy="1373622"/>
            <a:chOff x="0" y="0"/>
            <a:chExt cx="2952413" cy="493002"/>
          </a:xfrm>
        </p:grpSpPr>
        <p:sp>
          <p:nvSpPr>
            <p:cNvPr id="42" name="Freeform 42"/>
            <p:cNvSpPr/>
            <p:nvPr/>
          </p:nvSpPr>
          <p:spPr>
            <a:xfrm>
              <a:off x="0" y="0"/>
              <a:ext cx="2952413" cy="493002"/>
            </a:xfrm>
            <a:custGeom>
              <a:avLst/>
              <a:gdLst/>
              <a:ahLst/>
              <a:cxnLst/>
              <a:rect l="l" t="t" r="r" b="b"/>
              <a:pathLst>
                <a:path w="2952413" h="493002">
                  <a:moveTo>
                    <a:pt x="44233" y="0"/>
                  </a:moveTo>
                  <a:lnTo>
                    <a:pt x="2908180" y="0"/>
                  </a:lnTo>
                  <a:cubicBezTo>
                    <a:pt x="2919911" y="0"/>
                    <a:pt x="2931162" y="4660"/>
                    <a:pt x="2939458" y="12956"/>
                  </a:cubicBezTo>
                  <a:cubicBezTo>
                    <a:pt x="2947753" y="21251"/>
                    <a:pt x="2952413" y="32502"/>
                    <a:pt x="2952413" y="44233"/>
                  </a:cubicBezTo>
                  <a:lnTo>
                    <a:pt x="2952413" y="448768"/>
                  </a:lnTo>
                  <a:cubicBezTo>
                    <a:pt x="2952413" y="460500"/>
                    <a:pt x="2947753" y="471751"/>
                    <a:pt x="2939458" y="480046"/>
                  </a:cubicBezTo>
                  <a:cubicBezTo>
                    <a:pt x="2931162" y="488341"/>
                    <a:pt x="2919911" y="493002"/>
                    <a:pt x="2908180" y="493002"/>
                  </a:cubicBezTo>
                  <a:lnTo>
                    <a:pt x="44233" y="493002"/>
                  </a:lnTo>
                  <a:cubicBezTo>
                    <a:pt x="32502" y="493002"/>
                    <a:pt x="21251" y="488341"/>
                    <a:pt x="12956" y="480046"/>
                  </a:cubicBezTo>
                  <a:cubicBezTo>
                    <a:pt x="4660" y="471751"/>
                    <a:pt x="0" y="460500"/>
                    <a:pt x="0" y="448768"/>
                  </a:cubicBezTo>
                  <a:lnTo>
                    <a:pt x="0" y="44233"/>
                  </a:lnTo>
                  <a:cubicBezTo>
                    <a:pt x="0" y="32502"/>
                    <a:pt x="4660" y="21251"/>
                    <a:pt x="12956" y="12956"/>
                  </a:cubicBezTo>
                  <a:cubicBezTo>
                    <a:pt x="21251" y="4660"/>
                    <a:pt x="32502" y="0"/>
                    <a:pt x="44233" y="0"/>
                  </a:cubicBezTo>
                  <a:close/>
                </a:path>
              </a:pathLst>
            </a:custGeom>
            <a:solidFill>
              <a:srgbClr val="FFFDEE">
                <a:alpha val="94902"/>
              </a:srgbClr>
            </a:solidFill>
            <a:ln w="76200" cap="rnd">
              <a:solidFill>
                <a:srgbClr val="D10D5D">
                  <a:alpha val="94902"/>
                </a:srgbClr>
              </a:solidFill>
              <a:prstDash val="solid"/>
              <a:round/>
            </a:ln>
          </p:spPr>
          <p:txBody>
            <a:bodyPr/>
            <a:lstStyle/>
            <a:p>
              <a:endParaRPr lang="en-GB"/>
            </a:p>
          </p:txBody>
        </p:sp>
        <p:sp>
          <p:nvSpPr>
            <p:cNvPr id="43" name="TextBox 43"/>
            <p:cNvSpPr txBox="1"/>
            <p:nvPr/>
          </p:nvSpPr>
          <p:spPr>
            <a:xfrm>
              <a:off x="0" y="-28575"/>
              <a:ext cx="2952413" cy="521577"/>
            </a:xfrm>
            <a:prstGeom prst="rect">
              <a:avLst/>
            </a:prstGeom>
          </p:spPr>
          <p:txBody>
            <a:bodyPr lIns="36817" tIns="36817" rIns="36817" bIns="36817" rtlCol="0" anchor="ctr"/>
            <a:lstStyle/>
            <a:p>
              <a:pPr algn="ctr">
                <a:lnSpc>
                  <a:spcPts val="1404"/>
                </a:lnSpc>
              </a:pPr>
              <a:endParaRPr/>
            </a:p>
          </p:txBody>
        </p:sp>
      </p:grpSp>
      <p:sp>
        <p:nvSpPr>
          <p:cNvPr id="44" name="TextBox 44"/>
          <p:cNvSpPr txBox="1"/>
          <p:nvPr/>
        </p:nvSpPr>
        <p:spPr>
          <a:xfrm>
            <a:off x="2726704" y="2454935"/>
            <a:ext cx="7595509" cy="1094933"/>
          </a:xfrm>
          <a:prstGeom prst="rect">
            <a:avLst/>
          </a:prstGeom>
        </p:spPr>
        <p:txBody>
          <a:bodyPr lIns="0" tIns="0" rIns="0" bIns="0" rtlCol="0" anchor="t">
            <a:spAutoFit/>
          </a:bodyPr>
          <a:lstStyle/>
          <a:p>
            <a:pPr algn="l">
              <a:lnSpc>
                <a:spcPts val="4349"/>
              </a:lnSpc>
            </a:pPr>
            <a:r>
              <a:rPr lang="en-US" sz="3371" b="1">
                <a:solidFill>
                  <a:srgbClr val="27274A"/>
                </a:solidFill>
                <a:latin typeface="Inter Medium"/>
                <a:ea typeface="Inter Medium"/>
                <a:cs typeface="Inter Medium"/>
                <a:sym typeface="Inter Medium"/>
              </a:rPr>
              <a:t>group the promise calls to action into coherent, delivery-focused clusters  </a:t>
            </a:r>
          </a:p>
        </p:txBody>
      </p:sp>
      <p:grpSp>
        <p:nvGrpSpPr>
          <p:cNvPr id="45" name="Group 45"/>
          <p:cNvGrpSpPr/>
          <p:nvPr/>
        </p:nvGrpSpPr>
        <p:grpSpPr>
          <a:xfrm>
            <a:off x="2457722" y="4081251"/>
            <a:ext cx="10812834" cy="1373622"/>
            <a:chOff x="0" y="0"/>
            <a:chExt cx="3880796" cy="493002"/>
          </a:xfrm>
        </p:grpSpPr>
        <p:sp>
          <p:nvSpPr>
            <p:cNvPr id="46" name="Freeform 46"/>
            <p:cNvSpPr/>
            <p:nvPr/>
          </p:nvSpPr>
          <p:spPr>
            <a:xfrm>
              <a:off x="0" y="0"/>
              <a:ext cx="3880796" cy="493002"/>
            </a:xfrm>
            <a:custGeom>
              <a:avLst/>
              <a:gdLst/>
              <a:ahLst/>
              <a:cxnLst/>
              <a:rect l="l" t="t" r="r" b="b"/>
              <a:pathLst>
                <a:path w="3880796" h="493002">
                  <a:moveTo>
                    <a:pt x="33652" y="0"/>
                  </a:moveTo>
                  <a:lnTo>
                    <a:pt x="3847144" y="0"/>
                  </a:lnTo>
                  <a:cubicBezTo>
                    <a:pt x="3856069" y="0"/>
                    <a:pt x="3864628" y="3545"/>
                    <a:pt x="3870939" y="9856"/>
                  </a:cubicBezTo>
                  <a:cubicBezTo>
                    <a:pt x="3877250" y="16167"/>
                    <a:pt x="3880796" y="24727"/>
                    <a:pt x="3880796" y="33652"/>
                  </a:cubicBezTo>
                  <a:lnTo>
                    <a:pt x="3880796" y="459350"/>
                  </a:lnTo>
                  <a:cubicBezTo>
                    <a:pt x="3880796" y="468275"/>
                    <a:pt x="3877250" y="476834"/>
                    <a:pt x="3870939" y="483145"/>
                  </a:cubicBezTo>
                  <a:cubicBezTo>
                    <a:pt x="3864628" y="489456"/>
                    <a:pt x="3856069" y="493002"/>
                    <a:pt x="3847144" y="493002"/>
                  </a:cubicBezTo>
                  <a:lnTo>
                    <a:pt x="33652" y="493002"/>
                  </a:lnTo>
                  <a:cubicBezTo>
                    <a:pt x="24727" y="493002"/>
                    <a:pt x="16167" y="489456"/>
                    <a:pt x="9856" y="483145"/>
                  </a:cubicBezTo>
                  <a:cubicBezTo>
                    <a:pt x="3545" y="476834"/>
                    <a:pt x="0" y="468275"/>
                    <a:pt x="0" y="459350"/>
                  </a:cubicBezTo>
                  <a:lnTo>
                    <a:pt x="0" y="33652"/>
                  </a:lnTo>
                  <a:cubicBezTo>
                    <a:pt x="0" y="24727"/>
                    <a:pt x="3545" y="16167"/>
                    <a:pt x="9856" y="9856"/>
                  </a:cubicBezTo>
                  <a:cubicBezTo>
                    <a:pt x="16167" y="3545"/>
                    <a:pt x="24727" y="0"/>
                    <a:pt x="33652" y="0"/>
                  </a:cubicBezTo>
                  <a:close/>
                </a:path>
              </a:pathLst>
            </a:custGeom>
            <a:solidFill>
              <a:srgbClr val="FFFDEE">
                <a:alpha val="94902"/>
              </a:srgbClr>
            </a:solidFill>
            <a:ln w="76200" cap="rnd">
              <a:solidFill>
                <a:srgbClr val="FF7843">
                  <a:alpha val="94902"/>
                </a:srgbClr>
              </a:solidFill>
              <a:prstDash val="solid"/>
              <a:round/>
            </a:ln>
          </p:spPr>
          <p:txBody>
            <a:bodyPr/>
            <a:lstStyle/>
            <a:p>
              <a:endParaRPr lang="en-GB"/>
            </a:p>
          </p:txBody>
        </p:sp>
        <p:sp>
          <p:nvSpPr>
            <p:cNvPr id="47" name="TextBox 47"/>
            <p:cNvSpPr txBox="1"/>
            <p:nvPr/>
          </p:nvSpPr>
          <p:spPr>
            <a:xfrm>
              <a:off x="0" y="-28575"/>
              <a:ext cx="3880796" cy="521577"/>
            </a:xfrm>
            <a:prstGeom prst="rect">
              <a:avLst/>
            </a:prstGeom>
          </p:spPr>
          <p:txBody>
            <a:bodyPr lIns="36817" tIns="36817" rIns="36817" bIns="36817" rtlCol="0" anchor="ctr"/>
            <a:lstStyle/>
            <a:p>
              <a:pPr algn="ctr">
                <a:lnSpc>
                  <a:spcPts val="1404"/>
                </a:lnSpc>
              </a:pPr>
              <a:endParaRPr/>
            </a:p>
          </p:txBody>
        </p:sp>
      </p:grpSp>
      <p:sp>
        <p:nvSpPr>
          <p:cNvPr id="48" name="TextBox 48"/>
          <p:cNvSpPr txBox="1"/>
          <p:nvPr/>
        </p:nvSpPr>
        <p:spPr>
          <a:xfrm>
            <a:off x="2776273" y="4204234"/>
            <a:ext cx="10236042" cy="1099216"/>
          </a:xfrm>
          <a:prstGeom prst="rect">
            <a:avLst/>
          </a:prstGeom>
        </p:spPr>
        <p:txBody>
          <a:bodyPr lIns="0" tIns="0" rIns="0" bIns="0" rtlCol="0" anchor="t">
            <a:spAutoFit/>
          </a:bodyPr>
          <a:lstStyle/>
          <a:p>
            <a:pPr algn="l">
              <a:lnSpc>
                <a:spcPts val="4316"/>
              </a:lnSpc>
            </a:pPr>
            <a:r>
              <a:rPr lang="en-US" sz="3371" b="1">
                <a:solidFill>
                  <a:srgbClr val="27274A"/>
                </a:solidFill>
                <a:latin typeface="Inter Medium"/>
                <a:ea typeface="Inter Medium"/>
                <a:cs typeface="Inter Medium"/>
                <a:sym typeface="Inter Medium"/>
              </a:rPr>
              <a:t>are clear and measurable, which organisations can work to, and be held to account for delivering </a:t>
            </a:r>
          </a:p>
        </p:txBody>
      </p:sp>
      <p:grpSp>
        <p:nvGrpSpPr>
          <p:cNvPr id="49" name="Group 49"/>
          <p:cNvGrpSpPr/>
          <p:nvPr/>
        </p:nvGrpSpPr>
        <p:grpSpPr>
          <a:xfrm>
            <a:off x="2457722" y="7705041"/>
            <a:ext cx="8222837" cy="1553259"/>
            <a:chOff x="0" y="0"/>
            <a:chExt cx="2951229" cy="557475"/>
          </a:xfrm>
        </p:grpSpPr>
        <p:sp>
          <p:nvSpPr>
            <p:cNvPr id="50" name="Freeform 50"/>
            <p:cNvSpPr/>
            <p:nvPr/>
          </p:nvSpPr>
          <p:spPr>
            <a:xfrm>
              <a:off x="0" y="0"/>
              <a:ext cx="2951229" cy="557475"/>
            </a:xfrm>
            <a:custGeom>
              <a:avLst/>
              <a:gdLst/>
              <a:ahLst/>
              <a:cxnLst/>
              <a:rect l="l" t="t" r="r" b="b"/>
              <a:pathLst>
                <a:path w="2951229" h="557475">
                  <a:moveTo>
                    <a:pt x="57432" y="0"/>
                  </a:moveTo>
                  <a:lnTo>
                    <a:pt x="2893797" y="0"/>
                  </a:lnTo>
                  <a:cubicBezTo>
                    <a:pt x="2925516" y="0"/>
                    <a:pt x="2951229" y="25713"/>
                    <a:pt x="2951229" y="57432"/>
                  </a:cubicBezTo>
                  <a:lnTo>
                    <a:pt x="2951229" y="500042"/>
                  </a:lnTo>
                  <a:cubicBezTo>
                    <a:pt x="2951229" y="531761"/>
                    <a:pt x="2925516" y="557475"/>
                    <a:pt x="2893797" y="557475"/>
                  </a:cubicBezTo>
                  <a:lnTo>
                    <a:pt x="57432" y="557475"/>
                  </a:lnTo>
                  <a:cubicBezTo>
                    <a:pt x="25713" y="557475"/>
                    <a:pt x="0" y="531761"/>
                    <a:pt x="0" y="500042"/>
                  </a:cubicBezTo>
                  <a:lnTo>
                    <a:pt x="0" y="57432"/>
                  </a:lnTo>
                  <a:cubicBezTo>
                    <a:pt x="0" y="25713"/>
                    <a:pt x="25713" y="0"/>
                    <a:pt x="57432" y="0"/>
                  </a:cubicBezTo>
                  <a:close/>
                </a:path>
              </a:pathLst>
            </a:custGeom>
            <a:solidFill>
              <a:srgbClr val="FFFDEE">
                <a:alpha val="94902"/>
              </a:srgbClr>
            </a:solidFill>
            <a:ln w="76200" cap="rnd">
              <a:solidFill>
                <a:srgbClr val="FF7843">
                  <a:alpha val="94902"/>
                </a:srgbClr>
              </a:solidFill>
              <a:prstDash val="solid"/>
              <a:round/>
            </a:ln>
          </p:spPr>
          <p:txBody>
            <a:bodyPr/>
            <a:lstStyle/>
            <a:p>
              <a:endParaRPr lang="en-GB"/>
            </a:p>
          </p:txBody>
        </p:sp>
        <p:sp>
          <p:nvSpPr>
            <p:cNvPr id="51" name="TextBox 51"/>
            <p:cNvSpPr txBox="1"/>
            <p:nvPr/>
          </p:nvSpPr>
          <p:spPr>
            <a:xfrm>
              <a:off x="0" y="-28575"/>
              <a:ext cx="2951229" cy="586050"/>
            </a:xfrm>
            <a:prstGeom prst="rect">
              <a:avLst/>
            </a:prstGeom>
          </p:spPr>
          <p:txBody>
            <a:bodyPr lIns="36817" tIns="36817" rIns="36817" bIns="36817" rtlCol="0" anchor="ctr"/>
            <a:lstStyle/>
            <a:p>
              <a:pPr algn="ctr">
                <a:lnSpc>
                  <a:spcPts val="1404"/>
                </a:lnSpc>
              </a:pPr>
              <a:endParaRPr/>
            </a:p>
          </p:txBody>
        </p:sp>
      </p:grpSp>
      <p:sp>
        <p:nvSpPr>
          <p:cNvPr id="52" name="TextBox 52"/>
          <p:cNvSpPr txBox="1"/>
          <p:nvPr/>
        </p:nvSpPr>
        <p:spPr>
          <a:xfrm>
            <a:off x="2868778" y="7899906"/>
            <a:ext cx="7573375" cy="1125429"/>
          </a:xfrm>
          <a:prstGeom prst="rect">
            <a:avLst/>
          </a:prstGeom>
        </p:spPr>
        <p:txBody>
          <a:bodyPr lIns="0" tIns="0" rIns="0" bIns="0" rtlCol="0" anchor="t">
            <a:spAutoFit/>
          </a:bodyPr>
          <a:lstStyle/>
          <a:p>
            <a:pPr algn="l">
              <a:lnSpc>
                <a:spcPts val="4484"/>
              </a:lnSpc>
            </a:pPr>
            <a:r>
              <a:rPr lang="en-US" sz="3371" b="1">
                <a:solidFill>
                  <a:srgbClr val="27274A"/>
                </a:solidFill>
                <a:latin typeface="Inter Medium"/>
                <a:ea typeface="Inter Medium"/>
                <a:cs typeface="Inter Medium"/>
                <a:sym typeface="Inter Medium"/>
              </a:rPr>
              <a:t>captured exactly what must happen by 2030 for the promise to be kept </a:t>
            </a:r>
          </a:p>
        </p:txBody>
      </p:sp>
      <p:sp>
        <p:nvSpPr>
          <p:cNvPr id="53" name="TextBox 53"/>
          <p:cNvSpPr txBox="1"/>
          <p:nvPr/>
        </p:nvSpPr>
        <p:spPr>
          <a:xfrm>
            <a:off x="1028700" y="805210"/>
            <a:ext cx="9148933" cy="1022861"/>
          </a:xfrm>
          <a:prstGeom prst="rect">
            <a:avLst/>
          </a:prstGeom>
        </p:spPr>
        <p:txBody>
          <a:bodyPr lIns="0" tIns="0" rIns="0" bIns="0" rtlCol="0" anchor="t">
            <a:spAutoFit/>
          </a:bodyPr>
          <a:lstStyle/>
          <a:p>
            <a:pPr algn="l">
              <a:lnSpc>
                <a:spcPts val="8381"/>
              </a:lnSpc>
            </a:pPr>
            <a:r>
              <a:rPr lang="en-US" sz="5987" b="1">
                <a:solidFill>
                  <a:srgbClr val="FFFFFF"/>
                </a:solidFill>
                <a:latin typeface="Inter Bold"/>
                <a:ea typeface="Inter Bold"/>
                <a:cs typeface="Inter Bold"/>
                <a:sym typeface="Inter Bold"/>
              </a:rPr>
              <a:t>Consolidated Outcomes</a:t>
            </a:r>
          </a:p>
        </p:txBody>
      </p:sp>
      <p:grpSp>
        <p:nvGrpSpPr>
          <p:cNvPr id="54" name="Group 54"/>
          <p:cNvGrpSpPr/>
          <p:nvPr/>
        </p:nvGrpSpPr>
        <p:grpSpPr>
          <a:xfrm>
            <a:off x="2457722" y="5833087"/>
            <a:ext cx="10539473" cy="1553259"/>
            <a:chOff x="0" y="0"/>
            <a:chExt cx="3782685" cy="557475"/>
          </a:xfrm>
        </p:grpSpPr>
        <p:sp>
          <p:nvSpPr>
            <p:cNvPr id="55" name="Freeform 55"/>
            <p:cNvSpPr/>
            <p:nvPr/>
          </p:nvSpPr>
          <p:spPr>
            <a:xfrm>
              <a:off x="0" y="0"/>
              <a:ext cx="3782685" cy="557475"/>
            </a:xfrm>
            <a:custGeom>
              <a:avLst/>
              <a:gdLst/>
              <a:ahLst/>
              <a:cxnLst/>
              <a:rect l="l" t="t" r="r" b="b"/>
              <a:pathLst>
                <a:path w="3782685" h="557475">
                  <a:moveTo>
                    <a:pt x="44808" y="0"/>
                  </a:moveTo>
                  <a:lnTo>
                    <a:pt x="3737876" y="0"/>
                  </a:lnTo>
                  <a:cubicBezTo>
                    <a:pt x="3762623" y="0"/>
                    <a:pt x="3782685" y="20061"/>
                    <a:pt x="3782685" y="44808"/>
                  </a:cubicBezTo>
                  <a:lnTo>
                    <a:pt x="3782685" y="512666"/>
                  </a:lnTo>
                  <a:cubicBezTo>
                    <a:pt x="3782685" y="537413"/>
                    <a:pt x="3762623" y="557475"/>
                    <a:pt x="3737876" y="557475"/>
                  </a:cubicBezTo>
                  <a:lnTo>
                    <a:pt x="44808" y="557475"/>
                  </a:lnTo>
                  <a:cubicBezTo>
                    <a:pt x="20061" y="557475"/>
                    <a:pt x="0" y="537413"/>
                    <a:pt x="0" y="512666"/>
                  </a:cubicBezTo>
                  <a:lnTo>
                    <a:pt x="0" y="44808"/>
                  </a:lnTo>
                  <a:cubicBezTo>
                    <a:pt x="0" y="20061"/>
                    <a:pt x="20061" y="0"/>
                    <a:pt x="44808" y="0"/>
                  </a:cubicBezTo>
                  <a:close/>
                </a:path>
              </a:pathLst>
            </a:custGeom>
            <a:solidFill>
              <a:srgbClr val="FFFDEE">
                <a:alpha val="94902"/>
              </a:srgbClr>
            </a:solidFill>
            <a:ln w="76200" cap="rnd">
              <a:solidFill>
                <a:srgbClr val="D10D5D">
                  <a:alpha val="94902"/>
                </a:srgbClr>
              </a:solidFill>
              <a:prstDash val="solid"/>
              <a:round/>
            </a:ln>
          </p:spPr>
          <p:txBody>
            <a:bodyPr/>
            <a:lstStyle/>
            <a:p>
              <a:endParaRPr lang="en-GB"/>
            </a:p>
          </p:txBody>
        </p:sp>
        <p:sp>
          <p:nvSpPr>
            <p:cNvPr id="56" name="TextBox 56"/>
            <p:cNvSpPr txBox="1"/>
            <p:nvPr/>
          </p:nvSpPr>
          <p:spPr>
            <a:xfrm>
              <a:off x="0" y="-28575"/>
              <a:ext cx="3782685" cy="586050"/>
            </a:xfrm>
            <a:prstGeom prst="rect">
              <a:avLst/>
            </a:prstGeom>
          </p:spPr>
          <p:txBody>
            <a:bodyPr lIns="36817" tIns="36817" rIns="36817" bIns="36817" rtlCol="0" anchor="ctr"/>
            <a:lstStyle/>
            <a:p>
              <a:pPr algn="ctr">
                <a:lnSpc>
                  <a:spcPts val="1404"/>
                </a:lnSpc>
              </a:pPr>
              <a:endParaRPr/>
            </a:p>
          </p:txBody>
        </p:sp>
      </p:grpSp>
      <p:sp>
        <p:nvSpPr>
          <p:cNvPr id="57" name="TextBox 57"/>
          <p:cNvSpPr txBox="1"/>
          <p:nvPr/>
        </p:nvSpPr>
        <p:spPr>
          <a:xfrm>
            <a:off x="2776273" y="6037477"/>
            <a:ext cx="9931832" cy="1125429"/>
          </a:xfrm>
          <a:prstGeom prst="rect">
            <a:avLst/>
          </a:prstGeom>
        </p:spPr>
        <p:txBody>
          <a:bodyPr lIns="0" tIns="0" rIns="0" bIns="0" rtlCol="0" anchor="t">
            <a:spAutoFit/>
          </a:bodyPr>
          <a:lstStyle/>
          <a:p>
            <a:pPr algn="l">
              <a:lnSpc>
                <a:spcPts val="4484"/>
              </a:lnSpc>
            </a:pPr>
            <a:r>
              <a:rPr lang="en-US" sz="3371" b="1">
                <a:solidFill>
                  <a:srgbClr val="27274A"/>
                </a:solidFill>
                <a:latin typeface="Inter Medium"/>
                <a:ea typeface="Inter Medium"/>
                <a:cs typeface="Inter Medium"/>
                <a:sym typeface="Inter Medium"/>
              </a:rPr>
              <a:t>provide the clarity needed on milestones (what), responsibilities (who) and sequencing (when)  </a:t>
            </a:r>
          </a:p>
        </p:txBody>
      </p:sp>
      <p:sp>
        <p:nvSpPr>
          <p:cNvPr id="58" name="AutoShape 58"/>
          <p:cNvSpPr/>
          <p:nvPr/>
        </p:nvSpPr>
        <p:spPr>
          <a:xfrm flipV="1">
            <a:off x="1028699" y="1907688"/>
            <a:ext cx="8342283" cy="25159"/>
          </a:xfrm>
          <a:prstGeom prst="line">
            <a:avLst/>
          </a:prstGeom>
          <a:ln w="19050" cap="flat">
            <a:solidFill>
              <a:srgbClr val="FF7843">
                <a:alpha val="42745"/>
              </a:srgbClr>
            </a:solidFill>
            <a:prstDash val="solid"/>
            <a:headEnd type="none" w="sm" len="sm"/>
            <a:tailEnd type="none" w="sm" len="sm"/>
          </a:ln>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a:off x="4526804" y="1654297"/>
            <a:ext cx="9234392" cy="3006839"/>
            <a:chOff x="0" y="0"/>
            <a:chExt cx="2496214" cy="812800"/>
          </a:xfrm>
        </p:grpSpPr>
        <p:sp>
          <p:nvSpPr>
            <p:cNvPr id="3" name="Freeform 3"/>
            <p:cNvSpPr/>
            <p:nvPr/>
          </p:nvSpPr>
          <p:spPr>
            <a:xfrm>
              <a:off x="0" y="0"/>
              <a:ext cx="2496214" cy="812800"/>
            </a:xfrm>
            <a:custGeom>
              <a:avLst/>
              <a:gdLst/>
              <a:ahLst/>
              <a:cxnLst/>
              <a:rect l="l" t="t" r="r" b="b"/>
              <a:pathLst>
                <a:path w="2496214" h="812800">
                  <a:moveTo>
                    <a:pt x="0" y="0"/>
                  </a:moveTo>
                  <a:lnTo>
                    <a:pt x="2496214" y="0"/>
                  </a:lnTo>
                  <a:lnTo>
                    <a:pt x="2496214" y="812800"/>
                  </a:lnTo>
                  <a:lnTo>
                    <a:pt x="0" y="812800"/>
                  </a:lnTo>
                  <a:close/>
                </a:path>
              </a:pathLst>
            </a:custGeom>
            <a:solidFill>
              <a:srgbClr val="FFFDEE"/>
            </a:solidFill>
          </p:spPr>
          <p:txBody>
            <a:bodyPr/>
            <a:lstStyle/>
            <a:p>
              <a:endParaRPr lang="en-GB"/>
            </a:p>
          </p:txBody>
        </p:sp>
        <p:sp>
          <p:nvSpPr>
            <p:cNvPr id="4" name="TextBox 4"/>
            <p:cNvSpPr txBox="1"/>
            <p:nvPr/>
          </p:nvSpPr>
          <p:spPr>
            <a:xfrm>
              <a:off x="0" y="-47625"/>
              <a:ext cx="2496214" cy="860425"/>
            </a:xfrm>
            <a:prstGeom prst="rect">
              <a:avLst/>
            </a:prstGeom>
          </p:spPr>
          <p:txBody>
            <a:bodyPr lIns="50800" tIns="50800" rIns="50800" bIns="50800" rtlCol="0" anchor="ctr"/>
            <a:lstStyle/>
            <a:p>
              <a:pPr algn="ctr">
                <a:lnSpc>
                  <a:spcPts val="3024"/>
                </a:lnSpc>
              </a:pPr>
              <a:endParaRPr/>
            </a:p>
          </p:txBody>
        </p:sp>
      </p:grpSp>
      <p:grpSp>
        <p:nvGrpSpPr>
          <p:cNvPr id="5" name="Group 5"/>
          <p:cNvGrpSpPr/>
          <p:nvPr/>
        </p:nvGrpSpPr>
        <p:grpSpPr>
          <a:xfrm>
            <a:off x="4526804" y="4661135"/>
            <a:ext cx="9234392" cy="805179"/>
            <a:chOff x="0" y="0"/>
            <a:chExt cx="2496214" cy="217654"/>
          </a:xfrm>
        </p:grpSpPr>
        <p:sp>
          <p:nvSpPr>
            <p:cNvPr id="6" name="Freeform 6"/>
            <p:cNvSpPr/>
            <p:nvPr/>
          </p:nvSpPr>
          <p:spPr>
            <a:xfrm>
              <a:off x="0" y="0"/>
              <a:ext cx="2496214" cy="217654"/>
            </a:xfrm>
            <a:custGeom>
              <a:avLst/>
              <a:gdLst/>
              <a:ahLst/>
              <a:cxnLst/>
              <a:rect l="l" t="t" r="r" b="b"/>
              <a:pathLst>
                <a:path w="2496214" h="217654">
                  <a:moveTo>
                    <a:pt x="0" y="0"/>
                  </a:moveTo>
                  <a:lnTo>
                    <a:pt x="2496214" y="0"/>
                  </a:lnTo>
                  <a:lnTo>
                    <a:pt x="2496214" y="217654"/>
                  </a:lnTo>
                  <a:lnTo>
                    <a:pt x="0" y="217654"/>
                  </a:lnTo>
                  <a:close/>
                </a:path>
              </a:pathLst>
            </a:custGeom>
            <a:solidFill>
              <a:srgbClr val="07719B"/>
            </a:solidFill>
          </p:spPr>
          <p:txBody>
            <a:bodyPr/>
            <a:lstStyle/>
            <a:p>
              <a:endParaRPr lang="en-GB"/>
            </a:p>
          </p:txBody>
        </p:sp>
        <p:sp>
          <p:nvSpPr>
            <p:cNvPr id="7" name="TextBox 7"/>
            <p:cNvSpPr txBox="1"/>
            <p:nvPr/>
          </p:nvSpPr>
          <p:spPr>
            <a:xfrm>
              <a:off x="0" y="-47625"/>
              <a:ext cx="2496214" cy="265279"/>
            </a:xfrm>
            <a:prstGeom prst="rect">
              <a:avLst/>
            </a:prstGeom>
          </p:spPr>
          <p:txBody>
            <a:bodyPr lIns="50800" tIns="50800" rIns="50800" bIns="50800" rtlCol="0" anchor="ctr"/>
            <a:lstStyle/>
            <a:p>
              <a:pPr algn="ctr">
                <a:lnSpc>
                  <a:spcPts val="3024"/>
                </a:lnSpc>
              </a:pPr>
              <a:endParaRPr/>
            </a:p>
          </p:txBody>
        </p:sp>
      </p:grpSp>
      <p:sp>
        <p:nvSpPr>
          <p:cNvPr id="8" name="TextBox 8"/>
          <p:cNvSpPr txBox="1"/>
          <p:nvPr/>
        </p:nvSpPr>
        <p:spPr>
          <a:xfrm>
            <a:off x="5876560" y="2341105"/>
            <a:ext cx="6767937" cy="1575527"/>
          </a:xfrm>
          <a:prstGeom prst="rect">
            <a:avLst/>
          </a:prstGeom>
        </p:spPr>
        <p:txBody>
          <a:bodyPr lIns="0" tIns="0" rIns="0" bIns="0" rtlCol="0" anchor="t">
            <a:spAutoFit/>
          </a:bodyPr>
          <a:lstStyle/>
          <a:p>
            <a:pPr algn="ctr">
              <a:lnSpc>
                <a:spcPts val="12975"/>
              </a:lnSpc>
            </a:pPr>
            <a:r>
              <a:rPr lang="en-US" sz="9268" b="1">
                <a:solidFill>
                  <a:srgbClr val="27274A"/>
                </a:solidFill>
                <a:latin typeface="Inter Bold"/>
                <a:ea typeface="Inter Bold"/>
                <a:cs typeface="Inter Bold"/>
                <a:sym typeface="Inter Bold"/>
              </a:rPr>
              <a:t>Updating</a:t>
            </a:r>
          </a:p>
        </p:txBody>
      </p:sp>
      <p:sp>
        <p:nvSpPr>
          <p:cNvPr id="9" name="TextBox 9"/>
          <p:cNvSpPr txBox="1"/>
          <p:nvPr/>
        </p:nvSpPr>
        <p:spPr>
          <a:xfrm>
            <a:off x="1992693" y="6571877"/>
            <a:ext cx="14535671" cy="2103396"/>
          </a:xfrm>
          <a:prstGeom prst="rect">
            <a:avLst/>
          </a:prstGeom>
        </p:spPr>
        <p:txBody>
          <a:bodyPr lIns="0" tIns="0" rIns="0" bIns="0" rtlCol="0" anchor="t">
            <a:spAutoFit/>
          </a:bodyPr>
          <a:lstStyle/>
          <a:p>
            <a:pPr algn="ctr">
              <a:lnSpc>
                <a:spcPts val="5600"/>
              </a:lnSpc>
              <a:spcBef>
                <a:spcPct val="0"/>
              </a:spcBef>
            </a:pPr>
            <a:r>
              <a:rPr lang="en-US" sz="4400">
                <a:solidFill>
                  <a:srgbClr val="FFFDEE"/>
                </a:solidFill>
                <a:latin typeface="Inter"/>
                <a:ea typeface="Inter"/>
                <a:cs typeface="Inter"/>
                <a:sym typeface="Inter"/>
              </a:rPr>
              <a:t>The route maps will continue to develop and adapt as Scotland progresses in keeping the promise, circumstances change, and work needs to focus or adapt.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grpSp>
        <p:nvGrpSpPr>
          <p:cNvPr id="2" name="Group 2"/>
          <p:cNvGrpSpPr/>
          <p:nvPr/>
        </p:nvGrpSpPr>
        <p:grpSpPr>
          <a:xfrm rot="-3119108">
            <a:off x="5556847" y="5251668"/>
            <a:ext cx="13995669" cy="125943"/>
            <a:chOff x="0" y="0"/>
            <a:chExt cx="4776302" cy="42981"/>
          </a:xfrm>
        </p:grpSpPr>
        <p:sp>
          <p:nvSpPr>
            <p:cNvPr id="3" name="Freeform 3"/>
            <p:cNvSpPr/>
            <p:nvPr/>
          </p:nvSpPr>
          <p:spPr>
            <a:xfrm>
              <a:off x="0" y="0"/>
              <a:ext cx="4776302" cy="42981"/>
            </a:xfrm>
            <a:custGeom>
              <a:avLst/>
              <a:gdLst/>
              <a:ahLst/>
              <a:cxnLst/>
              <a:rect l="l" t="t" r="r" b="b"/>
              <a:pathLst>
                <a:path w="4776302" h="42981">
                  <a:moveTo>
                    <a:pt x="0" y="0"/>
                  </a:moveTo>
                  <a:lnTo>
                    <a:pt x="4776302" y="0"/>
                  </a:lnTo>
                  <a:lnTo>
                    <a:pt x="4776302" y="42981"/>
                  </a:lnTo>
                  <a:lnTo>
                    <a:pt x="0" y="42981"/>
                  </a:lnTo>
                  <a:close/>
                </a:path>
              </a:pathLst>
            </a:custGeom>
            <a:solidFill>
              <a:srgbClr val="FFFDEE"/>
            </a:solidFill>
          </p:spPr>
          <p:txBody>
            <a:bodyPr/>
            <a:lstStyle/>
            <a:p>
              <a:endParaRPr lang="en-GB"/>
            </a:p>
          </p:txBody>
        </p:sp>
        <p:sp>
          <p:nvSpPr>
            <p:cNvPr id="4" name="TextBox 4"/>
            <p:cNvSpPr txBox="1"/>
            <p:nvPr/>
          </p:nvSpPr>
          <p:spPr>
            <a:xfrm>
              <a:off x="0" y="-47625"/>
              <a:ext cx="4776302" cy="90606"/>
            </a:xfrm>
            <a:prstGeom prst="rect">
              <a:avLst/>
            </a:prstGeom>
          </p:spPr>
          <p:txBody>
            <a:bodyPr lIns="50800" tIns="50800" rIns="50800" bIns="50800" rtlCol="0" anchor="ctr"/>
            <a:lstStyle/>
            <a:p>
              <a:pPr algn="ctr">
                <a:lnSpc>
                  <a:spcPts val="3024"/>
                </a:lnSpc>
              </a:pPr>
              <a:endParaRPr/>
            </a:p>
          </p:txBody>
        </p:sp>
      </p:grpSp>
      <p:grpSp>
        <p:nvGrpSpPr>
          <p:cNvPr id="5" name="Group 5"/>
          <p:cNvGrpSpPr/>
          <p:nvPr/>
        </p:nvGrpSpPr>
        <p:grpSpPr>
          <a:xfrm>
            <a:off x="9225848" y="8099535"/>
            <a:ext cx="1260603" cy="126060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solidFill>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8" name="Group 8"/>
          <p:cNvGrpSpPr/>
          <p:nvPr/>
        </p:nvGrpSpPr>
        <p:grpSpPr>
          <a:xfrm>
            <a:off x="9454218" y="8313203"/>
            <a:ext cx="803862" cy="80386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11" name="Group 11"/>
          <p:cNvGrpSpPr/>
          <p:nvPr/>
        </p:nvGrpSpPr>
        <p:grpSpPr>
          <a:xfrm>
            <a:off x="12208347" y="4265713"/>
            <a:ext cx="1260603" cy="126060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solidFill>
          </p:spPr>
          <p:txBody>
            <a:bodyPr/>
            <a:lstStyle/>
            <a:p>
              <a:endParaRPr lang="en-GB"/>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14" name="Group 14"/>
          <p:cNvGrpSpPr/>
          <p:nvPr/>
        </p:nvGrpSpPr>
        <p:grpSpPr>
          <a:xfrm>
            <a:off x="12436717" y="4479381"/>
            <a:ext cx="803862" cy="80386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17" name="Group 17"/>
          <p:cNvGrpSpPr/>
          <p:nvPr/>
        </p:nvGrpSpPr>
        <p:grpSpPr>
          <a:xfrm>
            <a:off x="-286008" y="6852280"/>
            <a:ext cx="18778139" cy="148817"/>
            <a:chOff x="0" y="0"/>
            <a:chExt cx="6408416" cy="50787"/>
          </a:xfrm>
        </p:grpSpPr>
        <p:sp>
          <p:nvSpPr>
            <p:cNvPr id="18" name="Freeform 18"/>
            <p:cNvSpPr/>
            <p:nvPr/>
          </p:nvSpPr>
          <p:spPr>
            <a:xfrm>
              <a:off x="0" y="0"/>
              <a:ext cx="6408416" cy="50787"/>
            </a:xfrm>
            <a:custGeom>
              <a:avLst/>
              <a:gdLst/>
              <a:ahLst/>
              <a:cxnLst/>
              <a:rect l="l" t="t" r="r" b="b"/>
              <a:pathLst>
                <a:path w="6408416" h="50787">
                  <a:moveTo>
                    <a:pt x="0" y="0"/>
                  </a:moveTo>
                  <a:lnTo>
                    <a:pt x="6408416" y="0"/>
                  </a:lnTo>
                  <a:lnTo>
                    <a:pt x="6408416" y="50787"/>
                  </a:lnTo>
                  <a:lnTo>
                    <a:pt x="0" y="50787"/>
                  </a:lnTo>
                  <a:close/>
                </a:path>
              </a:pathLst>
            </a:custGeom>
            <a:solidFill>
              <a:srgbClr val="FFFDEE"/>
            </a:solidFill>
          </p:spPr>
          <p:txBody>
            <a:bodyPr/>
            <a:lstStyle/>
            <a:p>
              <a:endParaRPr lang="en-GB"/>
            </a:p>
          </p:txBody>
        </p:sp>
        <p:sp>
          <p:nvSpPr>
            <p:cNvPr id="19" name="TextBox 19"/>
            <p:cNvSpPr txBox="1"/>
            <p:nvPr/>
          </p:nvSpPr>
          <p:spPr>
            <a:xfrm>
              <a:off x="0" y="-47625"/>
              <a:ext cx="6408416" cy="98412"/>
            </a:xfrm>
            <a:prstGeom prst="rect">
              <a:avLst/>
            </a:prstGeom>
          </p:spPr>
          <p:txBody>
            <a:bodyPr lIns="50800" tIns="50800" rIns="50800" bIns="50800" rtlCol="0" anchor="ctr"/>
            <a:lstStyle/>
            <a:p>
              <a:pPr algn="ctr">
                <a:lnSpc>
                  <a:spcPts val="3024"/>
                </a:lnSpc>
              </a:pPr>
              <a:endParaRPr/>
            </a:p>
          </p:txBody>
        </p:sp>
      </p:grpSp>
      <p:grpSp>
        <p:nvGrpSpPr>
          <p:cNvPr id="20" name="Group 20"/>
          <p:cNvGrpSpPr/>
          <p:nvPr/>
        </p:nvGrpSpPr>
        <p:grpSpPr>
          <a:xfrm>
            <a:off x="4590536" y="6236366"/>
            <a:ext cx="1260603" cy="126060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22" name="TextBox 22"/>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23" name="Group 23"/>
          <p:cNvGrpSpPr/>
          <p:nvPr/>
        </p:nvGrpSpPr>
        <p:grpSpPr>
          <a:xfrm>
            <a:off x="4818906" y="6450034"/>
            <a:ext cx="803862" cy="80386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25" name="TextBox 25"/>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26" name="Group 26"/>
          <p:cNvGrpSpPr/>
          <p:nvPr/>
        </p:nvGrpSpPr>
        <p:grpSpPr>
          <a:xfrm>
            <a:off x="16535996" y="6236366"/>
            <a:ext cx="1260603" cy="126060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28" name="TextBox 28"/>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29" name="Group 29"/>
          <p:cNvGrpSpPr/>
          <p:nvPr/>
        </p:nvGrpSpPr>
        <p:grpSpPr>
          <a:xfrm>
            <a:off x="16764366" y="6450034"/>
            <a:ext cx="803862" cy="80386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31" name="TextBox 31"/>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32" name="Group 32"/>
          <p:cNvGrpSpPr/>
          <p:nvPr/>
        </p:nvGrpSpPr>
        <p:grpSpPr>
          <a:xfrm rot="-5400000">
            <a:off x="6096141" y="6612915"/>
            <a:ext cx="416551" cy="105655"/>
            <a:chOff x="0" y="0"/>
            <a:chExt cx="142156" cy="36057"/>
          </a:xfrm>
        </p:grpSpPr>
        <p:sp>
          <p:nvSpPr>
            <p:cNvPr id="33" name="Freeform 33"/>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34" name="TextBox 34"/>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35" name="Group 35"/>
          <p:cNvGrpSpPr/>
          <p:nvPr/>
        </p:nvGrpSpPr>
        <p:grpSpPr>
          <a:xfrm>
            <a:off x="7463380" y="6236366"/>
            <a:ext cx="1260603" cy="1260603"/>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37" name="TextBox 37"/>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38" name="Group 38"/>
          <p:cNvGrpSpPr/>
          <p:nvPr/>
        </p:nvGrpSpPr>
        <p:grpSpPr>
          <a:xfrm>
            <a:off x="7691750" y="6450034"/>
            <a:ext cx="803862" cy="80386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40" name="TextBox 40"/>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41" name="Group 41"/>
          <p:cNvGrpSpPr/>
          <p:nvPr/>
        </p:nvGrpSpPr>
        <p:grpSpPr>
          <a:xfrm>
            <a:off x="10616645" y="6236366"/>
            <a:ext cx="1260603" cy="126060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43" name="TextBox 43"/>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44" name="Group 44"/>
          <p:cNvGrpSpPr/>
          <p:nvPr/>
        </p:nvGrpSpPr>
        <p:grpSpPr>
          <a:xfrm>
            <a:off x="10740095" y="6367167"/>
            <a:ext cx="999000" cy="999000"/>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solidFill>
          </p:spPr>
          <p:txBody>
            <a:bodyPr/>
            <a:lstStyle/>
            <a:p>
              <a:endParaRPr lang="en-GB"/>
            </a:p>
          </p:txBody>
        </p:sp>
        <p:sp>
          <p:nvSpPr>
            <p:cNvPr id="46" name="TextBox 46"/>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47" name="Group 47"/>
          <p:cNvGrpSpPr/>
          <p:nvPr/>
        </p:nvGrpSpPr>
        <p:grpSpPr>
          <a:xfrm>
            <a:off x="10837664" y="6457467"/>
            <a:ext cx="803862" cy="803862"/>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49" name="TextBox 49"/>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50" name="Group 50"/>
          <p:cNvGrpSpPr/>
          <p:nvPr/>
        </p:nvGrpSpPr>
        <p:grpSpPr>
          <a:xfrm>
            <a:off x="13983357" y="6236366"/>
            <a:ext cx="1260603" cy="1260603"/>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52" name="TextBox 52"/>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53" name="Group 53"/>
          <p:cNvGrpSpPr/>
          <p:nvPr/>
        </p:nvGrpSpPr>
        <p:grpSpPr>
          <a:xfrm>
            <a:off x="14211727" y="6450034"/>
            <a:ext cx="803862" cy="803862"/>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55" name="TextBox 55"/>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56" name="Group 56"/>
          <p:cNvGrpSpPr/>
          <p:nvPr/>
        </p:nvGrpSpPr>
        <p:grpSpPr>
          <a:xfrm rot="-5400000">
            <a:off x="8727763" y="7120419"/>
            <a:ext cx="416551" cy="105655"/>
            <a:chOff x="0" y="0"/>
            <a:chExt cx="142156" cy="36057"/>
          </a:xfrm>
        </p:grpSpPr>
        <p:sp>
          <p:nvSpPr>
            <p:cNvPr id="57" name="Freeform 57"/>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58" name="TextBox 58"/>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59" name="Group 59"/>
          <p:cNvGrpSpPr/>
          <p:nvPr/>
        </p:nvGrpSpPr>
        <p:grpSpPr>
          <a:xfrm rot="-5400000">
            <a:off x="9962025" y="6620266"/>
            <a:ext cx="416551" cy="105655"/>
            <a:chOff x="0" y="0"/>
            <a:chExt cx="142156" cy="36057"/>
          </a:xfrm>
        </p:grpSpPr>
        <p:sp>
          <p:nvSpPr>
            <p:cNvPr id="60" name="Freeform 60"/>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61" name="TextBox 61"/>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62" name="Group 62"/>
          <p:cNvGrpSpPr/>
          <p:nvPr/>
        </p:nvGrpSpPr>
        <p:grpSpPr>
          <a:xfrm rot="-5400000">
            <a:off x="12252643" y="7120419"/>
            <a:ext cx="416551" cy="105655"/>
            <a:chOff x="0" y="0"/>
            <a:chExt cx="142156" cy="36057"/>
          </a:xfrm>
        </p:grpSpPr>
        <p:sp>
          <p:nvSpPr>
            <p:cNvPr id="63" name="Freeform 63"/>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64" name="TextBox 64"/>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65" name="Group 65"/>
          <p:cNvGrpSpPr/>
          <p:nvPr/>
        </p:nvGrpSpPr>
        <p:grpSpPr>
          <a:xfrm rot="-5400000">
            <a:off x="13502296" y="6627617"/>
            <a:ext cx="416551" cy="105655"/>
            <a:chOff x="0" y="0"/>
            <a:chExt cx="142156" cy="36057"/>
          </a:xfrm>
        </p:grpSpPr>
        <p:sp>
          <p:nvSpPr>
            <p:cNvPr id="66" name="Freeform 66"/>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67" name="TextBox 67"/>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68" name="Group 68"/>
          <p:cNvGrpSpPr/>
          <p:nvPr/>
        </p:nvGrpSpPr>
        <p:grpSpPr>
          <a:xfrm rot="-5400000">
            <a:off x="16089813" y="7120419"/>
            <a:ext cx="416551" cy="105655"/>
            <a:chOff x="0" y="0"/>
            <a:chExt cx="142156" cy="36057"/>
          </a:xfrm>
        </p:grpSpPr>
        <p:sp>
          <p:nvSpPr>
            <p:cNvPr id="69" name="Freeform 69"/>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70" name="TextBox 70"/>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71" name="Group 71"/>
          <p:cNvGrpSpPr/>
          <p:nvPr/>
        </p:nvGrpSpPr>
        <p:grpSpPr>
          <a:xfrm>
            <a:off x="14106048" y="2011614"/>
            <a:ext cx="1260603" cy="1260603"/>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solidFill>
          </p:spPr>
          <p:txBody>
            <a:bodyPr/>
            <a:lstStyle/>
            <a:p>
              <a:endParaRPr lang="en-GB"/>
            </a:p>
          </p:txBody>
        </p:sp>
        <p:sp>
          <p:nvSpPr>
            <p:cNvPr id="73" name="TextBox 73"/>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74" name="Group 74"/>
          <p:cNvGrpSpPr/>
          <p:nvPr/>
        </p:nvGrpSpPr>
        <p:grpSpPr>
          <a:xfrm>
            <a:off x="14334418" y="2225282"/>
            <a:ext cx="803862" cy="803862"/>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76" name="TextBox 76"/>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77" name="Group 77"/>
          <p:cNvGrpSpPr/>
          <p:nvPr/>
        </p:nvGrpSpPr>
        <p:grpSpPr>
          <a:xfrm rot="-8473391">
            <a:off x="11668972" y="5745288"/>
            <a:ext cx="416551" cy="105655"/>
            <a:chOff x="0" y="0"/>
            <a:chExt cx="142156" cy="36057"/>
          </a:xfrm>
        </p:grpSpPr>
        <p:sp>
          <p:nvSpPr>
            <p:cNvPr id="78" name="Freeform 78"/>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79" name="TextBox 79"/>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80" name="Group 80"/>
          <p:cNvGrpSpPr/>
          <p:nvPr/>
        </p:nvGrpSpPr>
        <p:grpSpPr>
          <a:xfrm>
            <a:off x="1720209" y="6243717"/>
            <a:ext cx="1260603" cy="1260603"/>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82" name="TextBox 82"/>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83" name="Group 83"/>
          <p:cNvGrpSpPr/>
          <p:nvPr/>
        </p:nvGrpSpPr>
        <p:grpSpPr>
          <a:xfrm>
            <a:off x="1948579" y="6457385"/>
            <a:ext cx="803862" cy="803862"/>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85" name="TextBox 85"/>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86" name="Group 86"/>
          <p:cNvGrpSpPr/>
          <p:nvPr/>
        </p:nvGrpSpPr>
        <p:grpSpPr>
          <a:xfrm>
            <a:off x="-797694" y="6251068"/>
            <a:ext cx="1260603" cy="1260603"/>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719B"/>
            </a:solidFill>
          </p:spPr>
          <p:txBody>
            <a:bodyPr/>
            <a:lstStyle/>
            <a:p>
              <a:endParaRPr lang="en-GB"/>
            </a:p>
          </p:txBody>
        </p:sp>
        <p:sp>
          <p:nvSpPr>
            <p:cNvPr id="88" name="TextBox 88"/>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89" name="Group 89"/>
          <p:cNvGrpSpPr/>
          <p:nvPr/>
        </p:nvGrpSpPr>
        <p:grpSpPr>
          <a:xfrm>
            <a:off x="-569324" y="6464736"/>
            <a:ext cx="803862" cy="803862"/>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91" name="TextBox 91"/>
            <p:cNvSpPr txBox="1"/>
            <p:nvPr/>
          </p:nvSpPr>
          <p:spPr>
            <a:xfrm>
              <a:off x="76200" y="28575"/>
              <a:ext cx="660400" cy="708025"/>
            </a:xfrm>
            <a:prstGeom prst="rect">
              <a:avLst/>
            </a:prstGeom>
          </p:spPr>
          <p:txBody>
            <a:bodyPr lIns="39205" tIns="39205" rIns="39205" bIns="39205" rtlCol="0" anchor="ctr"/>
            <a:lstStyle/>
            <a:p>
              <a:pPr algn="ctr">
                <a:lnSpc>
                  <a:spcPts val="3023"/>
                </a:lnSpc>
              </a:pPr>
              <a:endParaRPr/>
            </a:p>
          </p:txBody>
        </p:sp>
      </p:grpSp>
      <p:grpSp>
        <p:nvGrpSpPr>
          <p:cNvPr id="92" name="Group 92"/>
          <p:cNvGrpSpPr/>
          <p:nvPr/>
        </p:nvGrpSpPr>
        <p:grpSpPr>
          <a:xfrm rot="-5400000">
            <a:off x="3329308" y="7120419"/>
            <a:ext cx="416551" cy="105655"/>
            <a:chOff x="0" y="0"/>
            <a:chExt cx="142156" cy="36057"/>
          </a:xfrm>
        </p:grpSpPr>
        <p:sp>
          <p:nvSpPr>
            <p:cNvPr id="93" name="Freeform 93"/>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94" name="TextBox 94"/>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95" name="Group 95"/>
          <p:cNvGrpSpPr/>
          <p:nvPr/>
        </p:nvGrpSpPr>
        <p:grpSpPr>
          <a:xfrm rot="-5400000">
            <a:off x="873252" y="6591177"/>
            <a:ext cx="416551" cy="105655"/>
            <a:chOff x="0" y="0"/>
            <a:chExt cx="142156" cy="36057"/>
          </a:xfrm>
        </p:grpSpPr>
        <p:sp>
          <p:nvSpPr>
            <p:cNvPr id="96" name="Freeform 96"/>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97" name="TextBox 97"/>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98" name="Group 98"/>
          <p:cNvGrpSpPr/>
          <p:nvPr/>
        </p:nvGrpSpPr>
        <p:grpSpPr>
          <a:xfrm rot="-8473391">
            <a:off x="10629388" y="7875083"/>
            <a:ext cx="416551" cy="105655"/>
            <a:chOff x="0" y="0"/>
            <a:chExt cx="142156" cy="36057"/>
          </a:xfrm>
        </p:grpSpPr>
        <p:sp>
          <p:nvSpPr>
            <p:cNvPr id="99" name="Freeform 99"/>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100" name="TextBox 100"/>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101" name="Group 101"/>
          <p:cNvGrpSpPr/>
          <p:nvPr/>
        </p:nvGrpSpPr>
        <p:grpSpPr>
          <a:xfrm rot="-8473391">
            <a:off x="8585135" y="9659581"/>
            <a:ext cx="416551" cy="105655"/>
            <a:chOff x="0" y="0"/>
            <a:chExt cx="142156" cy="36057"/>
          </a:xfrm>
        </p:grpSpPr>
        <p:sp>
          <p:nvSpPr>
            <p:cNvPr id="102" name="Freeform 102"/>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103" name="TextBox 103"/>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104" name="Group 104"/>
          <p:cNvGrpSpPr/>
          <p:nvPr/>
        </p:nvGrpSpPr>
        <p:grpSpPr>
          <a:xfrm rot="-8473391">
            <a:off x="13775081" y="3811510"/>
            <a:ext cx="416551" cy="105655"/>
            <a:chOff x="0" y="0"/>
            <a:chExt cx="142156" cy="36057"/>
          </a:xfrm>
        </p:grpSpPr>
        <p:sp>
          <p:nvSpPr>
            <p:cNvPr id="105" name="Freeform 105"/>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106" name="TextBox 106"/>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107" name="Group 107"/>
          <p:cNvGrpSpPr/>
          <p:nvPr/>
        </p:nvGrpSpPr>
        <p:grpSpPr>
          <a:xfrm rot="-8473391">
            <a:off x="15231139" y="1147497"/>
            <a:ext cx="416551" cy="105655"/>
            <a:chOff x="0" y="0"/>
            <a:chExt cx="142156" cy="36057"/>
          </a:xfrm>
        </p:grpSpPr>
        <p:sp>
          <p:nvSpPr>
            <p:cNvPr id="108" name="Freeform 108"/>
            <p:cNvSpPr/>
            <p:nvPr/>
          </p:nvSpPr>
          <p:spPr>
            <a:xfrm>
              <a:off x="0" y="0"/>
              <a:ext cx="142156" cy="36057"/>
            </a:xfrm>
            <a:custGeom>
              <a:avLst/>
              <a:gdLst/>
              <a:ahLst/>
              <a:cxnLst/>
              <a:rect l="l" t="t" r="r" b="b"/>
              <a:pathLst>
                <a:path w="142156" h="36057">
                  <a:moveTo>
                    <a:pt x="0" y="0"/>
                  </a:moveTo>
                  <a:lnTo>
                    <a:pt x="142156" y="0"/>
                  </a:lnTo>
                  <a:lnTo>
                    <a:pt x="142156" y="36057"/>
                  </a:lnTo>
                  <a:lnTo>
                    <a:pt x="0" y="36057"/>
                  </a:lnTo>
                  <a:close/>
                </a:path>
              </a:pathLst>
            </a:custGeom>
            <a:solidFill>
              <a:srgbClr val="FFFDEE"/>
            </a:solidFill>
          </p:spPr>
          <p:txBody>
            <a:bodyPr/>
            <a:lstStyle/>
            <a:p>
              <a:endParaRPr lang="en-GB"/>
            </a:p>
          </p:txBody>
        </p:sp>
        <p:sp>
          <p:nvSpPr>
            <p:cNvPr id="109" name="TextBox 109"/>
            <p:cNvSpPr txBox="1"/>
            <p:nvPr/>
          </p:nvSpPr>
          <p:spPr>
            <a:xfrm>
              <a:off x="0" y="-47625"/>
              <a:ext cx="142156" cy="83682"/>
            </a:xfrm>
            <a:prstGeom prst="rect">
              <a:avLst/>
            </a:prstGeom>
          </p:spPr>
          <p:txBody>
            <a:bodyPr lIns="50800" tIns="50800" rIns="50800" bIns="50800" rtlCol="0" anchor="ctr"/>
            <a:lstStyle/>
            <a:p>
              <a:pPr algn="ctr">
                <a:lnSpc>
                  <a:spcPts val="3024"/>
                </a:lnSpc>
              </a:pPr>
              <a:endParaRPr/>
            </a:p>
          </p:txBody>
        </p:sp>
      </p:grpSp>
      <p:grpSp>
        <p:nvGrpSpPr>
          <p:cNvPr id="110" name="Group 110"/>
          <p:cNvGrpSpPr/>
          <p:nvPr/>
        </p:nvGrpSpPr>
        <p:grpSpPr>
          <a:xfrm>
            <a:off x="15905694" y="-540823"/>
            <a:ext cx="1260603" cy="1260603"/>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500"/>
            </a:solidFill>
          </p:spPr>
          <p:txBody>
            <a:bodyPr/>
            <a:lstStyle/>
            <a:p>
              <a:endParaRPr lang="en-GB"/>
            </a:p>
          </p:txBody>
        </p:sp>
        <p:sp>
          <p:nvSpPr>
            <p:cNvPr id="112" name="TextBox 112"/>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grpSp>
        <p:nvGrpSpPr>
          <p:cNvPr id="113" name="Group 113"/>
          <p:cNvGrpSpPr/>
          <p:nvPr/>
        </p:nvGrpSpPr>
        <p:grpSpPr>
          <a:xfrm>
            <a:off x="16134064" y="-327155"/>
            <a:ext cx="803862" cy="803862"/>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EE"/>
            </a:solidFill>
          </p:spPr>
          <p:txBody>
            <a:bodyPr/>
            <a:lstStyle/>
            <a:p>
              <a:endParaRPr lang="en-GB"/>
            </a:p>
          </p:txBody>
        </p:sp>
        <p:sp>
          <p:nvSpPr>
            <p:cNvPr id="115" name="TextBox 115"/>
            <p:cNvSpPr txBox="1"/>
            <p:nvPr/>
          </p:nvSpPr>
          <p:spPr>
            <a:xfrm>
              <a:off x="76200" y="28575"/>
              <a:ext cx="660400" cy="708025"/>
            </a:xfrm>
            <a:prstGeom prst="rect">
              <a:avLst/>
            </a:prstGeom>
          </p:spPr>
          <p:txBody>
            <a:bodyPr lIns="50800" tIns="50800" rIns="50800" bIns="50800" rtlCol="0" anchor="ctr"/>
            <a:lstStyle/>
            <a:p>
              <a:pPr algn="ctr">
                <a:lnSpc>
                  <a:spcPts val="3024"/>
                </a:lnSpc>
              </a:pPr>
              <a:endParaRPr/>
            </a:p>
          </p:txBody>
        </p:sp>
      </p:grpSp>
      <p:sp>
        <p:nvSpPr>
          <p:cNvPr id="116" name="TextBox 116"/>
          <p:cNvSpPr txBox="1"/>
          <p:nvPr/>
        </p:nvSpPr>
        <p:spPr>
          <a:xfrm>
            <a:off x="1028700" y="990883"/>
            <a:ext cx="10128865" cy="3511923"/>
          </a:xfrm>
          <a:prstGeom prst="rect">
            <a:avLst/>
          </a:prstGeom>
        </p:spPr>
        <p:txBody>
          <a:bodyPr wrap="square" lIns="0" tIns="0" rIns="0" bIns="0" rtlCol="0" anchor="t">
            <a:spAutoFit/>
          </a:bodyPr>
          <a:lstStyle/>
          <a:p>
            <a:pPr algn="l">
              <a:lnSpc>
                <a:spcPts val="6981"/>
              </a:lnSpc>
              <a:spcBef>
                <a:spcPct val="0"/>
              </a:spcBef>
            </a:pPr>
            <a:r>
              <a:rPr lang="en-US" sz="5400" b="1">
                <a:solidFill>
                  <a:srgbClr val="FFFFFF"/>
                </a:solidFill>
                <a:latin typeface="Inter Bold"/>
                <a:ea typeface="Inter Bold"/>
                <a:cs typeface="Inter Bold"/>
                <a:sym typeface="Inter Bold"/>
              </a:rPr>
              <a:t>Many of the route maps are interdependent and require collaborative work to reach milestones.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274A"/>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5382430" cy="8004250"/>
          </a:xfrm>
          <a:custGeom>
            <a:avLst/>
            <a:gdLst/>
            <a:ahLst/>
            <a:cxnLst/>
            <a:rect l="l" t="t" r="r" b="b"/>
            <a:pathLst>
              <a:path w="15382430" h="8004250">
                <a:moveTo>
                  <a:pt x="0" y="0"/>
                </a:moveTo>
                <a:lnTo>
                  <a:pt x="15382430" y="0"/>
                </a:lnTo>
                <a:lnTo>
                  <a:pt x="15382430" y="8004250"/>
                </a:lnTo>
                <a:lnTo>
                  <a:pt x="0" y="8004250"/>
                </a:lnTo>
                <a:lnTo>
                  <a:pt x="0" y="0"/>
                </a:lnTo>
                <a:close/>
              </a:path>
            </a:pathLst>
          </a:custGeom>
          <a:blipFill>
            <a:blip r:embed="rId3"/>
            <a:stretch>
              <a:fillRect b="-2815"/>
            </a:stretch>
          </a:blipFill>
        </p:spPr>
        <p:txBody>
          <a:bodyPr/>
          <a:lstStyle/>
          <a:p>
            <a:endParaRPr lang="en-GB"/>
          </a:p>
        </p:txBody>
      </p:sp>
      <p:grpSp>
        <p:nvGrpSpPr>
          <p:cNvPr id="3" name="Group 3"/>
          <p:cNvGrpSpPr/>
          <p:nvPr/>
        </p:nvGrpSpPr>
        <p:grpSpPr>
          <a:xfrm>
            <a:off x="14305828" y="6561055"/>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57699" y="0"/>
                  </a:moveTo>
                  <a:lnTo>
                    <a:pt x="755101" y="0"/>
                  </a:lnTo>
                  <a:cubicBezTo>
                    <a:pt x="786967" y="0"/>
                    <a:pt x="812800" y="25833"/>
                    <a:pt x="812800" y="57699"/>
                  </a:cubicBezTo>
                  <a:lnTo>
                    <a:pt x="812800" y="755101"/>
                  </a:lnTo>
                  <a:cubicBezTo>
                    <a:pt x="812800" y="786967"/>
                    <a:pt x="786967" y="812800"/>
                    <a:pt x="755101" y="812800"/>
                  </a:cubicBezTo>
                  <a:lnTo>
                    <a:pt x="57699" y="812800"/>
                  </a:lnTo>
                  <a:cubicBezTo>
                    <a:pt x="25833" y="812800"/>
                    <a:pt x="0" y="786967"/>
                    <a:pt x="0" y="755101"/>
                  </a:cubicBezTo>
                  <a:lnTo>
                    <a:pt x="0" y="57699"/>
                  </a:lnTo>
                  <a:cubicBezTo>
                    <a:pt x="0" y="25833"/>
                    <a:pt x="25833" y="0"/>
                    <a:pt x="57699" y="0"/>
                  </a:cubicBezTo>
                  <a:close/>
                </a:path>
              </a:pathLst>
            </a:custGeom>
            <a:solidFill>
              <a:srgbClr val="FF7843"/>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024"/>
                </a:lnSpc>
              </a:pPr>
              <a:endParaRPr/>
            </a:p>
          </p:txBody>
        </p:sp>
      </p:grpSp>
      <p:sp>
        <p:nvSpPr>
          <p:cNvPr id="6" name="Freeform 6"/>
          <p:cNvSpPr/>
          <p:nvPr/>
        </p:nvSpPr>
        <p:spPr>
          <a:xfrm>
            <a:off x="14455574" y="6702242"/>
            <a:ext cx="2803726" cy="2803726"/>
          </a:xfrm>
          <a:custGeom>
            <a:avLst/>
            <a:gdLst/>
            <a:ahLst/>
            <a:cxnLst/>
            <a:rect l="l" t="t" r="r" b="b"/>
            <a:pathLst>
              <a:path w="2803726" h="2803726">
                <a:moveTo>
                  <a:pt x="0" y="0"/>
                </a:moveTo>
                <a:lnTo>
                  <a:pt x="2803726" y="0"/>
                </a:lnTo>
                <a:lnTo>
                  <a:pt x="2803726" y="2803726"/>
                </a:lnTo>
                <a:lnTo>
                  <a:pt x="0" y="2803726"/>
                </a:lnTo>
                <a:lnTo>
                  <a:pt x="0" y="0"/>
                </a:lnTo>
                <a:close/>
              </a:path>
            </a:pathLst>
          </a:custGeom>
          <a:blipFill>
            <a:blip r:embed="rId4"/>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1_Office Theme">
  <a:themeElements>
    <a:clrScheme name="Custom 2">
      <a:dk1>
        <a:srgbClr val="27274A"/>
      </a:dk1>
      <a:lt1>
        <a:srgbClr val="FFFFFF"/>
      </a:lt1>
      <a:dk2>
        <a:srgbClr val="1E264C"/>
      </a:dk2>
      <a:lt2>
        <a:srgbClr val="FFFDEE"/>
      </a:lt2>
      <a:accent1>
        <a:srgbClr val="ECC500"/>
      </a:accent1>
      <a:accent2>
        <a:srgbClr val="D10D5D"/>
      </a:accent2>
      <a:accent3>
        <a:srgbClr val="FF7843"/>
      </a:accent3>
      <a:accent4>
        <a:srgbClr val="016357"/>
      </a:accent4>
      <a:accent5>
        <a:srgbClr val="07719B"/>
      </a:accent5>
      <a:accent6>
        <a:srgbClr val="F3DCEA"/>
      </a:accent6>
      <a:hlink>
        <a:srgbClr val="D10D5D"/>
      </a:hlink>
      <a:folHlink>
        <a:srgbClr val="07719B"/>
      </a:folHlink>
    </a:clrScheme>
    <a:fontScheme name="TPS">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6bb148e-0597-488c-8ace-2830cd5ae81b">
      <Terms xmlns="http://schemas.microsoft.com/office/infopath/2007/PartnerControls"/>
    </lcf76f155ced4ddcb4097134ff3c332f>
    <_Flow_SignoffStatus xmlns="66bb148e-0597-488c-8ace-2830cd5ae81b" xsi:nil="true"/>
    <TaxCatchAll xmlns="d2ebf38e-295f-472b-a7af-eba2a4dcd5c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7AC95B8E00974B9CA2722D77272BE8" ma:contentTypeVersion="19" ma:contentTypeDescription="Create a new document." ma:contentTypeScope="" ma:versionID="76f7fedd2b58d4f62a1829c80e1a64f6">
  <xsd:schema xmlns:xsd="http://www.w3.org/2001/XMLSchema" xmlns:xs="http://www.w3.org/2001/XMLSchema" xmlns:p="http://schemas.microsoft.com/office/2006/metadata/properties" xmlns:ns2="66bb148e-0597-488c-8ace-2830cd5ae81b" xmlns:ns3="d2ebf38e-295f-472b-a7af-eba2a4dcd5cc" targetNamespace="http://schemas.microsoft.com/office/2006/metadata/properties" ma:root="true" ma:fieldsID="1bb2e1aaa061ab9924babcef21128eba" ns2:_="" ns3:_="">
    <xsd:import namespace="66bb148e-0597-488c-8ace-2830cd5ae81b"/>
    <xsd:import namespace="d2ebf38e-295f-472b-a7af-eba2a4dcd5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b148e-0597-488c-8ace-2830cd5ae8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282eeae-7711-4a3f-a3a7-c20c26e500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ebf38e-295f-472b-a7af-eba2a4dcd5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c84171b-0db5-49b5-87d1-09b808877a64}" ma:internalName="TaxCatchAll" ma:showField="CatchAllData" ma:web="d2ebf38e-295f-472b-a7af-eba2a4dcd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9D6F87-9146-4BCF-92D4-BEF6AC7E5019}">
  <ds:schemaRefs>
    <ds:schemaRef ds:uri="66bb148e-0597-488c-8ace-2830cd5ae81b"/>
    <ds:schemaRef ds:uri="d2ebf38e-295f-472b-a7af-eba2a4dcd5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4DA775-785A-422F-AE63-48E188639188}">
  <ds:schemaRefs>
    <ds:schemaRef ds:uri="http://schemas.microsoft.com/sharepoint/v3/contenttype/forms"/>
  </ds:schemaRefs>
</ds:datastoreItem>
</file>

<file path=customXml/itemProps3.xml><?xml version="1.0" encoding="utf-8"?>
<ds:datastoreItem xmlns:ds="http://schemas.openxmlformats.org/officeDocument/2006/customXml" ds:itemID="{F3F20A03-61CA-4EED-B5FA-385CFFBF0A1D}">
  <ds:schemaRefs>
    <ds:schemaRef ds:uri="66bb148e-0597-488c-8ace-2830cd5ae81b"/>
    <ds:schemaRef ds:uri="d2ebf38e-295f-472b-a7af-eba2a4dcd5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5414</Words>
  <Application>Microsoft Office PowerPoint</Application>
  <PresentationFormat>Custom</PresentationFormat>
  <Paragraphs>359</Paragraphs>
  <Slides>28</Slides>
  <Notes>26</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Inter 1 Bold</vt:lpstr>
      <vt:lpstr>Inter 2</vt:lpstr>
      <vt:lpstr>Montserrat 2</vt:lpstr>
      <vt:lpstr>Calibri</vt:lpstr>
      <vt:lpstr>Montserrat</vt:lpstr>
      <vt:lpstr>Montserrat Bold</vt:lpstr>
      <vt:lpstr>Inter Bold</vt:lpstr>
      <vt:lpstr>Inter 2 Bold</vt:lpstr>
      <vt:lpstr>Inter Medium</vt:lpstr>
      <vt:lpstr>Open Sans</vt:lpstr>
      <vt:lpstr>Montserrat 1 Medium</vt:lpstr>
      <vt:lpstr>Arial</vt:lpstr>
      <vt:lpstr>Inter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Updated promise and Plan 24-30 Slideshow</dc:title>
  <cp:lastModifiedBy>Hannah Gould</cp:lastModifiedBy>
  <cp:revision>2</cp:revision>
  <dcterms:created xsi:type="dcterms:W3CDTF">2006-08-16T00:00:00Z</dcterms:created>
  <dcterms:modified xsi:type="dcterms:W3CDTF">2026-04-20T13:23:09Z</dcterms:modified>
  <dc:identifier>DAG-Ny_54DQ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0x010100777AC95B8E00974B9CA2722D77272BE8</vt:lpwstr>
  </property>
  <property fmtid="{D5CDD505-2E9C-101B-9397-08002B2CF9AE}" pid="3" name="MediaServiceImageTags">
    <vt:lpwstr/>
  </property>
</Properties>
</file>