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697" r:id="rId5"/>
    <p:sldMasterId id="2147483709" r:id="rId6"/>
  </p:sldMasterIdLst>
  <p:notesMasterIdLst>
    <p:notesMasterId r:id="rId33"/>
  </p:notesMasterIdLst>
  <p:sldIdLst>
    <p:sldId id="279" r:id="rId7"/>
    <p:sldId id="1645" r:id="rId8"/>
    <p:sldId id="1616" r:id="rId9"/>
    <p:sldId id="260" r:id="rId10"/>
    <p:sldId id="1659" r:id="rId11"/>
    <p:sldId id="1650" r:id="rId12"/>
    <p:sldId id="1649" r:id="rId13"/>
    <p:sldId id="1652" r:id="rId14"/>
    <p:sldId id="1626" r:id="rId15"/>
    <p:sldId id="1653" r:id="rId16"/>
    <p:sldId id="1655" r:id="rId17"/>
    <p:sldId id="1654" r:id="rId18"/>
    <p:sldId id="1656" r:id="rId19"/>
    <p:sldId id="1657" r:id="rId20"/>
    <p:sldId id="256" r:id="rId21"/>
    <p:sldId id="257" r:id="rId22"/>
    <p:sldId id="258" r:id="rId23"/>
    <p:sldId id="1661" r:id="rId24"/>
    <p:sldId id="259" r:id="rId25"/>
    <p:sldId id="1658" r:id="rId26"/>
    <p:sldId id="261" r:id="rId27"/>
    <p:sldId id="1646" r:id="rId28"/>
    <p:sldId id="1647" r:id="rId29"/>
    <p:sldId id="1648" r:id="rId30"/>
    <p:sldId id="1662" r:id="rId31"/>
    <p:sldId id="164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89A298-A1A4-A264-9C3A-A60727D4A8BA}" name="Claire Stuart" initials="" userId="S::claire@thepromise.scot::c270b061-34b5-4310-9d51-eae8643ae9ba" providerId="AD"/>
  <p188:author id="{FBEBFCB4-8764-AEA9-3B40-EDCC0993E8D1}" name="Ffyona Taylor" initials="FT" userId="S::fee@thepromise.scot::1326f866-ccc4-4265-a4d5-824247ab4bfd" providerId="AD"/>
  <p188:author id="{86E384DB-A073-C74D-9F7C-230BCC442C01}" name="Rachael Hood" initials="RH" userId="S::rachael@thepromise.scot::31554c18-7c50-4b26-aaae-2a697ed2c3b0" providerId="AD"/>
  <p188:author id="{CB12E4DC-DFD0-6D92-C5E2-33FE039605BD}" name="Claire Burns" initials="CB" userId="S::claireb@thepromise.scot::b2316875-3750-4b79-a765-cde6a4cd7d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D5D"/>
    <a:srgbClr val="FFFFFF"/>
    <a:srgbClr val="ECC500"/>
    <a:srgbClr val="FF7843"/>
    <a:srgbClr val="07719B"/>
    <a:srgbClr val="016357"/>
    <a:srgbClr val="FFE76C"/>
    <a:srgbClr val="27274A"/>
    <a:srgbClr val="00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DBD632-A2A0-4C7D-A1A4-F7578AF5166B}" v="2455" dt="2024-07-26T14:23:17.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99" autoAdjust="0"/>
    <p:restoredTop sz="86441" autoAdjust="0"/>
  </p:normalViewPr>
  <p:slideViewPr>
    <p:cSldViewPr snapToGrid="0">
      <p:cViewPr varScale="1">
        <p:scale>
          <a:sx n="81" d="100"/>
          <a:sy n="81" d="100"/>
        </p:scale>
        <p:origin x="24" y="4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705ED-0B1F-4CCF-9D16-25F611B84819}" type="datetimeFigureOut">
              <a:rPr lang="en-GB" smtClean="0"/>
              <a:t>26/07/2024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A16E4-6C72-49A3-8BCD-4317C8FD992F}" type="slidenum">
              <a:rPr lang="en-GB" smtClean="0"/>
              <a:t>‹#›</a:t>
            </a:fld>
            <a:endParaRPr lang="en-GB"/>
          </a:p>
        </p:txBody>
      </p:sp>
    </p:spTree>
    <p:extLst>
      <p:ext uri="{BB962C8B-B14F-4D97-AF65-F5344CB8AC3E}">
        <p14:creationId xmlns:p14="http://schemas.microsoft.com/office/powerpoint/2010/main" val="2746949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4A16E4-6C72-49A3-8BCD-4317C8FD992F}" type="slidenum">
              <a:rPr lang="en-GB" smtClean="0"/>
              <a:t>1</a:t>
            </a:fld>
            <a:endParaRPr lang="en-GB"/>
          </a:p>
        </p:txBody>
      </p:sp>
    </p:spTree>
    <p:extLst>
      <p:ext uri="{BB962C8B-B14F-4D97-AF65-F5344CB8AC3E}">
        <p14:creationId xmlns:p14="http://schemas.microsoft.com/office/powerpoint/2010/main" val="696486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A16E4-6C72-49A3-8BCD-4317C8FD992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8998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A16E4-6C72-49A3-8BCD-4317C8FD992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5236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A16E4-6C72-49A3-8BCD-4317C8FD992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748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A16E4-6C72-49A3-8BCD-4317C8FD992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2653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scene begins (top left) with the foundation icon for Voice.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position of the voice icon is one that influences the entire scene and wraps round all other foundations of the promise.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foundation is about ensuring the voice of children, young people, their families, and care experienced adults is prioritised.</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Bottom left begins the start of the route map to 2030, the journey Scotland must take to keep the promise using Plan 24-30.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stairs to the start of the route map are beside elements that are what has come before, and work that will continue to be built on - books for research and learning, and ears for listening.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Supporting the route are the things that need to be in place for work to keep the promise to progress - coins for financing, data, the sector icons representing those who need to work and change, the lightbulb for ideas and innovation, the apple and pencil for continuous learning.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Scaffolding is everything that must support Plan 24-30 (adjacent systems) and the crane is the collective effort of building. The crane itself is in the background to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symbolise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there is much more work to be done and it is in progress.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 foundation icons are on platforms elevated as they are imperative to the plan, with corresponding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colours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for each foundation. The saltire flag gives context to where the plan is taking place, as well as signs on the road laying out the route map.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figures in the illustration give context to who the plan is for. With a ratio of 2:1, adults make up 2/3 of the people in the scene. Those in the scene are the ones who need to act the most to make the plan work. Each age group is represented, with interactions between them showing collaboration (waving), led by children (hand holding) etc. Finally, the bottom half of the image is more populated than the top to show more is known for the first few years and the rest will become clearer and busier as progress is made. </a:t>
            </a:r>
            <a:r>
              <a:rPr lang="en-US" sz="1800" kern="100" dirty="0">
                <a:effectLst/>
                <a:latin typeface="MS Gothic" panose="020B0609070205080204" pitchFamily="49" charset="-128"/>
                <a:ea typeface="Aptos" panose="020B0004020202020204" pitchFamily="34" charset="0"/>
                <a:cs typeface="MS Gothic" panose="020B0609070205080204" pitchFamily="49" charset="-128"/>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6D4A16E4-6C72-49A3-8BCD-4317C8FD992F}" type="slidenum">
              <a:rPr lang="en-GB" smtClean="0"/>
              <a:t>2</a:t>
            </a:fld>
            <a:endParaRPr lang="en-GB"/>
          </a:p>
        </p:txBody>
      </p:sp>
    </p:spTree>
    <p:extLst>
      <p:ext uri="{BB962C8B-B14F-4D97-AF65-F5344CB8AC3E}">
        <p14:creationId xmlns:p14="http://schemas.microsoft.com/office/powerpoint/2010/main" val="300032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A16E4-6C72-49A3-8BCD-4317C8FD992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218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4A16E4-6C72-49A3-8BCD-4317C8FD992F}" type="slidenum">
              <a:rPr lang="en-GB" smtClean="0"/>
              <a:t>4</a:t>
            </a:fld>
            <a:endParaRPr lang="en-GB"/>
          </a:p>
        </p:txBody>
      </p:sp>
    </p:spTree>
    <p:extLst>
      <p:ext uri="{BB962C8B-B14F-4D97-AF65-F5344CB8AC3E}">
        <p14:creationId xmlns:p14="http://schemas.microsoft.com/office/powerpoint/2010/main" val="2463660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4A16E4-6C72-49A3-8BCD-4317C8FD992F}" type="slidenum">
              <a:rPr lang="en-GB" smtClean="0"/>
              <a:t>5</a:t>
            </a:fld>
            <a:endParaRPr lang="en-GB"/>
          </a:p>
        </p:txBody>
      </p:sp>
    </p:spTree>
    <p:extLst>
      <p:ext uri="{BB962C8B-B14F-4D97-AF65-F5344CB8AC3E}">
        <p14:creationId xmlns:p14="http://schemas.microsoft.com/office/powerpoint/2010/main" val="398169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A16E4-6C72-49A3-8BCD-4317C8FD992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0481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4A16E4-6C72-49A3-8BCD-4317C8FD992F}" type="slidenum">
              <a:rPr lang="en-GB" smtClean="0"/>
              <a:t>15</a:t>
            </a:fld>
            <a:endParaRPr lang="en-GB"/>
          </a:p>
        </p:txBody>
      </p:sp>
    </p:spTree>
    <p:extLst>
      <p:ext uri="{BB962C8B-B14F-4D97-AF65-F5344CB8AC3E}">
        <p14:creationId xmlns:p14="http://schemas.microsoft.com/office/powerpoint/2010/main" val="2226127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4A16E4-6C72-49A3-8BCD-4317C8FD992F}" type="slidenum">
              <a:rPr lang="en-GB" smtClean="0"/>
              <a:t>17</a:t>
            </a:fld>
            <a:endParaRPr lang="en-GB"/>
          </a:p>
        </p:txBody>
      </p:sp>
    </p:spTree>
    <p:extLst>
      <p:ext uri="{BB962C8B-B14F-4D97-AF65-F5344CB8AC3E}">
        <p14:creationId xmlns:p14="http://schemas.microsoft.com/office/powerpoint/2010/main" val="446776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4A16E4-6C72-49A3-8BCD-4317C8FD992F}" type="slidenum">
              <a:rPr lang="en-GB" smtClean="0"/>
              <a:t>18</a:t>
            </a:fld>
            <a:endParaRPr lang="en-GB"/>
          </a:p>
        </p:txBody>
      </p:sp>
    </p:spTree>
    <p:extLst>
      <p:ext uri="{BB962C8B-B14F-4D97-AF65-F5344CB8AC3E}">
        <p14:creationId xmlns:p14="http://schemas.microsoft.com/office/powerpoint/2010/main" val="168408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BBEE-4B63-AE89-6815-8157F4AB94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E93CE2-2DD8-C63D-1A4A-8AFB0A8B8A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F37BBC-A290-691D-99A7-6069561E1F73}"/>
              </a:ext>
            </a:extLst>
          </p:cNvPr>
          <p:cNvSpPr>
            <a:spLocks noGrp="1"/>
          </p:cNvSpPr>
          <p:nvPr>
            <p:ph type="dt" sz="half" idx="10"/>
          </p:nvPr>
        </p:nvSpPr>
        <p:spPr/>
        <p:txBody>
          <a:bodyPr/>
          <a:lstStyle/>
          <a:p>
            <a:fld id="{7F4CA580-82C5-4B3B-ADF0-2726E0723DAE}" type="datetimeFigureOut">
              <a:rPr lang="en-GB" smtClean="0"/>
              <a:t>26/07/2024</a:t>
            </a:fld>
            <a:endParaRPr lang="en-GB"/>
          </a:p>
        </p:txBody>
      </p:sp>
      <p:sp>
        <p:nvSpPr>
          <p:cNvPr id="5" name="Footer Placeholder 4">
            <a:extLst>
              <a:ext uri="{FF2B5EF4-FFF2-40B4-BE49-F238E27FC236}">
                <a16:creationId xmlns:a16="http://schemas.microsoft.com/office/drawing/2014/main" id="{BBBB642D-37D7-EB08-7E89-88851E6CA3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9D4C6-AAA0-D1DC-3D77-EA34F171C2FC}"/>
              </a:ext>
            </a:extLst>
          </p:cNvPr>
          <p:cNvSpPr>
            <a:spLocks noGrp="1"/>
          </p:cNvSpPr>
          <p:nvPr>
            <p:ph type="sldNum" sz="quarter" idx="12"/>
          </p:nvPr>
        </p:nvSpPr>
        <p:spPr/>
        <p:txBody>
          <a:bodyPr/>
          <a:lstStyle/>
          <a:p>
            <a:fld id="{E4FF47BF-C56B-43F0-BCAB-98E70ADA5334}" type="slidenum">
              <a:rPr lang="en-GB" smtClean="0"/>
              <a:t>‹#›</a:t>
            </a:fld>
            <a:endParaRPr lang="en-GB"/>
          </a:p>
        </p:txBody>
      </p:sp>
    </p:spTree>
    <p:extLst>
      <p:ext uri="{BB962C8B-B14F-4D97-AF65-F5344CB8AC3E}">
        <p14:creationId xmlns:p14="http://schemas.microsoft.com/office/powerpoint/2010/main" val="368404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6264-2F3C-25DD-2AD6-7AB6D995BA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24D98F-DE00-3E15-50A0-D50D679656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46A03C-5F81-8149-202A-C7894A90DF11}"/>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5" name="Footer Placeholder 4">
            <a:extLst>
              <a:ext uri="{FF2B5EF4-FFF2-40B4-BE49-F238E27FC236}">
                <a16:creationId xmlns:a16="http://schemas.microsoft.com/office/drawing/2014/main" id="{8A47A7C3-3F9A-EA1C-B6D3-F1E8F49448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7FE204-7836-E7D3-DC24-A97E241289A2}"/>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409566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F14F53-21C8-E15D-96A9-021750C36F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753227-5ADD-D06F-F90E-B1F2171818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4B13B-207D-4A97-B927-C86D975885A7}"/>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5" name="Footer Placeholder 4">
            <a:extLst>
              <a:ext uri="{FF2B5EF4-FFF2-40B4-BE49-F238E27FC236}">
                <a16:creationId xmlns:a16="http://schemas.microsoft.com/office/drawing/2014/main" id="{37AEC2CE-5291-F6BF-521E-034FE94458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00A72B-1015-8E3D-3579-127D251E0241}"/>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311289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1810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7590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2367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0389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5541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181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5402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736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FC556-335F-97DD-E8DA-4E68A4F431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A8150F-AE7D-1B35-EBB5-BB0A328DFB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141386-41B4-C279-872A-BF637CEE7F79}"/>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5" name="Footer Placeholder 4">
            <a:extLst>
              <a:ext uri="{FF2B5EF4-FFF2-40B4-BE49-F238E27FC236}">
                <a16:creationId xmlns:a16="http://schemas.microsoft.com/office/drawing/2014/main" id="{6D1FB3CC-C9C0-6A82-2DB5-EBDE6F7B92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EE458B-5E22-514E-F63F-612E6FAB4875}"/>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1854799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286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6721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4805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BBEE-4B63-AE89-6815-8157F4AB94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E93CE2-2DD8-C63D-1A4A-8AFB0A8B8A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F37BBC-A290-691D-99A7-6069561E1F73}"/>
              </a:ext>
            </a:extLst>
          </p:cNvPr>
          <p:cNvSpPr>
            <a:spLocks noGrp="1"/>
          </p:cNvSpPr>
          <p:nvPr>
            <p:ph type="dt" sz="half" idx="10"/>
          </p:nvPr>
        </p:nvSpPr>
        <p:spPr/>
        <p:txBody>
          <a:bodyPr/>
          <a:lstStyle/>
          <a:p>
            <a:fld id="{7F4CA580-82C5-4B3B-ADF0-2726E0723DAE}" type="datetimeFigureOut">
              <a:rPr lang="en-GB" smtClean="0"/>
              <a:t>26/07/2024</a:t>
            </a:fld>
            <a:endParaRPr lang="en-GB"/>
          </a:p>
        </p:txBody>
      </p:sp>
      <p:sp>
        <p:nvSpPr>
          <p:cNvPr id="5" name="Footer Placeholder 4">
            <a:extLst>
              <a:ext uri="{FF2B5EF4-FFF2-40B4-BE49-F238E27FC236}">
                <a16:creationId xmlns:a16="http://schemas.microsoft.com/office/drawing/2014/main" id="{BBBB642D-37D7-EB08-7E89-88851E6CA3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9D4C6-AAA0-D1DC-3D77-EA34F171C2FC}"/>
              </a:ext>
            </a:extLst>
          </p:cNvPr>
          <p:cNvSpPr>
            <a:spLocks noGrp="1"/>
          </p:cNvSpPr>
          <p:nvPr>
            <p:ph type="sldNum" sz="quarter" idx="12"/>
          </p:nvPr>
        </p:nvSpPr>
        <p:spPr/>
        <p:txBody>
          <a:bodyPr/>
          <a:lstStyle/>
          <a:p>
            <a:fld id="{E4FF47BF-C56B-43F0-BCAB-98E70ADA5334}" type="slidenum">
              <a:rPr lang="en-GB" smtClean="0"/>
              <a:t>‹#›</a:t>
            </a:fld>
            <a:endParaRPr lang="en-GB"/>
          </a:p>
        </p:txBody>
      </p:sp>
    </p:spTree>
    <p:extLst>
      <p:ext uri="{BB962C8B-B14F-4D97-AF65-F5344CB8AC3E}">
        <p14:creationId xmlns:p14="http://schemas.microsoft.com/office/powerpoint/2010/main" val="1068977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FC556-335F-97DD-E8DA-4E68A4F431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A8150F-AE7D-1B35-EBB5-BB0A328DFB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141386-41B4-C279-872A-BF637CEE7F79}"/>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5" name="Footer Placeholder 4">
            <a:extLst>
              <a:ext uri="{FF2B5EF4-FFF2-40B4-BE49-F238E27FC236}">
                <a16:creationId xmlns:a16="http://schemas.microsoft.com/office/drawing/2014/main" id="{6D1FB3CC-C9C0-6A82-2DB5-EBDE6F7B92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EE458B-5E22-514E-F63F-612E6FAB4875}"/>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3769070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8612-31DE-C82D-1523-E0BA3FC327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11A524-B1D1-76FF-198F-0C860D1D41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DFC647-3A9C-EC74-6D81-C8A6678862E8}"/>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5" name="Footer Placeholder 4">
            <a:extLst>
              <a:ext uri="{FF2B5EF4-FFF2-40B4-BE49-F238E27FC236}">
                <a16:creationId xmlns:a16="http://schemas.microsoft.com/office/drawing/2014/main" id="{12A89655-1C7A-3636-F655-535F8ADAC8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04EB2-8E46-7862-9718-5FE2F6AEA699}"/>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622249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783B-96AA-1482-E025-6F00886895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31436E-F7FC-AD4E-FB18-963E507B8B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D76F32F-A0CA-72E6-68F1-6E50FA7ACE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C875B6-CD49-DF91-8A2D-350B41358FE9}"/>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6" name="Footer Placeholder 5">
            <a:extLst>
              <a:ext uri="{FF2B5EF4-FFF2-40B4-BE49-F238E27FC236}">
                <a16:creationId xmlns:a16="http://schemas.microsoft.com/office/drawing/2014/main" id="{B5F96F85-AEFC-55D4-1D92-2B0688D001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4653E5-8435-A687-E452-322128F5350F}"/>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150838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302B-7850-F42C-CECE-794AACB1C7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F5980D-4CFC-11A6-0BBD-E77B6726BD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3990E3-59CB-9847-E19D-044F4A9610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BB2B6B-117A-6E95-0CC6-EE560D1E3A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9988DB-8827-EFFF-3F6C-E6393567F2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8DD337-0CE0-1AF6-DAD3-6FE945056F67}"/>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8" name="Footer Placeholder 7">
            <a:extLst>
              <a:ext uri="{FF2B5EF4-FFF2-40B4-BE49-F238E27FC236}">
                <a16:creationId xmlns:a16="http://schemas.microsoft.com/office/drawing/2014/main" id="{4FD5EDE2-AD77-7DCD-709B-6D448CE4AB2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6F27F5-EEC1-254E-A7B4-29D7E82EA7F3}"/>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2441463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2925-AA93-52D4-1E3E-B712C8736469}"/>
              </a:ext>
            </a:extLst>
          </p:cNvPr>
          <p:cNvSpPr>
            <a:spLocks noGrp="1"/>
          </p:cNvSpPr>
          <p:nvPr>
            <p:ph type="title"/>
          </p:nvPr>
        </p:nvSpPr>
        <p:spPr/>
        <p:txBody>
          <a:bodyPr/>
          <a:lstStyle>
            <a:lvl1pPr>
              <a:defRPr b="1">
                <a:solidFill>
                  <a:srgbClr val="27274A"/>
                </a:solidFill>
                <a:latin typeface="Inter" panose="02000503000000020004" pitchFamily="2" charset="0"/>
                <a:ea typeface="Inter" panose="02000503000000020004" pitchFamily="2"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59C4A261-B216-9E32-3FA0-1A19F6BA1151}"/>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4" name="Footer Placeholder 3">
            <a:extLst>
              <a:ext uri="{FF2B5EF4-FFF2-40B4-BE49-F238E27FC236}">
                <a16:creationId xmlns:a16="http://schemas.microsoft.com/office/drawing/2014/main" id="{6963F922-04E3-E243-95ED-0D682004E9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3D92EA-B28C-7862-3563-7840752C5FF3}"/>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816017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0F65B0-E118-7364-E32D-5877921A4AE4}"/>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3" name="Footer Placeholder 2">
            <a:extLst>
              <a:ext uri="{FF2B5EF4-FFF2-40B4-BE49-F238E27FC236}">
                <a16:creationId xmlns:a16="http://schemas.microsoft.com/office/drawing/2014/main" id="{D528A1D2-CF9A-1FAB-7BB3-AE7FBF8D83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D80E06A-B9C8-6231-3C80-671AAFD09323}"/>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80294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8612-31DE-C82D-1523-E0BA3FC327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11A524-B1D1-76FF-198F-0C860D1D41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DFC647-3A9C-EC74-6D81-C8A6678862E8}"/>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5" name="Footer Placeholder 4">
            <a:extLst>
              <a:ext uri="{FF2B5EF4-FFF2-40B4-BE49-F238E27FC236}">
                <a16:creationId xmlns:a16="http://schemas.microsoft.com/office/drawing/2014/main" id="{12A89655-1C7A-3636-F655-535F8ADAC8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04EB2-8E46-7862-9718-5FE2F6AEA699}"/>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3703348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5B26-F7BE-3B4D-7AD7-A5239B1911B2}"/>
              </a:ext>
            </a:extLst>
          </p:cNvPr>
          <p:cNvSpPr>
            <a:spLocks noGrp="1"/>
          </p:cNvSpPr>
          <p:nvPr>
            <p:ph type="title"/>
          </p:nvPr>
        </p:nvSpPr>
        <p:spPr>
          <a:xfrm>
            <a:off x="839788" y="457200"/>
            <a:ext cx="3932237" cy="1600200"/>
          </a:xfrm>
        </p:spPr>
        <p:txBody>
          <a:bodyPr anchor="b"/>
          <a:lstStyle>
            <a:lvl1pPr>
              <a:defRPr sz="3200">
                <a:latin typeface="Inter SemiBold" panose="02000503000000020004" pitchFamily="2" charset="0"/>
                <a:ea typeface="Inter SemiBold" panose="02000503000000020004"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BC2623-47F7-FD56-F904-650FFEF0B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9B975C-FBAD-332A-653B-95E2E8C6E5EE}"/>
              </a:ext>
            </a:extLst>
          </p:cNvPr>
          <p:cNvSpPr>
            <a:spLocks noGrp="1"/>
          </p:cNvSpPr>
          <p:nvPr>
            <p:ph type="body" sz="half" idx="2"/>
          </p:nvPr>
        </p:nvSpPr>
        <p:spPr>
          <a:xfrm>
            <a:off x="839788" y="2057400"/>
            <a:ext cx="3932237" cy="3811588"/>
          </a:xfrm>
        </p:spPr>
        <p:txBody>
          <a:bodyPr/>
          <a:lstStyle>
            <a:lvl1pPr marL="0" indent="0">
              <a:buNone/>
              <a:defRPr sz="1600">
                <a:latin typeface="Inter" panose="02000503000000020004" pitchFamily="2" charset="0"/>
                <a:ea typeface="Inter"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550B1D-3E89-CC82-D130-B83F47DE0261}"/>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6" name="Footer Placeholder 5">
            <a:extLst>
              <a:ext uri="{FF2B5EF4-FFF2-40B4-BE49-F238E27FC236}">
                <a16:creationId xmlns:a16="http://schemas.microsoft.com/office/drawing/2014/main" id="{5DC1F0C2-7674-DD77-7967-64A03039B1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E89C94-3DF9-F7BA-F430-72764ABCD1E9}"/>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392078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8E98-4A3C-4D9A-5F7C-7DD419BBF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FE4A64-9B9A-8B14-2668-C1D233533B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603D10-FF23-BAB4-C7F8-F6D8267EC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72C00-B7C1-C496-45D8-B1017AC1D8FE}"/>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6" name="Footer Placeholder 5">
            <a:extLst>
              <a:ext uri="{FF2B5EF4-FFF2-40B4-BE49-F238E27FC236}">
                <a16:creationId xmlns:a16="http://schemas.microsoft.com/office/drawing/2014/main" id="{A42DD667-A7B8-5FA4-83A4-A5390D1CD7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099661-1B9C-625C-C314-6C368F8DD980}"/>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3816722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6264-2F3C-25DD-2AD6-7AB6D995BA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24D98F-DE00-3E15-50A0-D50D679656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46A03C-5F81-8149-202A-C7894A90DF11}"/>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5" name="Footer Placeholder 4">
            <a:extLst>
              <a:ext uri="{FF2B5EF4-FFF2-40B4-BE49-F238E27FC236}">
                <a16:creationId xmlns:a16="http://schemas.microsoft.com/office/drawing/2014/main" id="{8A47A7C3-3F9A-EA1C-B6D3-F1E8F49448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7FE204-7836-E7D3-DC24-A97E241289A2}"/>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3205263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F14F53-21C8-E15D-96A9-021750C36F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753227-5ADD-D06F-F90E-B1F2171818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4B13B-207D-4A97-B927-C86D975885A7}"/>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5" name="Footer Placeholder 4">
            <a:extLst>
              <a:ext uri="{FF2B5EF4-FFF2-40B4-BE49-F238E27FC236}">
                <a16:creationId xmlns:a16="http://schemas.microsoft.com/office/drawing/2014/main" id="{37AEC2CE-5291-F6BF-521E-034FE94458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00A72B-1015-8E3D-3579-127D251E0241}"/>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421574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783B-96AA-1482-E025-6F00886895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31436E-F7FC-AD4E-FB18-963E507B8B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D76F32F-A0CA-72E6-68F1-6E50FA7ACE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C875B6-CD49-DF91-8A2D-350B41358FE9}"/>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6" name="Footer Placeholder 5">
            <a:extLst>
              <a:ext uri="{FF2B5EF4-FFF2-40B4-BE49-F238E27FC236}">
                <a16:creationId xmlns:a16="http://schemas.microsoft.com/office/drawing/2014/main" id="{B5F96F85-AEFC-55D4-1D92-2B0688D001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4653E5-8435-A687-E452-322128F5350F}"/>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259814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302B-7850-F42C-CECE-794AACB1C7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F5980D-4CFC-11A6-0BBD-E77B6726BD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3990E3-59CB-9847-E19D-044F4A9610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BB2B6B-117A-6E95-0CC6-EE560D1E3A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9988DB-8827-EFFF-3F6C-E6393567F2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8DD337-0CE0-1AF6-DAD3-6FE945056F67}"/>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8" name="Footer Placeholder 7">
            <a:extLst>
              <a:ext uri="{FF2B5EF4-FFF2-40B4-BE49-F238E27FC236}">
                <a16:creationId xmlns:a16="http://schemas.microsoft.com/office/drawing/2014/main" id="{4FD5EDE2-AD77-7DCD-709B-6D448CE4AB2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6F27F5-EEC1-254E-A7B4-29D7E82EA7F3}"/>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417983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2925-AA93-52D4-1E3E-B712C8736469}"/>
              </a:ext>
            </a:extLst>
          </p:cNvPr>
          <p:cNvSpPr>
            <a:spLocks noGrp="1"/>
          </p:cNvSpPr>
          <p:nvPr>
            <p:ph type="title"/>
          </p:nvPr>
        </p:nvSpPr>
        <p:spPr/>
        <p:txBody>
          <a:bodyPr/>
          <a:lstStyle>
            <a:lvl1pPr>
              <a:defRPr b="1">
                <a:solidFill>
                  <a:srgbClr val="27274A"/>
                </a:solidFill>
                <a:latin typeface="Inter" panose="02000503000000020004" pitchFamily="2" charset="0"/>
                <a:ea typeface="Inter" panose="02000503000000020004" pitchFamily="2"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59C4A261-B216-9E32-3FA0-1A19F6BA1151}"/>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4" name="Footer Placeholder 3">
            <a:extLst>
              <a:ext uri="{FF2B5EF4-FFF2-40B4-BE49-F238E27FC236}">
                <a16:creationId xmlns:a16="http://schemas.microsoft.com/office/drawing/2014/main" id="{6963F922-04E3-E243-95ED-0D682004E9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3D92EA-B28C-7862-3563-7840752C5FF3}"/>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102958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0F65B0-E118-7364-E32D-5877921A4AE4}"/>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3" name="Footer Placeholder 2">
            <a:extLst>
              <a:ext uri="{FF2B5EF4-FFF2-40B4-BE49-F238E27FC236}">
                <a16:creationId xmlns:a16="http://schemas.microsoft.com/office/drawing/2014/main" id="{D528A1D2-CF9A-1FAB-7BB3-AE7FBF8D83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D80E06A-B9C8-6231-3C80-671AAFD09323}"/>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288311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5B26-F7BE-3B4D-7AD7-A5239B1911B2}"/>
              </a:ext>
            </a:extLst>
          </p:cNvPr>
          <p:cNvSpPr>
            <a:spLocks noGrp="1"/>
          </p:cNvSpPr>
          <p:nvPr>
            <p:ph type="title"/>
          </p:nvPr>
        </p:nvSpPr>
        <p:spPr>
          <a:xfrm>
            <a:off x="839788" y="457200"/>
            <a:ext cx="3932237" cy="1600200"/>
          </a:xfrm>
        </p:spPr>
        <p:txBody>
          <a:bodyPr anchor="b"/>
          <a:lstStyle>
            <a:lvl1pPr>
              <a:defRPr sz="3200">
                <a:latin typeface="Inter SemiBold" panose="02000503000000020004" pitchFamily="2" charset="0"/>
                <a:ea typeface="Inter SemiBold" panose="02000503000000020004"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BC2623-47F7-FD56-F904-650FFEF0B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9B975C-FBAD-332A-653B-95E2E8C6E5EE}"/>
              </a:ext>
            </a:extLst>
          </p:cNvPr>
          <p:cNvSpPr>
            <a:spLocks noGrp="1"/>
          </p:cNvSpPr>
          <p:nvPr>
            <p:ph type="body" sz="half" idx="2"/>
          </p:nvPr>
        </p:nvSpPr>
        <p:spPr>
          <a:xfrm>
            <a:off x="839788" y="2057400"/>
            <a:ext cx="3932237" cy="3811588"/>
          </a:xfrm>
        </p:spPr>
        <p:txBody>
          <a:bodyPr/>
          <a:lstStyle>
            <a:lvl1pPr marL="0" indent="0">
              <a:buNone/>
              <a:defRPr sz="1600">
                <a:latin typeface="Inter" panose="02000503000000020004" pitchFamily="2" charset="0"/>
                <a:ea typeface="Inter"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550B1D-3E89-CC82-D130-B83F47DE0261}"/>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6" name="Footer Placeholder 5">
            <a:extLst>
              <a:ext uri="{FF2B5EF4-FFF2-40B4-BE49-F238E27FC236}">
                <a16:creationId xmlns:a16="http://schemas.microsoft.com/office/drawing/2014/main" id="{5DC1F0C2-7674-DD77-7967-64A03039B1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E89C94-3DF9-F7BA-F430-72764ABCD1E9}"/>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429482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8E98-4A3C-4D9A-5F7C-7DD419BBF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FE4A64-9B9A-8B14-2668-C1D233533B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603D10-FF23-BAB4-C7F8-F6D8267EC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72C00-B7C1-C496-45D8-B1017AC1D8FE}"/>
              </a:ext>
            </a:extLst>
          </p:cNvPr>
          <p:cNvSpPr>
            <a:spLocks noGrp="1"/>
          </p:cNvSpPr>
          <p:nvPr>
            <p:ph type="dt" sz="half" idx="10"/>
          </p:nvPr>
        </p:nvSpPr>
        <p:spPr/>
        <p:txBody>
          <a:bodyPr/>
          <a:lstStyle/>
          <a:p>
            <a:fld id="{D9B602B7-FDAB-4B54-97F5-635B6D502CF0}" type="datetimeFigureOut">
              <a:rPr lang="en-GB" smtClean="0"/>
              <a:t>26/07/2024</a:t>
            </a:fld>
            <a:endParaRPr lang="en-GB"/>
          </a:p>
        </p:txBody>
      </p:sp>
      <p:sp>
        <p:nvSpPr>
          <p:cNvPr id="6" name="Footer Placeholder 5">
            <a:extLst>
              <a:ext uri="{FF2B5EF4-FFF2-40B4-BE49-F238E27FC236}">
                <a16:creationId xmlns:a16="http://schemas.microsoft.com/office/drawing/2014/main" id="{A42DD667-A7B8-5FA4-83A4-A5390D1CD7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099661-1B9C-625C-C314-6C368F8DD980}"/>
              </a:ext>
            </a:extLst>
          </p:cNvPr>
          <p:cNvSpPr>
            <a:spLocks noGrp="1"/>
          </p:cNvSpPr>
          <p:nvPr>
            <p:ph type="sldNum" sz="quarter" idx="12"/>
          </p:nvPr>
        </p:nvSpPr>
        <p:spPr/>
        <p:txBody>
          <a:bodyPr/>
          <a:lstStyle/>
          <a:p>
            <a:fld id="{B54FAEEA-E1B5-4979-8DD9-ED41E119FF5F}" type="slidenum">
              <a:rPr lang="en-GB" smtClean="0"/>
              <a:t>‹#›</a:t>
            </a:fld>
            <a:endParaRPr lang="en-GB"/>
          </a:p>
        </p:txBody>
      </p:sp>
    </p:spTree>
    <p:extLst>
      <p:ext uri="{BB962C8B-B14F-4D97-AF65-F5344CB8AC3E}">
        <p14:creationId xmlns:p14="http://schemas.microsoft.com/office/powerpoint/2010/main" val="345753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13C82-E6F1-34FB-EF37-B5D78B1955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B57D49-C20E-837A-7C98-B7A49BD4E7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2FB09C-61C0-FE83-B338-48EB6B4EC3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B602B7-FDAB-4B54-97F5-635B6D502CF0}" type="datetimeFigureOut">
              <a:rPr lang="en-GB" smtClean="0"/>
              <a:t>26/07/2024</a:t>
            </a:fld>
            <a:endParaRPr lang="en-GB"/>
          </a:p>
        </p:txBody>
      </p:sp>
      <p:sp>
        <p:nvSpPr>
          <p:cNvPr id="5" name="Footer Placeholder 4">
            <a:extLst>
              <a:ext uri="{FF2B5EF4-FFF2-40B4-BE49-F238E27FC236}">
                <a16:creationId xmlns:a16="http://schemas.microsoft.com/office/drawing/2014/main" id="{958421D4-55FD-26B1-6119-F537AE4882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B245C28-AA60-C49D-7B8B-4FE076A7B6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4FAEEA-E1B5-4979-8DD9-ED41E119FF5F}" type="slidenum">
              <a:rPr lang="en-GB" smtClean="0"/>
              <a:t>‹#›</a:t>
            </a:fld>
            <a:endParaRPr lang="en-GB"/>
          </a:p>
        </p:txBody>
      </p:sp>
    </p:spTree>
    <p:extLst>
      <p:ext uri="{BB962C8B-B14F-4D97-AF65-F5344CB8AC3E}">
        <p14:creationId xmlns:p14="http://schemas.microsoft.com/office/powerpoint/2010/main" val="20301694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7/26/2024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574002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13C82-E6F1-34FB-EF37-B5D78B1955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B57D49-C20E-837A-7C98-B7A49BD4E7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2FB09C-61C0-FE83-B338-48EB6B4EC3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B602B7-FDAB-4B54-97F5-635B6D502CF0}" type="datetimeFigureOut">
              <a:rPr lang="en-GB" smtClean="0"/>
              <a:t>26/07/2024</a:t>
            </a:fld>
            <a:endParaRPr lang="en-GB"/>
          </a:p>
        </p:txBody>
      </p:sp>
      <p:sp>
        <p:nvSpPr>
          <p:cNvPr id="5" name="Footer Placeholder 4">
            <a:extLst>
              <a:ext uri="{FF2B5EF4-FFF2-40B4-BE49-F238E27FC236}">
                <a16:creationId xmlns:a16="http://schemas.microsoft.com/office/drawing/2014/main" id="{958421D4-55FD-26B1-6119-F537AE4882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B245C28-AA60-C49D-7B8B-4FE076A7B6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4FAEEA-E1B5-4979-8DD9-ED41E119FF5F}" type="slidenum">
              <a:rPr lang="en-GB" smtClean="0"/>
              <a:t>‹#›</a:t>
            </a:fld>
            <a:endParaRPr lang="en-GB"/>
          </a:p>
        </p:txBody>
      </p:sp>
    </p:spTree>
    <p:extLst>
      <p:ext uri="{BB962C8B-B14F-4D97-AF65-F5344CB8AC3E}">
        <p14:creationId xmlns:p14="http://schemas.microsoft.com/office/powerpoint/2010/main" val="11826587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plan2430.scot/voice/"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lan2430.scot/family/"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rereview.scot/wp-content/uploads/2020/02/The-Promise.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plan2430.scot/understanding-progress/the-promise-progress-framewor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plan2430.scot/media/a0aavxkh/printable-what-matters-cards.pdf" TargetMode="External"/><Relationship Id="rId4" Type="http://schemas.openxmlformats.org/officeDocument/2006/relationships/hyperlink" Target="https://www.plan2430.scot/understanding-progress/the-promise-progress-framework/"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arereview.scot/wp-content/uploads/2020/02/The-Plan_pages.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 name="Picture 19" descr="Image reads plan 24-30">
            <a:extLst>
              <a:ext uri="{FF2B5EF4-FFF2-40B4-BE49-F238E27FC236}">
                <a16:creationId xmlns:a16="http://schemas.microsoft.com/office/drawing/2014/main" id="{93C0C57E-E608-F892-56B8-D3D9595A3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484"/>
            <a:ext cx="6594903" cy="6141032"/>
          </a:xfrm>
          <a:prstGeom prst="rect">
            <a:avLst/>
          </a:prstGeom>
        </p:spPr>
      </p:pic>
    </p:spTree>
    <p:extLst>
      <p:ext uri="{BB962C8B-B14F-4D97-AF65-F5344CB8AC3E}">
        <p14:creationId xmlns:p14="http://schemas.microsoft.com/office/powerpoint/2010/main" val="561674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BC654A-B5D0-F0AC-52D3-9767EE69873E}"/>
              </a:ext>
              <a:ext uri="{C183D7F6-B498-43B3-948B-1728B52AA6E4}">
                <adec:decorative xmlns:adec="http://schemas.microsoft.com/office/drawing/2017/decorative" val="1"/>
              </a:ext>
            </a:extLst>
          </p:cNvPr>
          <p:cNvSpPr txBox="1"/>
          <p:nvPr/>
        </p:nvSpPr>
        <p:spPr>
          <a:xfrm>
            <a:off x="0" y="-43543"/>
            <a:ext cx="12192000" cy="6945086"/>
          </a:xfrm>
          <a:prstGeom prst="rect">
            <a:avLst/>
          </a:prstGeom>
          <a:solidFill>
            <a:srgbClr val="ECC500"/>
          </a:solidFill>
          <a:ln>
            <a:solidFill>
              <a:srgbClr val="FFE76C"/>
            </a:solidFill>
          </a:ln>
        </p:spPr>
        <p:txBody>
          <a:bodyPr wrap="square" rtlCol="0">
            <a:spAutoFit/>
          </a:bodyPr>
          <a:lstStyle/>
          <a:p>
            <a:endParaRPr lang="en-GB"/>
          </a:p>
        </p:txBody>
      </p:sp>
      <p:pic>
        <p:nvPicPr>
          <p:cNvPr id="6" name="Picture 5" descr="A hand holding a megaphone&#10;&#10;Description automatically generated">
            <a:extLst>
              <a:ext uri="{FF2B5EF4-FFF2-40B4-BE49-F238E27FC236}">
                <a16:creationId xmlns:a16="http://schemas.microsoft.com/office/drawing/2014/main" id="{9C8E5D67-549B-D28D-E036-61469A5BD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032" y="3182034"/>
            <a:ext cx="3094597" cy="3094597"/>
          </a:xfrm>
          <a:prstGeom prst="rect">
            <a:avLst/>
          </a:prstGeom>
        </p:spPr>
      </p:pic>
      <p:sp>
        <p:nvSpPr>
          <p:cNvPr id="7" name="Title 6">
            <a:extLst>
              <a:ext uri="{FF2B5EF4-FFF2-40B4-BE49-F238E27FC236}">
                <a16:creationId xmlns:a16="http://schemas.microsoft.com/office/drawing/2014/main" id="{25A856A9-7BBA-15D2-3DE9-EB3FD948C194}"/>
              </a:ext>
            </a:extLst>
          </p:cNvPr>
          <p:cNvSpPr txBox="1">
            <a:spLocks noGrp="1"/>
          </p:cNvSpPr>
          <p:nvPr>
            <p:ph type="title" idx="4294967295"/>
          </p:nvPr>
        </p:nvSpPr>
        <p:spPr>
          <a:xfrm>
            <a:off x="326571" y="334403"/>
            <a:ext cx="795440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bg1"/>
                </a:solidFill>
                <a:effectLst/>
                <a:uLnTx/>
                <a:uFillTx/>
                <a:latin typeface="+mj-lt"/>
                <a:ea typeface="+mn-ea"/>
                <a:cs typeface="+mn-cs"/>
              </a:rPr>
              <a:t>Voice</a:t>
            </a:r>
            <a:r>
              <a:rPr kumimoji="0" lang="en-GB" sz="4000" b="1" i="0" u="none" strike="noStrike" kern="1200" cap="none" spc="0" normalizeH="0" baseline="0" noProof="0" dirty="0">
                <a:ln>
                  <a:noFill/>
                </a:ln>
                <a:solidFill>
                  <a:schemeClr val="tx1"/>
                </a:solidFill>
                <a:effectLst/>
                <a:uLnTx/>
                <a:uFillTx/>
                <a:latin typeface="+mn-lt"/>
                <a:ea typeface="+mn-ea"/>
                <a:cs typeface="+mn-cs"/>
              </a:rPr>
              <a:t> </a:t>
            </a:r>
          </a:p>
        </p:txBody>
      </p:sp>
      <p:sp>
        <p:nvSpPr>
          <p:cNvPr id="8" name="TextBox 7">
            <a:extLst>
              <a:ext uri="{FF2B5EF4-FFF2-40B4-BE49-F238E27FC236}">
                <a16:creationId xmlns:a16="http://schemas.microsoft.com/office/drawing/2014/main" id="{9224FBF8-D424-8FBF-202C-BB2846E62BDB}"/>
              </a:ext>
            </a:extLst>
          </p:cNvPr>
          <p:cNvSpPr txBox="1"/>
          <p:nvPr/>
        </p:nvSpPr>
        <p:spPr>
          <a:xfrm>
            <a:off x="293914" y="1438247"/>
            <a:ext cx="11604172" cy="1200329"/>
          </a:xfrm>
          <a:prstGeom prst="rect">
            <a:avLst/>
          </a:prstGeom>
          <a:noFill/>
        </p:spPr>
        <p:txBody>
          <a:bodyPr wrap="square" rtlCol="0">
            <a:spAutoFit/>
          </a:bodyPr>
          <a:lstStyle/>
          <a:p>
            <a:r>
              <a:rPr lang="en-US" sz="2400">
                <a:solidFill>
                  <a:schemeClr val="bg1"/>
                </a:solidFill>
                <a:latin typeface="+mj-lt"/>
              </a:rPr>
              <a:t>When the promise is kept, the voices of children, young people and care experienced adults will always be heard and no decision will be taken about their lives without clear, documented evidence of views being taken into account. </a:t>
            </a:r>
            <a:endParaRPr lang="en-GB" sz="2400">
              <a:solidFill>
                <a:schemeClr val="bg1"/>
              </a:solidFill>
              <a:latin typeface="+mj-lt"/>
            </a:endParaRPr>
          </a:p>
        </p:txBody>
      </p:sp>
      <p:sp>
        <p:nvSpPr>
          <p:cNvPr id="9" name="TextBox 8">
            <a:extLst>
              <a:ext uri="{FF2B5EF4-FFF2-40B4-BE49-F238E27FC236}">
                <a16:creationId xmlns:a16="http://schemas.microsoft.com/office/drawing/2014/main" id="{4D229995-18D9-79FC-0059-9FFB35798790}"/>
              </a:ext>
            </a:extLst>
          </p:cNvPr>
          <p:cNvSpPr txBox="1"/>
          <p:nvPr/>
        </p:nvSpPr>
        <p:spPr>
          <a:xfrm>
            <a:off x="326571" y="3091223"/>
            <a:ext cx="7173686" cy="3046988"/>
          </a:xfrm>
          <a:prstGeom prst="rect">
            <a:avLst/>
          </a:prstGeom>
          <a:noFill/>
        </p:spPr>
        <p:txBody>
          <a:bodyPr wrap="square" rtlCol="0">
            <a:spAutoFit/>
          </a:bodyPr>
          <a:lstStyle/>
          <a:p>
            <a:r>
              <a:rPr lang="en-GB" sz="2400" b="1">
                <a:solidFill>
                  <a:schemeClr val="bg1"/>
                </a:solidFill>
                <a:latin typeface="+mj-lt"/>
              </a:rPr>
              <a:t>Themes in voice</a:t>
            </a:r>
          </a:p>
          <a:p>
            <a:endParaRPr lang="en-GB" sz="2400">
              <a:solidFill>
                <a:schemeClr val="bg1"/>
              </a:solidFill>
              <a:latin typeface="+mj-lt"/>
            </a:endParaRPr>
          </a:p>
          <a:p>
            <a:pPr marL="571500" indent="-571500">
              <a:buFont typeface="Arial" panose="020B0604020202020204" pitchFamily="34" charset="0"/>
              <a:buChar char="•"/>
            </a:pPr>
            <a:r>
              <a:rPr lang="en-GB" sz="2400">
                <a:solidFill>
                  <a:schemeClr val="bg1"/>
                </a:solidFill>
                <a:latin typeface="+mj-lt"/>
              </a:rPr>
              <a:t>Documenting decisions</a:t>
            </a:r>
          </a:p>
          <a:p>
            <a:pPr marL="571500" indent="-571500">
              <a:buFont typeface="Arial" panose="020B0604020202020204" pitchFamily="34" charset="0"/>
              <a:buChar char="•"/>
            </a:pPr>
            <a:r>
              <a:rPr lang="en-GB" sz="2400">
                <a:solidFill>
                  <a:schemeClr val="bg1"/>
                </a:solidFill>
                <a:latin typeface="+mj-lt"/>
              </a:rPr>
              <a:t>Listening</a:t>
            </a:r>
          </a:p>
          <a:p>
            <a:pPr marL="571500" indent="-571500">
              <a:buFont typeface="Arial" panose="020B0604020202020204" pitchFamily="34" charset="0"/>
              <a:buChar char="•"/>
            </a:pPr>
            <a:r>
              <a:rPr lang="en-GB" sz="2400">
                <a:solidFill>
                  <a:schemeClr val="bg1"/>
                </a:solidFill>
                <a:latin typeface="+mj-lt"/>
              </a:rPr>
              <a:t>Participation and engagement</a:t>
            </a:r>
          </a:p>
          <a:p>
            <a:pPr marL="571500" indent="-571500">
              <a:buFont typeface="Arial" panose="020B0604020202020204" pitchFamily="34" charset="0"/>
              <a:buChar char="•"/>
            </a:pPr>
            <a:endParaRPr lang="en-GB" sz="2400">
              <a:solidFill>
                <a:schemeClr val="bg1"/>
              </a:solidFill>
              <a:latin typeface="+mj-lt"/>
            </a:endParaRPr>
          </a:p>
          <a:p>
            <a:endParaRPr lang="en-GB" sz="2400">
              <a:solidFill>
                <a:schemeClr val="bg1"/>
              </a:solidFill>
              <a:latin typeface="+mj-lt"/>
            </a:endParaRPr>
          </a:p>
          <a:p>
            <a:r>
              <a:rPr lang="en-GB" sz="2400" b="1">
                <a:solidFill>
                  <a:schemeClr val="bg1"/>
                </a:solidFill>
                <a:latin typeface="+mj-lt"/>
                <a:hlinkClick r:id="rId3">
                  <a:extLst>
                    <a:ext uri="{A12FA001-AC4F-418D-AE19-62706E023703}">
                      <ahyp:hlinkClr xmlns:ahyp="http://schemas.microsoft.com/office/drawing/2018/hyperlinkcolor" val="tx"/>
                    </a:ext>
                  </a:extLst>
                </a:hlinkClick>
              </a:rPr>
              <a:t>www.plan2430.scot/voice/</a:t>
            </a:r>
            <a:r>
              <a:rPr lang="en-GB" sz="2400" b="1">
                <a:solidFill>
                  <a:schemeClr val="bg1"/>
                </a:solidFill>
                <a:latin typeface="+mj-lt"/>
              </a:rPr>
              <a:t> </a:t>
            </a:r>
          </a:p>
        </p:txBody>
      </p:sp>
    </p:spTree>
    <p:extLst>
      <p:ext uri="{BB962C8B-B14F-4D97-AF65-F5344CB8AC3E}">
        <p14:creationId xmlns:p14="http://schemas.microsoft.com/office/powerpoint/2010/main" val="57886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81F0-D92D-5926-8C89-DAAC4A1C5406}"/>
              </a:ext>
            </a:extLst>
          </p:cNvPr>
          <p:cNvSpPr>
            <a:spLocks noGrp="1"/>
          </p:cNvSpPr>
          <p:nvPr>
            <p:ph type="title"/>
          </p:nvPr>
        </p:nvSpPr>
        <p:spPr>
          <a:xfrm>
            <a:off x="2253344" y="2716439"/>
            <a:ext cx="6694714" cy="625475"/>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EC5BF53B-FB64-8C8F-8501-5DD58ECDAC6A}"/>
              </a:ext>
              <a:ext uri="{C183D7F6-B498-43B3-948B-1728B52AA6E4}">
                <adec:decorative xmlns:adec="http://schemas.microsoft.com/office/drawing/2017/decorative" val="1"/>
              </a:ext>
            </a:extLst>
          </p:cNvPr>
          <p:cNvSpPr>
            <a:spLocks noGrp="1"/>
          </p:cNvSpPr>
          <p:nvPr>
            <p:ph idx="1"/>
          </p:nvPr>
        </p:nvSpPr>
        <p:spPr>
          <a:xfrm>
            <a:off x="-97536" y="-87086"/>
            <a:ext cx="12289536" cy="6945086"/>
          </a:xfrm>
          <a:solidFill>
            <a:srgbClr val="07719B"/>
          </a:solidFill>
        </p:spPr>
        <p:txBody>
          <a:bodyPr/>
          <a:lstStyle/>
          <a:p>
            <a:pPr marL="0" indent="0">
              <a:buNone/>
            </a:pPr>
            <a:endParaRPr lang="en-GB" dirty="0"/>
          </a:p>
          <a:p>
            <a:pPr marL="0" indent="0">
              <a:buNone/>
            </a:pPr>
            <a:r>
              <a:rPr lang="en-GB" dirty="0"/>
              <a:t>   </a:t>
            </a:r>
          </a:p>
        </p:txBody>
      </p:sp>
      <p:sp>
        <p:nvSpPr>
          <p:cNvPr id="4" name="TextBox 3">
            <a:extLst>
              <a:ext uri="{FF2B5EF4-FFF2-40B4-BE49-F238E27FC236}">
                <a16:creationId xmlns:a16="http://schemas.microsoft.com/office/drawing/2014/main" id="{2A2399A6-9E26-E6D8-A64C-563126BA3B2C}"/>
              </a:ext>
            </a:extLst>
          </p:cNvPr>
          <p:cNvSpPr txBox="1"/>
          <p:nvPr/>
        </p:nvSpPr>
        <p:spPr>
          <a:xfrm>
            <a:off x="391886" y="348342"/>
            <a:ext cx="4953000" cy="769441"/>
          </a:xfrm>
          <a:prstGeom prst="rect">
            <a:avLst/>
          </a:prstGeom>
          <a:noFill/>
        </p:spPr>
        <p:txBody>
          <a:bodyPr wrap="square" rtlCol="0">
            <a:spAutoFit/>
          </a:bodyPr>
          <a:lstStyle/>
          <a:p>
            <a:r>
              <a:rPr lang="en-GB" sz="4400" b="1">
                <a:solidFill>
                  <a:srgbClr val="FFFFFF"/>
                </a:solidFill>
                <a:latin typeface="+mj-lt"/>
              </a:rPr>
              <a:t>Family</a:t>
            </a:r>
          </a:p>
        </p:txBody>
      </p:sp>
      <p:pic>
        <p:nvPicPr>
          <p:cNvPr id="8" name="Picture 7" descr="A yellow handshake in a heart shape&#10;&#10;Description automatically generated">
            <a:extLst>
              <a:ext uri="{FF2B5EF4-FFF2-40B4-BE49-F238E27FC236}">
                <a16:creationId xmlns:a16="http://schemas.microsoft.com/office/drawing/2014/main" id="{03922F85-0B8F-F5AD-579C-1EAA6A688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7057" y="3768880"/>
            <a:ext cx="3233058" cy="2591326"/>
          </a:xfrm>
          <a:prstGeom prst="rect">
            <a:avLst/>
          </a:prstGeom>
        </p:spPr>
      </p:pic>
      <p:sp>
        <p:nvSpPr>
          <p:cNvPr id="9" name="TextBox 8">
            <a:extLst>
              <a:ext uri="{FF2B5EF4-FFF2-40B4-BE49-F238E27FC236}">
                <a16:creationId xmlns:a16="http://schemas.microsoft.com/office/drawing/2014/main" id="{38F8C332-20AA-1567-910E-F2F8C132B931}"/>
              </a:ext>
            </a:extLst>
          </p:cNvPr>
          <p:cNvSpPr txBox="1"/>
          <p:nvPr/>
        </p:nvSpPr>
        <p:spPr>
          <a:xfrm>
            <a:off x="391884" y="1117783"/>
            <a:ext cx="11408230" cy="6001643"/>
          </a:xfrm>
          <a:prstGeom prst="rect">
            <a:avLst/>
          </a:prstGeom>
          <a:noFill/>
        </p:spPr>
        <p:txBody>
          <a:bodyPr wrap="square" rtlCol="0">
            <a:spAutoFit/>
          </a:bodyPr>
          <a:lstStyle/>
          <a:p>
            <a:r>
              <a:rPr lang="en-US" sz="2400" i="0" dirty="0">
                <a:solidFill>
                  <a:srgbClr val="FFFFFF"/>
                </a:solidFill>
                <a:effectLst/>
                <a:highlight>
                  <a:srgbClr val="07719B"/>
                </a:highlight>
                <a:latin typeface="+mj-lt"/>
              </a:rPr>
              <a:t>When the promise is kept, families will be properly supported to ensure their children can stay at home wherever it is safe to do so, and all options to keep families together will have been exhausted before any decisions are made about going into care. Where children cannot stay with their families, families will continue to be supported to ensure they can keep in touch and have all they need. </a:t>
            </a:r>
          </a:p>
          <a:p>
            <a:endParaRPr lang="en-US" sz="2400" b="1" dirty="0">
              <a:solidFill>
                <a:srgbClr val="FFFFFF"/>
              </a:solidFill>
              <a:highlight>
                <a:srgbClr val="07719B"/>
              </a:highlight>
              <a:latin typeface="+mj-lt"/>
            </a:endParaRPr>
          </a:p>
          <a:p>
            <a:r>
              <a:rPr lang="en-US" sz="2400" b="1" dirty="0">
                <a:solidFill>
                  <a:srgbClr val="FFFFFF"/>
                </a:solidFill>
                <a:highlight>
                  <a:srgbClr val="07719B"/>
                </a:highlight>
                <a:latin typeface="+mj-lt"/>
              </a:rPr>
              <a:t>Themes in family:</a:t>
            </a:r>
          </a:p>
          <a:p>
            <a:r>
              <a:rPr lang="en-US" sz="2400" b="1" dirty="0">
                <a:solidFill>
                  <a:srgbClr val="FFFFFF"/>
                </a:solidFill>
                <a:highlight>
                  <a:srgbClr val="07719B"/>
                </a:highlight>
                <a:latin typeface="+mj-lt"/>
              </a:rPr>
              <a:t> </a:t>
            </a:r>
          </a:p>
          <a:p>
            <a:pPr marL="342900" indent="-342900">
              <a:buFont typeface="Arial" panose="020B0604020202020204" pitchFamily="34" charset="0"/>
              <a:buChar char="•"/>
            </a:pPr>
            <a:r>
              <a:rPr lang="en-US" sz="2400" dirty="0">
                <a:solidFill>
                  <a:srgbClr val="FFFFFF"/>
                </a:solidFill>
                <a:highlight>
                  <a:srgbClr val="07719B"/>
                </a:highlight>
                <a:latin typeface="+mj-lt"/>
              </a:rPr>
              <a:t>Universal family support </a:t>
            </a:r>
          </a:p>
          <a:p>
            <a:pPr marL="342900" indent="-342900">
              <a:buFont typeface="Arial" panose="020B0604020202020204" pitchFamily="34" charset="0"/>
              <a:buChar char="•"/>
            </a:pPr>
            <a:r>
              <a:rPr lang="en-US" sz="2400" dirty="0">
                <a:solidFill>
                  <a:srgbClr val="FFFFFF"/>
                </a:solidFill>
                <a:highlight>
                  <a:srgbClr val="07719B"/>
                </a:highlight>
                <a:latin typeface="+mj-lt"/>
              </a:rPr>
              <a:t>Intensive family support</a:t>
            </a:r>
          </a:p>
          <a:p>
            <a:pPr marL="342900" indent="-342900">
              <a:buFont typeface="Arial" panose="020B0604020202020204" pitchFamily="34" charset="0"/>
              <a:buChar char="•"/>
            </a:pPr>
            <a:r>
              <a:rPr lang="en-US" sz="2400" dirty="0">
                <a:solidFill>
                  <a:srgbClr val="FFFFFF"/>
                </a:solidFill>
                <a:highlight>
                  <a:srgbClr val="07719B"/>
                </a:highlight>
                <a:latin typeface="+mj-lt"/>
              </a:rPr>
              <a:t>Poverty</a:t>
            </a:r>
          </a:p>
          <a:p>
            <a:endParaRPr lang="en-US" sz="2400" dirty="0">
              <a:solidFill>
                <a:schemeClr val="bg1"/>
              </a:solidFill>
              <a:highlight>
                <a:srgbClr val="07719B"/>
              </a:highlight>
              <a:latin typeface="+mj-lt"/>
            </a:endParaRPr>
          </a:p>
          <a:p>
            <a:r>
              <a:rPr lang="en-US" sz="2400" b="1" dirty="0">
                <a:solidFill>
                  <a:schemeClr val="bg1"/>
                </a:solidFill>
                <a:highlight>
                  <a:srgbClr val="07719B"/>
                </a:highlight>
                <a:latin typeface="+mj-lt"/>
                <a:hlinkClick r:id="rId3">
                  <a:extLst>
                    <a:ext uri="{A12FA001-AC4F-418D-AE19-62706E023703}">
                      <ahyp:hlinkClr xmlns:ahyp="http://schemas.microsoft.com/office/drawing/2018/hyperlinkcolor" val="tx"/>
                    </a:ext>
                  </a:extLst>
                </a:hlinkClick>
              </a:rPr>
              <a:t>www.plan2430.scot/family/</a:t>
            </a:r>
            <a:r>
              <a:rPr lang="en-US" sz="2400" b="1" dirty="0">
                <a:solidFill>
                  <a:schemeClr val="bg1"/>
                </a:solidFill>
                <a:highlight>
                  <a:srgbClr val="07719B"/>
                </a:highlight>
                <a:latin typeface="+mj-lt"/>
              </a:rPr>
              <a:t> </a:t>
            </a:r>
          </a:p>
          <a:p>
            <a:endParaRPr lang="en-US" sz="2400" dirty="0">
              <a:solidFill>
                <a:srgbClr val="FFFFFF"/>
              </a:solidFill>
              <a:highlight>
                <a:srgbClr val="07719B"/>
              </a:highlight>
              <a:latin typeface="+mj-lt"/>
            </a:endParaRPr>
          </a:p>
          <a:p>
            <a:pPr marL="342900" indent="-342900">
              <a:buFont typeface="Arial" panose="020B0604020202020204" pitchFamily="34" charset="0"/>
              <a:buChar char="•"/>
            </a:pPr>
            <a:endParaRPr lang="en-GB" sz="2400" dirty="0">
              <a:latin typeface="+mj-lt"/>
            </a:endParaRPr>
          </a:p>
        </p:txBody>
      </p:sp>
    </p:spTree>
    <p:extLst>
      <p:ext uri="{BB962C8B-B14F-4D97-AF65-F5344CB8AC3E}">
        <p14:creationId xmlns:p14="http://schemas.microsoft.com/office/powerpoint/2010/main" val="396243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8DE2-E626-5109-EA54-EE70A34D124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F785BBF-F846-1A25-CF2E-B551BC60DBA0}"/>
              </a:ext>
            </a:extLst>
          </p:cNvPr>
          <p:cNvSpPr>
            <a:spLocks noGrp="1"/>
          </p:cNvSpPr>
          <p:nvPr>
            <p:ph idx="1"/>
          </p:nvPr>
        </p:nvSpPr>
        <p:spPr>
          <a:xfrm>
            <a:off x="-10160" y="0"/>
            <a:ext cx="12192000" cy="6858000"/>
          </a:xfrm>
          <a:solidFill>
            <a:srgbClr val="016357"/>
          </a:solidFill>
        </p:spPr>
        <p:txBody>
          <a:bodyPr>
            <a:normAutofit/>
          </a:bodyPr>
          <a:lstStyle/>
          <a:p>
            <a:pPr marL="0" indent="0">
              <a:buNone/>
            </a:pPr>
            <a:r>
              <a:rPr lang="en-GB" sz="4800" b="1" dirty="0">
                <a:solidFill>
                  <a:srgbClr val="FFFFFF"/>
                </a:solidFill>
              </a:rPr>
              <a:t>    </a:t>
            </a:r>
          </a:p>
        </p:txBody>
      </p:sp>
      <p:sp>
        <p:nvSpPr>
          <p:cNvPr id="4" name="TextBox 3">
            <a:extLst>
              <a:ext uri="{FF2B5EF4-FFF2-40B4-BE49-F238E27FC236}">
                <a16:creationId xmlns:a16="http://schemas.microsoft.com/office/drawing/2014/main" id="{D171181F-E49F-6C02-F529-AFDC7D03B5B1}"/>
              </a:ext>
            </a:extLst>
          </p:cNvPr>
          <p:cNvSpPr txBox="1"/>
          <p:nvPr/>
        </p:nvSpPr>
        <p:spPr>
          <a:xfrm>
            <a:off x="321129" y="170148"/>
            <a:ext cx="3287486" cy="769441"/>
          </a:xfrm>
          <a:prstGeom prst="rect">
            <a:avLst/>
          </a:prstGeom>
          <a:noFill/>
        </p:spPr>
        <p:txBody>
          <a:bodyPr wrap="square" rtlCol="0">
            <a:spAutoFit/>
          </a:bodyPr>
          <a:lstStyle/>
          <a:p>
            <a:r>
              <a:rPr lang="en-GB" sz="4400" b="1">
                <a:solidFill>
                  <a:srgbClr val="FFFFFF"/>
                </a:solidFill>
                <a:latin typeface="Aptos" panose="020B0004020202020204" pitchFamily="34" charset="0"/>
              </a:rPr>
              <a:t>Care</a:t>
            </a:r>
            <a:endParaRPr lang="en-GB" sz="4800" b="1">
              <a:solidFill>
                <a:srgbClr val="FFFFFF"/>
              </a:solidFill>
              <a:latin typeface="Aptos" panose="020B0004020202020204" pitchFamily="34" charset="0"/>
            </a:endParaRPr>
          </a:p>
        </p:txBody>
      </p:sp>
      <p:pic>
        <p:nvPicPr>
          <p:cNvPr id="8" name="Picture 7" descr="Two yellow bolts with pink hearts&#10;&#10;">
            <a:extLst>
              <a:ext uri="{FF2B5EF4-FFF2-40B4-BE49-F238E27FC236}">
                <a16:creationId xmlns:a16="http://schemas.microsoft.com/office/drawing/2014/main" id="{45F58DC3-0316-F163-99B4-743C24257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938" y="2733892"/>
            <a:ext cx="3842657" cy="3842657"/>
          </a:xfrm>
          <a:prstGeom prst="rect">
            <a:avLst/>
          </a:prstGeom>
        </p:spPr>
      </p:pic>
      <p:sp>
        <p:nvSpPr>
          <p:cNvPr id="9" name="TextBox 8">
            <a:extLst>
              <a:ext uri="{FF2B5EF4-FFF2-40B4-BE49-F238E27FC236}">
                <a16:creationId xmlns:a16="http://schemas.microsoft.com/office/drawing/2014/main" id="{65B7E206-0FF8-9927-B466-920CC8DC62B7}"/>
              </a:ext>
            </a:extLst>
          </p:cNvPr>
          <p:cNvSpPr txBox="1"/>
          <p:nvPr/>
        </p:nvSpPr>
        <p:spPr>
          <a:xfrm>
            <a:off x="321129" y="1196122"/>
            <a:ext cx="11530466" cy="1569660"/>
          </a:xfrm>
          <a:prstGeom prst="rect">
            <a:avLst/>
          </a:prstGeom>
          <a:noFill/>
        </p:spPr>
        <p:txBody>
          <a:bodyPr wrap="square" rtlCol="0">
            <a:spAutoFit/>
          </a:bodyPr>
          <a:lstStyle/>
          <a:p>
            <a:r>
              <a:rPr lang="en-US" sz="2400" i="0">
                <a:solidFill>
                  <a:srgbClr val="FFFFFF"/>
                </a:solidFill>
                <a:effectLst/>
                <a:highlight>
                  <a:srgbClr val="016357"/>
                </a:highlight>
                <a:latin typeface="+mj-lt"/>
              </a:rPr>
              <a:t>When the promise is kept, the relationships that are important to children will not be affected by their experience of care and they can keep in touch wherever it is safe to do so. When children move on from care, the support they have will not end.</a:t>
            </a:r>
            <a:endParaRPr lang="en-GB" sz="2400">
              <a:latin typeface="+mj-lt"/>
            </a:endParaRPr>
          </a:p>
        </p:txBody>
      </p:sp>
      <p:sp>
        <p:nvSpPr>
          <p:cNvPr id="11" name="TextBox 10">
            <a:extLst>
              <a:ext uri="{FF2B5EF4-FFF2-40B4-BE49-F238E27FC236}">
                <a16:creationId xmlns:a16="http://schemas.microsoft.com/office/drawing/2014/main" id="{3EEA86A0-1372-34F3-610B-C419C7CC6551}"/>
              </a:ext>
            </a:extLst>
          </p:cNvPr>
          <p:cNvSpPr txBox="1"/>
          <p:nvPr/>
        </p:nvSpPr>
        <p:spPr>
          <a:xfrm>
            <a:off x="343355" y="3136612"/>
            <a:ext cx="3842657" cy="461665"/>
          </a:xfrm>
          <a:prstGeom prst="rect">
            <a:avLst/>
          </a:prstGeom>
          <a:noFill/>
        </p:spPr>
        <p:txBody>
          <a:bodyPr wrap="square" rtlCol="0">
            <a:spAutoFit/>
          </a:bodyPr>
          <a:lstStyle/>
          <a:p>
            <a:r>
              <a:rPr lang="en-GB" sz="2400" b="1">
                <a:solidFill>
                  <a:srgbClr val="FFFFFF"/>
                </a:solidFill>
                <a:latin typeface="+mj-lt"/>
              </a:rPr>
              <a:t>Themes in Care </a:t>
            </a:r>
          </a:p>
        </p:txBody>
      </p:sp>
      <p:sp>
        <p:nvSpPr>
          <p:cNvPr id="12" name="TextBox 11">
            <a:extLst>
              <a:ext uri="{FF2B5EF4-FFF2-40B4-BE49-F238E27FC236}">
                <a16:creationId xmlns:a16="http://schemas.microsoft.com/office/drawing/2014/main" id="{AD6BB955-BD82-8BE6-A34F-BE1EBBE95677}"/>
              </a:ext>
            </a:extLst>
          </p:cNvPr>
          <p:cNvSpPr txBox="1"/>
          <p:nvPr/>
        </p:nvSpPr>
        <p:spPr>
          <a:xfrm>
            <a:off x="201386" y="3815219"/>
            <a:ext cx="6123214" cy="3046988"/>
          </a:xfrm>
          <a:prstGeom prst="rect">
            <a:avLst/>
          </a:prstGeom>
          <a:noFill/>
        </p:spPr>
        <p:txBody>
          <a:bodyPr wrap="square" rtlCol="0">
            <a:spAutoFit/>
          </a:bodyPr>
          <a:lstStyle/>
          <a:p>
            <a:pPr marL="285750" indent="-285750">
              <a:buFont typeface="Arial" panose="020B0604020202020204" pitchFamily="34" charset="0"/>
              <a:buChar char="•"/>
            </a:pPr>
            <a:r>
              <a:rPr lang="en-GB" sz="2400">
                <a:solidFill>
                  <a:srgbClr val="FFFFFF"/>
                </a:solidFill>
                <a:latin typeface="+mj-lt"/>
              </a:rPr>
              <a:t>Advocacy and legal advice </a:t>
            </a:r>
          </a:p>
          <a:p>
            <a:pPr marL="285750" indent="-285750">
              <a:buFont typeface="Arial" panose="020B0604020202020204" pitchFamily="34" charset="0"/>
              <a:buChar char="•"/>
            </a:pPr>
            <a:r>
              <a:rPr lang="en-GB" sz="2400">
                <a:solidFill>
                  <a:srgbClr val="FFFFFF"/>
                </a:solidFill>
                <a:latin typeface="+mj-lt"/>
              </a:rPr>
              <a:t>Decision making </a:t>
            </a:r>
          </a:p>
          <a:p>
            <a:pPr marL="285750" indent="-285750">
              <a:buFont typeface="Arial" panose="020B0604020202020204" pitchFamily="34" charset="0"/>
              <a:buChar char="•"/>
            </a:pPr>
            <a:r>
              <a:rPr lang="en-GB" sz="2400">
                <a:solidFill>
                  <a:srgbClr val="FFFFFF"/>
                </a:solidFill>
                <a:latin typeface="+mj-lt"/>
              </a:rPr>
              <a:t>Moving on and lifelong support </a:t>
            </a:r>
          </a:p>
          <a:p>
            <a:pPr marL="285750" indent="-285750">
              <a:buFont typeface="Arial" panose="020B0604020202020204" pitchFamily="34" charset="0"/>
              <a:buChar char="•"/>
            </a:pPr>
            <a:r>
              <a:rPr lang="en-GB" sz="2400">
                <a:solidFill>
                  <a:srgbClr val="FFFFFF"/>
                </a:solidFill>
                <a:latin typeface="+mj-lt"/>
              </a:rPr>
              <a:t>Relationships </a:t>
            </a:r>
          </a:p>
          <a:p>
            <a:pPr marL="285750" indent="-285750">
              <a:buFont typeface="Arial" panose="020B0604020202020204" pitchFamily="34" charset="0"/>
              <a:buChar char="•"/>
            </a:pPr>
            <a:r>
              <a:rPr lang="en-GB" sz="2400">
                <a:solidFill>
                  <a:srgbClr val="FFFFFF"/>
                </a:solidFill>
                <a:latin typeface="+mj-lt"/>
              </a:rPr>
              <a:t>Stability </a:t>
            </a:r>
          </a:p>
          <a:p>
            <a:pPr marL="285750" indent="-285750">
              <a:buFont typeface="Arial" panose="020B0604020202020204" pitchFamily="34" charset="0"/>
              <a:buChar char="•"/>
            </a:pPr>
            <a:r>
              <a:rPr lang="en-GB" sz="2400">
                <a:solidFill>
                  <a:srgbClr val="FFFFFF"/>
                </a:solidFill>
                <a:latin typeface="+mj-lt"/>
              </a:rPr>
              <a:t>Where children live </a:t>
            </a:r>
          </a:p>
          <a:p>
            <a:pPr marL="285750" indent="-285750">
              <a:buFont typeface="Arial" panose="020B0604020202020204" pitchFamily="34" charset="0"/>
              <a:buChar char="•"/>
            </a:pPr>
            <a:endParaRPr lang="en-GB" sz="2400">
              <a:solidFill>
                <a:srgbClr val="FFFFFF"/>
              </a:solidFill>
              <a:latin typeface="+mj-lt"/>
            </a:endParaRPr>
          </a:p>
          <a:p>
            <a:r>
              <a:rPr lang="en-GB" sz="2400" b="1">
                <a:solidFill>
                  <a:schemeClr val="bg1"/>
                </a:solidFill>
                <a:latin typeface="+mj-lt"/>
              </a:rPr>
              <a:t>www.plan2430.scot/care/</a:t>
            </a:r>
          </a:p>
        </p:txBody>
      </p:sp>
    </p:spTree>
    <p:extLst>
      <p:ext uri="{BB962C8B-B14F-4D97-AF65-F5344CB8AC3E}">
        <p14:creationId xmlns:p14="http://schemas.microsoft.com/office/powerpoint/2010/main" val="128530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24FA-5399-F0A8-DCC8-7D58FEFC9F6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7AA9651-90AB-9911-38CE-6AE73465D633}"/>
              </a:ext>
            </a:extLst>
          </p:cNvPr>
          <p:cNvSpPr>
            <a:spLocks noGrp="1"/>
          </p:cNvSpPr>
          <p:nvPr>
            <p:ph idx="1"/>
          </p:nvPr>
        </p:nvSpPr>
        <p:spPr>
          <a:xfrm>
            <a:off x="0" y="0"/>
            <a:ext cx="12192000" cy="6858000"/>
          </a:xfrm>
          <a:solidFill>
            <a:srgbClr val="D10D5D"/>
          </a:solidFill>
        </p:spPr>
        <p:txBody>
          <a:bodyPr/>
          <a:lstStyle/>
          <a:p>
            <a:pPr marL="0" indent="0">
              <a:buNone/>
            </a:pPr>
            <a:endParaRPr lang="en-GB" dirty="0"/>
          </a:p>
          <a:p>
            <a:pPr marL="0" indent="0">
              <a:buNone/>
            </a:pPr>
            <a:r>
              <a:rPr lang="en-GB" dirty="0"/>
              <a:t>  </a:t>
            </a:r>
            <a:r>
              <a:rPr lang="en-GB" sz="4400" b="1" dirty="0">
                <a:solidFill>
                  <a:srgbClr val="FFFFFF"/>
                </a:solidFill>
                <a:latin typeface="Aptos" panose="020B0004020202020204" pitchFamily="34" charset="0"/>
              </a:rPr>
              <a:t>People</a:t>
            </a:r>
            <a:endParaRPr lang="en-GB" b="1" dirty="0">
              <a:solidFill>
                <a:srgbClr val="FFFFFF"/>
              </a:solidFill>
              <a:latin typeface="Aptos" panose="020B0004020202020204" pitchFamily="34" charset="0"/>
            </a:endParaRPr>
          </a:p>
          <a:p>
            <a:pPr marL="0" indent="0">
              <a:buNone/>
            </a:pPr>
            <a:r>
              <a:rPr lang="en-GB" sz="4400" dirty="0">
                <a:solidFill>
                  <a:srgbClr val="FFFFFF"/>
                </a:solidFill>
              </a:rPr>
              <a:t>  </a:t>
            </a:r>
          </a:p>
          <a:p>
            <a:pPr marL="0" indent="0">
              <a:buNone/>
            </a:pPr>
            <a:endParaRPr lang="en-GB" sz="4400" dirty="0">
              <a:solidFill>
                <a:srgbClr val="FFFFFF"/>
              </a:solidFill>
            </a:endParaRPr>
          </a:p>
          <a:p>
            <a:pPr marL="0" indent="0">
              <a:buNone/>
            </a:pPr>
            <a:endParaRPr lang="en-GB" sz="4400" dirty="0">
              <a:solidFill>
                <a:srgbClr val="FFFFFF"/>
              </a:solidFill>
            </a:endParaRPr>
          </a:p>
          <a:p>
            <a:pPr marL="0" indent="0">
              <a:buNone/>
            </a:pPr>
            <a:r>
              <a:rPr lang="en-GB" sz="4400" dirty="0">
                <a:solidFill>
                  <a:srgbClr val="FFFFFF"/>
                </a:solidFill>
              </a:rPr>
              <a:t>  </a:t>
            </a:r>
          </a:p>
          <a:p>
            <a:pPr marL="0" indent="0">
              <a:buNone/>
            </a:pPr>
            <a:r>
              <a:rPr lang="en-GB" dirty="0">
                <a:solidFill>
                  <a:srgbClr val="FFFFFF"/>
                </a:solidFill>
              </a:rPr>
              <a:t>    </a:t>
            </a:r>
          </a:p>
        </p:txBody>
      </p:sp>
      <p:pic>
        <p:nvPicPr>
          <p:cNvPr id="8" name="Picture 7" descr="A heart in a hands&#10;&#10;Description automatically generated">
            <a:extLst>
              <a:ext uri="{FF2B5EF4-FFF2-40B4-BE49-F238E27FC236}">
                <a16:creationId xmlns:a16="http://schemas.microsoft.com/office/drawing/2014/main" id="{1C7892A8-B27A-E6BA-0CF4-C235F5B96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4657" y="3403093"/>
            <a:ext cx="3272684" cy="3272684"/>
          </a:xfrm>
          <a:prstGeom prst="rect">
            <a:avLst/>
          </a:prstGeom>
        </p:spPr>
      </p:pic>
      <p:sp>
        <p:nvSpPr>
          <p:cNvPr id="10" name="TextBox 9">
            <a:extLst>
              <a:ext uri="{FF2B5EF4-FFF2-40B4-BE49-F238E27FC236}">
                <a16:creationId xmlns:a16="http://schemas.microsoft.com/office/drawing/2014/main" id="{360CE0A8-A016-DC01-4967-75657A32F6B8}"/>
              </a:ext>
            </a:extLst>
          </p:cNvPr>
          <p:cNvSpPr txBox="1"/>
          <p:nvPr/>
        </p:nvSpPr>
        <p:spPr>
          <a:xfrm>
            <a:off x="239484" y="1363452"/>
            <a:ext cx="11952515" cy="1631216"/>
          </a:xfrm>
          <a:prstGeom prst="rect">
            <a:avLst/>
          </a:prstGeom>
          <a:noFill/>
        </p:spPr>
        <p:txBody>
          <a:bodyPr wrap="square" rtlCol="0">
            <a:spAutoFit/>
          </a:bodyPr>
          <a:lstStyle/>
          <a:p>
            <a:r>
              <a:rPr lang="en-US" sz="2400">
                <a:solidFill>
                  <a:srgbClr val="FFFFFF"/>
                </a:solidFill>
                <a:latin typeface="+mj-lt"/>
              </a:rPr>
              <a:t>When the promise is kept, people across the workforce will have the support and skills they need to do what is required of them in their day-to-day jobs and will be able to build relationships and make decisions based on listening and compassion</a:t>
            </a:r>
            <a:r>
              <a:rPr lang="en-US" sz="2400" b="1">
                <a:solidFill>
                  <a:srgbClr val="FFFFFF"/>
                </a:solidFill>
                <a:latin typeface="+mj-lt"/>
              </a:rPr>
              <a:t>. </a:t>
            </a:r>
          </a:p>
          <a:p>
            <a:endParaRPr lang="en-GB" sz="2800">
              <a:solidFill>
                <a:srgbClr val="FFFFFF"/>
              </a:solidFill>
            </a:endParaRPr>
          </a:p>
        </p:txBody>
      </p:sp>
      <p:sp>
        <p:nvSpPr>
          <p:cNvPr id="11" name="TextBox 10">
            <a:extLst>
              <a:ext uri="{FF2B5EF4-FFF2-40B4-BE49-F238E27FC236}">
                <a16:creationId xmlns:a16="http://schemas.microsoft.com/office/drawing/2014/main" id="{E0EF720F-7F94-AAD8-4873-8C88945740B1}"/>
              </a:ext>
            </a:extLst>
          </p:cNvPr>
          <p:cNvSpPr txBox="1"/>
          <p:nvPr/>
        </p:nvSpPr>
        <p:spPr>
          <a:xfrm>
            <a:off x="397140" y="3113314"/>
            <a:ext cx="5399315" cy="3046988"/>
          </a:xfrm>
          <a:prstGeom prst="rect">
            <a:avLst/>
          </a:prstGeom>
          <a:noFill/>
        </p:spPr>
        <p:txBody>
          <a:bodyPr wrap="square" rtlCol="0">
            <a:spAutoFit/>
          </a:bodyPr>
          <a:lstStyle/>
          <a:p>
            <a:r>
              <a:rPr lang="en-GB" sz="2400" b="1">
                <a:solidFill>
                  <a:srgbClr val="FFFFFF"/>
                </a:solidFill>
                <a:latin typeface="+mj-lt"/>
              </a:rPr>
              <a:t>Themes in People</a:t>
            </a:r>
          </a:p>
          <a:p>
            <a:endParaRPr lang="en-GB" sz="2400" b="1">
              <a:solidFill>
                <a:srgbClr val="FFFFFF"/>
              </a:solidFill>
              <a:latin typeface="+mj-lt"/>
            </a:endParaRPr>
          </a:p>
          <a:p>
            <a:pPr marL="457200" indent="-457200">
              <a:buFont typeface="Arial" panose="020B0604020202020204" pitchFamily="34" charset="0"/>
              <a:buChar char="•"/>
            </a:pPr>
            <a:r>
              <a:rPr lang="en-GB" sz="2400">
                <a:solidFill>
                  <a:srgbClr val="FFFFFF"/>
                </a:solidFill>
                <a:latin typeface="+mj-lt"/>
              </a:rPr>
              <a:t>Leadership</a:t>
            </a:r>
          </a:p>
          <a:p>
            <a:pPr marL="457200" indent="-457200">
              <a:buFont typeface="Arial" panose="020B0604020202020204" pitchFamily="34" charset="0"/>
              <a:buChar char="•"/>
            </a:pPr>
            <a:r>
              <a:rPr lang="en-GB" sz="2400">
                <a:solidFill>
                  <a:srgbClr val="FFFFFF"/>
                </a:solidFill>
                <a:latin typeface="+mj-lt"/>
              </a:rPr>
              <a:t>Recruitment and retention</a:t>
            </a:r>
          </a:p>
          <a:p>
            <a:pPr marL="457200" indent="-457200">
              <a:buFont typeface="Arial" panose="020B0604020202020204" pitchFamily="34" charset="0"/>
              <a:buChar char="•"/>
            </a:pPr>
            <a:r>
              <a:rPr lang="en-GB" sz="2400">
                <a:solidFill>
                  <a:srgbClr val="FFFFFF"/>
                </a:solidFill>
                <a:latin typeface="+mj-lt"/>
              </a:rPr>
              <a:t>Rules, processes and culture </a:t>
            </a:r>
          </a:p>
          <a:p>
            <a:pPr marL="457200" indent="-457200">
              <a:buFont typeface="Arial" panose="020B0604020202020204" pitchFamily="34" charset="0"/>
              <a:buChar char="•"/>
            </a:pPr>
            <a:r>
              <a:rPr lang="en-GB" sz="2400">
                <a:solidFill>
                  <a:srgbClr val="FFFFFF"/>
                </a:solidFill>
                <a:latin typeface="+mj-lt"/>
              </a:rPr>
              <a:t>Workforce support </a:t>
            </a:r>
          </a:p>
          <a:p>
            <a:pPr marL="457200" indent="-457200">
              <a:buFont typeface="Arial" panose="020B0604020202020204" pitchFamily="34" charset="0"/>
              <a:buChar char="•"/>
            </a:pPr>
            <a:endParaRPr lang="en-GB" sz="2400">
              <a:solidFill>
                <a:srgbClr val="FFFFFF"/>
              </a:solidFill>
              <a:latin typeface="+mj-lt"/>
            </a:endParaRPr>
          </a:p>
          <a:p>
            <a:r>
              <a:rPr lang="en-GB" sz="2400" b="1">
                <a:solidFill>
                  <a:srgbClr val="FFFFFF"/>
                </a:solidFill>
                <a:latin typeface="+mj-lt"/>
              </a:rPr>
              <a:t>www.plan2430.scot/people/</a:t>
            </a:r>
          </a:p>
        </p:txBody>
      </p:sp>
    </p:spTree>
    <p:extLst>
      <p:ext uri="{BB962C8B-B14F-4D97-AF65-F5344CB8AC3E}">
        <p14:creationId xmlns:p14="http://schemas.microsoft.com/office/powerpoint/2010/main" val="1088975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29E52-1204-DCE3-6885-DC76E284F6FB}"/>
              </a:ext>
            </a:extLst>
          </p:cNvPr>
          <p:cNvSpPr>
            <a:spLocks noGrp="1"/>
          </p:cNvSpPr>
          <p:nvPr>
            <p:ph idx="1"/>
          </p:nvPr>
        </p:nvSpPr>
        <p:spPr>
          <a:xfrm>
            <a:off x="0" y="0"/>
            <a:ext cx="12192000" cy="6858000"/>
          </a:xfrm>
          <a:solidFill>
            <a:srgbClr val="FF7843"/>
          </a:solidFill>
        </p:spPr>
        <p:txBody>
          <a:bodyPr/>
          <a:lstStyle/>
          <a:p>
            <a:pPr marL="0" indent="0">
              <a:buNone/>
            </a:pPr>
            <a:r>
              <a:rPr lang="en-GB" dirty="0"/>
              <a:t> </a:t>
            </a:r>
          </a:p>
          <a:p>
            <a:pPr marL="0" indent="0">
              <a:buNone/>
            </a:pPr>
            <a:endParaRPr lang="en-GB" dirty="0"/>
          </a:p>
          <a:p>
            <a:pPr marL="0" indent="0">
              <a:buNone/>
            </a:pPr>
            <a:r>
              <a:rPr lang="en-GB" dirty="0"/>
              <a:t> </a:t>
            </a:r>
          </a:p>
        </p:txBody>
      </p:sp>
      <p:pic>
        <p:nvPicPr>
          <p:cNvPr id="5" name="Picture 4" descr="A blue heart with a brick wall and a ladder&#10;&#10;Description automatically generated">
            <a:extLst>
              <a:ext uri="{FF2B5EF4-FFF2-40B4-BE49-F238E27FC236}">
                <a16:creationId xmlns:a16="http://schemas.microsoft.com/office/drawing/2014/main" id="{4603B6F2-55B7-ACA9-2118-8DC82FBCB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3698090"/>
            <a:ext cx="3159910" cy="3159910"/>
          </a:xfrm>
          <a:prstGeom prst="rect">
            <a:avLst/>
          </a:prstGeom>
        </p:spPr>
      </p:pic>
      <p:sp>
        <p:nvSpPr>
          <p:cNvPr id="6" name="TextBox 5">
            <a:extLst>
              <a:ext uri="{FF2B5EF4-FFF2-40B4-BE49-F238E27FC236}">
                <a16:creationId xmlns:a16="http://schemas.microsoft.com/office/drawing/2014/main" id="{96E6138E-0C02-85E4-A7D8-282B1E4CE9C8}"/>
              </a:ext>
            </a:extLst>
          </p:cNvPr>
          <p:cNvSpPr txBox="1"/>
          <p:nvPr/>
        </p:nvSpPr>
        <p:spPr>
          <a:xfrm>
            <a:off x="337457" y="223157"/>
            <a:ext cx="4757057" cy="769441"/>
          </a:xfrm>
          <a:prstGeom prst="rect">
            <a:avLst/>
          </a:prstGeom>
          <a:noFill/>
        </p:spPr>
        <p:txBody>
          <a:bodyPr wrap="square" rtlCol="0">
            <a:spAutoFit/>
          </a:bodyPr>
          <a:lstStyle/>
          <a:p>
            <a:r>
              <a:rPr lang="en-GB" sz="4400" b="1">
                <a:solidFill>
                  <a:srgbClr val="FFFFFF"/>
                </a:solidFill>
                <a:latin typeface="+mj-lt"/>
              </a:rPr>
              <a:t>Scaffolding</a:t>
            </a:r>
            <a:r>
              <a:rPr lang="en-GB"/>
              <a:t> </a:t>
            </a:r>
          </a:p>
        </p:txBody>
      </p:sp>
      <p:sp>
        <p:nvSpPr>
          <p:cNvPr id="7" name="TextBox 6">
            <a:extLst>
              <a:ext uri="{FF2B5EF4-FFF2-40B4-BE49-F238E27FC236}">
                <a16:creationId xmlns:a16="http://schemas.microsoft.com/office/drawing/2014/main" id="{3C899DA8-A453-A81B-69ED-A2DF4A9D44FD}"/>
              </a:ext>
            </a:extLst>
          </p:cNvPr>
          <p:cNvSpPr txBox="1"/>
          <p:nvPr/>
        </p:nvSpPr>
        <p:spPr>
          <a:xfrm>
            <a:off x="337457" y="1074241"/>
            <a:ext cx="11560629" cy="3785652"/>
          </a:xfrm>
          <a:prstGeom prst="rect">
            <a:avLst/>
          </a:prstGeom>
          <a:noFill/>
        </p:spPr>
        <p:txBody>
          <a:bodyPr wrap="square" rtlCol="0">
            <a:spAutoFit/>
          </a:bodyPr>
          <a:lstStyle/>
          <a:p>
            <a:pPr algn="l"/>
            <a:r>
              <a:rPr lang="en-GB" sz="2400" b="1" dirty="0">
                <a:solidFill>
                  <a:srgbClr val="FFFFFF"/>
                </a:solidFill>
                <a:latin typeface="+mj-lt"/>
              </a:rPr>
              <a:t>T</a:t>
            </a:r>
            <a:r>
              <a:rPr lang="en-US" sz="2400" b="1" dirty="0">
                <a:solidFill>
                  <a:srgbClr val="FFFFFF"/>
                </a:solidFill>
                <a:latin typeface="+mj-lt"/>
              </a:rPr>
              <a:t>his foundation is about the ways in which the 'care system' relates to, and is dependent on, other systems and structures that although may be considered as separate, often have a significant impact on lives. </a:t>
            </a:r>
            <a:r>
              <a:rPr lang="en-US" sz="2400" b="1" i="0" dirty="0">
                <a:solidFill>
                  <a:srgbClr val="000000"/>
                </a:solidFill>
                <a:effectLst/>
                <a:highlight>
                  <a:srgbClr val="FF7843"/>
                </a:highlight>
                <a:latin typeface="+mj-lt"/>
              </a:rPr>
              <a:t> </a:t>
            </a:r>
            <a:r>
              <a:rPr lang="en-US" sz="2400" b="1" i="0" dirty="0">
                <a:solidFill>
                  <a:srgbClr val="FFFFFF"/>
                </a:solidFill>
                <a:effectLst/>
                <a:highlight>
                  <a:srgbClr val="FF7843"/>
                </a:highlight>
                <a:latin typeface="+mj-lt"/>
              </a:rPr>
              <a:t>When</a:t>
            </a:r>
            <a:r>
              <a:rPr lang="en-US" sz="2400" b="1" i="0" u="sng" dirty="0">
                <a:solidFill>
                  <a:srgbClr val="FFFFFF"/>
                </a:solidFill>
                <a:effectLst/>
                <a:highlight>
                  <a:srgbClr val="FF7843"/>
                </a:highlight>
                <a:latin typeface="+mj-lt"/>
                <a:hlinkClick r:id="rId3">
                  <a:extLst>
                    <a:ext uri="{A12FA001-AC4F-418D-AE19-62706E023703}">
                      <ahyp:hlinkClr xmlns:ahyp="http://schemas.microsoft.com/office/drawing/2018/hyperlinkcolor" val="tx"/>
                    </a:ext>
                  </a:extLst>
                </a:hlinkClick>
              </a:rPr>
              <a:t> the promise</a:t>
            </a:r>
            <a:r>
              <a:rPr lang="en-US" sz="2400" b="1" i="0" dirty="0">
                <a:solidFill>
                  <a:srgbClr val="FFFFFF"/>
                </a:solidFill>
                <a:effectLst/>
                <a:highlight>
                  <a:srgbClr val="FF7843"/>
                </a:highlight>
                <a:latin typeface="+mj-lt"/>
              </a:rPr>
              <a:t> is kept, care experienced children and adults will be people first and foremost and will not have to be defined by their care experience in every service and support they have.</a:t>
            </a:r>
          </a:p>
          <a:p>
            <a:br>
              <a:rPr lang="en-US" sz="2400" dirty="0"/>
            </a:br>
            <a:endParaRPr lang="en-US" sz="2400" dirty="0">
              <a:solidFill>
                <a:srgbClr val="FFFFFF"/>
              </a:solidFill>
            </a:endParaRPr>
          </a:p>
          <a:p>
            <a:endParaRPr lang="en-US" sz="2400" dirty="0">
              <a:solidFill>
                <a:srgbClr val="FFFFFF"/>
              </a:solidFill>
            </a:endParaRPr>
          </a:p>
          <a:p>
            <a:endParaRPr lang="en-GB" sz="2400" dirty="0">
              <a:solidFill>
                <a:srgbClr val="FFFFFF"/>
              </a:solidFill>
            </a:endParaRPr>
          </a:p>
        </p:txBody>
      </p:sp>
      <p:sp>
        <p:nvSpPr>
          <p:cNvPr id="8" name="TextBox 7">
            <a:extLst>
              <a:ext uri="{FF2B5EF4-FFF2-40B4-BE49-F238E27FC236}">
                <a16:creationId xmlns:a16="http://schemas.microsoft.com/office/drawing/2014/main" id="{7275EF81-8BF1-F42A-2D0B-68538BE46EF7}"/>
              </a:ext>
            </a:extLst>
          </p:cNvPr>
          <p:cNvSpPr txBox="1"/>
          <p:nvPr/>
        </p:nvSpPr>
        <p:spPr>
          <a:xfrm>
            <a:off x="338984" y="3571930"/>
            <a:ext cx="7837714" cy="2739211"/>
          </a:xfrm>
          <a:prstGeom prst="rect">
            <a:avLst/>
          </a:prstGeom>
          <a:noFill/>
        </p:spPr>
        <p:txBody>
          <a:bodyPr wrap="square" rtlCol="0">
            <a:spAutoFit/>
          </a:bodyPr>
          <a:lstStyle/>
          <a:p>
            <a:r>
              <a:rPr lang="en-GB" sz="2400" b="1" dirty="0">
                <a:solidFill>
                  <a:srgbClr val="FFFFFF"/>
                </a:solidFill>
                <a:latin typeface="+mj-lt"/>
              </a:rPr>
              <a:t>Themes in scaffolding </a:t>
            </a:r>
          </a:p>
          <a:p>
            <a:endParaRPr lang="en-GB" sz="2400" b="1" dirty="0">
              <a:solidFill>
                <a:srgbClr val="FFFFFF"/>
              </a:solidFill>
              <a:latin typeface="+mj-lt"/>
            </a:endParaRPr>
          </a:p>
          <a:p>
            <a:pPr marL="285750" indent="-285750">
              <a:buFont typeface="Arial" panose="020B0604020202020204" pitchFamily="34" charset="0"/>
              <a:buChar char="•"/>
            </a:pPr>
            <a:r>
              <a:rPr lang="en-GB" sz="2400" b="1" dirty="0">
                <a:solidFill>
                  <a:srgbClr val="FFFFFF"/>
                </a:solidFill>
                <a:latin typeface="+mj-lt"/>
              </a:rPr>
              <a:t>Data and information</a:t>
            </a:r>
          </a:p>
          <a:p>
            <a:pPr marL="285750" indent="-285750">
              <a:buFont typeface="Arial" panose="020B0604020202020204" pitchFamily="34" charset="0"/>
              <a:buChar char="•"/>
            </a:pPr>
            <a:r>
              <a:rPr lang="en-GB" sz="2400" b="1" dirty="0">
                <a:solidFill>
                  <a:srgbClr val="FFFFFF"/>
                </a:solidFill>
                <a:latin typeface="+mj-lt"/>
              </a:rPr>
              <a:t>Education</a:t>
            </a:r>
          </a:p>
          <a:p>
            <a:pPr marL="285750" indent="-285750">
              <a:buFont typeface="Arial" panose="020B0604020202020204" pitchFamily="34" charset="0"/>
              <a:buChar char="•"/>
            </a:pPr>
            <a:r>
              <a:rPr lang="en-GB" sz="2400" b="1" dirty="0">
                <a:solidFill>
                  <a:srgbClr val="FFFFFF"/>
                </a:solidFill>
                <a:latin typeface="+mj-lt"/>
              </a:rPr>
              <a:t>Governance</a:t>
            </a:r>
          </a:p>
          <a:p>
            <a:pPr marL="285750" indent="-285750">
              <a:buFont typeface="Arial" panose="020B0604020202020204" pitchFamily="34" charset="0"/>
              <a:buChar char="•"/>
            </a:pPr>
            <a:r>
              <a:rPr lang="en-GB" sz="2400" b="1" dirty="0">
                <a:solidFill>
                  <a:srgbClr val="FFFFFF"/>
                </a:solidFill>
                <a:latin typeface="+mj-lt"/>
              </a:rPr>
              <a:t>Health</a:t>
            </a:r>
          </a:p>
          <a:p>
            <a:pPr marL="285750" indent="-285750">
              <a:buFont typeface="Arial" panose="020B0604020202020204" pitchFamily="34" charset="0"/>
              <a:buChar char="•"/>
            </a:pPr>
            <a:r>
              <a:rPr lang="en-GB" sz="2400" b="1" dirty="0">
                <a:solidFill>
                  <a:srgbClr val="FFFFFF"/>
                </a:solidFill>
                <a:latin typeface="+mj-lt"/>
              </a:rPr>
              <a:t>Justice</a:t>
            </a:r>
          </a:p>
        </p:txBody>
      </p:sp>
      <p:sp>
        <p:nvSpPr>
          <p:cNvPr id="9" name="TextBox 8">
            <a:extLst>
              <a:ext uri="{FF2B5EF4-FFF2-40B4-BE49-F238E27FC236}">
                <a16:creationId xmlns:a16="http://schemas.microsoft.com/office/drawing/2014/main" id="{4CA255CC-3725-A8D6-43CB-986B6F4D0895}"/>
              </a:ext>
            </a:extLst>
          </p:cNvPr>
          <p:cNvSpPr txBox="1"/>
          <p:nvPr/>
        </p:nvSpPr>
        <p:spPr>
          <a:xfrm>
            <a:off x="4589737" y="3965594"/>
            <a:ext cx="4245429" cy="2585323"/>
          </a:xfrm>
          <a:prstGeom prst="rect">
            <a:avLst/>
          </a:prstGeom>
          <a:noFill/>
        </p:spPr>
        <p:txBody>
          <a:bodyPr wrap="square" rtlCol="0">
            <a:spAutoFit/>
          </a:bodyPr>
          <a:lstStyle/>
          <a:p>
            <a:pPr marL="285750" indent="-285750">
              <a:buFont typeface="Arial" panose="020B0604020202020204" pitchFamily="34" charset="0"/>
              <a:buChar char="•"/>
            </a:pPr>
            <a:endParaRPr lang="en-GB" sz="2400" b="1" dirty="0">
              <a:solidFill>
                <a:srgbClr val="FFFFFF"/>
              </a:solidFill>
              <a:latin typeface="+mj-lt"/>
            </a:endParaRPr>
          </a:p>
          <a:p>
            <a:pPr marL="285750" indent="-285750">
              <a:buFont typeface="Arial" panose="020B0604020202020204" pitchFamily="34" charset="0"/>
              <a:buChar char="•"/>
            </a:pPr>
            <a:r>
              <a:rPr lang="en-GB" sz="2400" b="1" dirty="0">
                <a:solidFill>
                  <a:srgbClr val="FFFFFF"/>
                </a:solidFill>
                <a:latin typeface="+mj-lt"/>
              </a:rPr>
              <a:t>Legislation</a:t>
            </a:r>
          </a:p>
          <a:p>
            <a:pPr marL="285750" indent="-285750">
              <a:buFont typeface="Arial" panose="020B0604020202020204" pitchFamily="34" charset="0"/>
              <a:buChar char="•"/>
            </a:pPr>
            <a:r>
              <a:rPr lang="en-GB" sz="2400" b="1" dirty="0">
                <a:solidFill>
                  <a:srgbClr val="FFFFFF"/>
                </a:solidFill>
                <a:latin typeface="+mj-lt"/>
              </a:rPr>
              <a:t>Money and commissioning </a:t>
            </a:r>
          </a:p>
          <a:p>
            <a:pPr marL="285750" indent="-285750">
              <a:buFont typeface="Arial" panose="020B0604020202020204" pitchFamily="34" charset="0"/>
              <a:buChar char="•"/>
            </a:pPr>
            <a:r>
              <a:rPr lang="en-GB" sz="2400" b="1" dirty="0">
                <a:solidFill>
                  <a:srgbClr val="FFFFFF"/>
                </a:solidFill>
                <a:latin typeface="+mj-lt"/>
              </a:rPr>
              <a:t>Rights </a:t>
            </a:r>
          </a:p>
          <a:p>
            <a:pPr marL="285750" indent="-285750">
              <a:buFont typeface="Arial" panose="020B0604020202020204" pitchFamily="34" charset="0"/>
              <a:buChar char="•"/>
            </a:pPr>
            <a:r>
              <a:rPr lang="en-GB" sz="2400" b="1" dirty="0">
                <a:solidFill>
                  <a:srgbClr val="FFFFFF"/>
                </a:solidFill>
                <a:latin typeface="+mj-lt"/>
              </a:rPr>
              <a:t>Scrutiny and inspection</a:t>
            </a:r>
          </a:p>
          <a:p>
            <a:endParaRPr lang="en-GB" dirty="0"/>
          </a:p>
        </p:txBody>
      </p:sp>
      <p:sp>
        <p:nvSpPr>
          <p:cNvPr id="2" name="TextBox 1">
            <a:extLst>
              <a:ext uri="{FF2B5EF4-FFF2-40B4-BE49-F238E27FC236}">
                <a16:creationId xmlns:a16="http://schemas.microsoft.com/office/drawing/2014/main" id="{B8E0AF44-52AB-B55E-1DD6-669F2D68DCBD}"/>
              </a:ext>
            </a:extLst>
          </p:cNvPr>
          <p:cNvSpPr txBox="1"/>
          <p:nvPr/>
        </p:nvSpPr>
        <p:spPr>
          <a:xfrm>
            <a:off x="106523" y="6316952"/>
            <a:ext cx="5538952" cy="461665"/>
          </a:xfrm>
          <a:prstGeom prst="rect">
            <a:avLst/>
          </a:prstGeom>
          <a:noFill/>
        </p:spPr>
        <p:txBody>
          <a:bodyPr wrap="square" rtlCol="0">
            <a:spAutoFit/>
          </a:bodyPr>
          <a:lstStyle/>
          <a:p>
            <a:r>
              <a:rPr lang="en-GB" sz="2400" b="1">
                <a:solidFill>
                  <a:schemeClr val="bg1"/>
                </a:solidFill>
              </a:rPr>
              <a:t>www.plan2430.scot/scaffolding/</a:t>
            </a:r>
          </a:p>
        </p:txBody>
      </p:sp>
    </p:spTree>
    <p:extLst>
      <p:ext uri="{BB962C8B-B14F-4D97-AF65-F5344CB8AC3E}">
        <p14:creationId xmlns:p14="http://schemas.microsoft.com/office/powerpoint/2010/main" val="324664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7843"/>
        </a:solidFill>
        <a:effectLst/>
      </p:bgPr>
    </p:bg>
    <p:spTree>
      <p:nvGrpSpPr>
        <p:cNvPr id="1" name=""/>
        <p:cNvGrpSpPr/>
        <p:nvPr/>
      </p:nvGrpSpPr>
      <p:grpSpPr>
        <a:xfrm>
          <a:off x="0" y="0"/>
          <a:ext cx="0" cy="0"/>
          <a:chOff x="0" y="0"/>
          <a:chExt cx="0" cy="0"/>
        </a:xfrm>
      </p:grpSpPr>
      <p:sp>
        <p:nvSpPr>
          <p:cNvPr id="32" name="Freeform 3" descr="image reads 'also connected to this theme'">
            <a:extLst>
              <a:ext uri="{FF2B5EF4-FFF2-40B4-BE49-F238E27FC236}">
                <a16:creationId xmlns:a16="http://schemas.microsoft.com/office/drawing/2014/main" id="{466DF102-F542-7ABD-A598-815D103E0B85}"/>
              </a:ext>
            </a:extLst>
          </p:cNvPr>
          <p:cNvSpPr/>
          <p:nvPr/>
        </p:nvSpPr>
        <p:spPr>
          <a:xfrm>
            <a:off x="264902" y="6143477"/>
            <a:ext cx="11579859" cy="617137"/>
          </a:xfrm>
          <a:custGeom>
            <a:avLst/>
            <a:gdLst/>
            <a:ahLst/>
            <a:cxnLst/>
            <a:rect l="l" t="t" r="r" b="b"/>
            <a:pathLst>
              <a:path w="4574759" h="375543">
                <a:moveTo>
                  <a:pt x="22731" y="0"/>
                </a:moveTo>
                <a:lnTo>
                  <a:pt x="4552028" y="0"/>
                </a:lnTo>
                <a:cubicBezTo>
                  <a:pt x="4558057" y="0"/>
                  <a:pt x="4563838" y="2395"/>
                  <a:pt x="4568101" y="6658"/>
                </a:cubicBezTo>
                <a:cubicBezTo>
                  <a:pt x="4572364" y="10921"/>
                  <a:pt x="4574759" y="16703"/>
                  <a:pt x="4574759" y="22731"/>
                </a:cubicBezTo>
                <a:lnTo>
                  <a:pt x="4574759" y="352812"/>
                </a:lnTo>
                <a:cubicBezTo>
                  <a:pt x="4574759" y="365366"/>
                  <a:pt x="4564582" y="375543"/>
                  <a:pt x="4552028" y="375543"/>
                </a:cubicBezTo>
                <a:lnTo>
                  <a:pt x="22731" y="375543"/>
                </a:lnTo>
                <a:cubicBezTo>
                  <a:pt x="16703" y="375543"/>
                  <a:pt x="10921" y="373148"/>
                  <a:pt x="6658" y="368885"/>
                </a:cubicBezTo>
                <a:cubicBezTo>
                  <a:pt x="2395" y="364622"/>
                  <a:pt x="0" y="358841"/>
                  <a:pt x="0" y="352812"/>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33" name="Freeform 3" descr="image reads 'understanding progress'">
            <a:extLst>
              <a:ext uri="{FF2B5EF4-FFF2-40B4-BE49-F238E27FC236}">
                <a16:creationId xmlns:a16="http://schemas.microsoft.com/office/drawing/2014/main" id="{606FB7AF-5EA3-4887-6671-3E019D3FF465}"/>
              </a:ext>
            </a:extLst>
          </p:cNvPr>
          <p:cNvSpPr/>
          <p:nvPr/>
        </p:nvSpPr>
        <p:spPr>
          <a:xfrm>
            <a:off x="264902" y="5471594"/>
            <a:ext cx="11579859" cy="617137"/>
          </a:xfrm>
          <a:custGeom>
            <a:avLst/>
            <a:gdLst/>
            <a:ahLst/>
            <a:cxnLst/>
            <a:rect l="l" t="t" r="r" b="b"/>
            <a:pathLst>
              <a:path w="4574759" h="375543">
                <a:moveTo>
                  <a:pt x="22731" y="0"/>
                </a:moveTo>
                <a:lnTo>
                  <a:pt x="4552028" y="0"/>
                </a:lnTo>
                <a:cubicBezTo>
                  <a:pt x="4558057" y="0"/>
                  <a:pt x="4563838" y="2395"/>
                  <a:pt x="4568101" y="6658"/>
                </a:cubicBezTo>
                <a:cubicBezTo>
                  <a:pt x="4572364" y="10921"/>
                  <a:pt x="4574759" y="16703"/>
                  <a:pt x="4574759" y="22731"/>
                </a:cubicBezTo>
                <a:lnTo>
                  <a:pt x="4574759" y="352812"/>
                </a:lnTo>
                <a:cubicBezTo>
                  <a:pt x="4574759" y="365366"/>
                  <a:pt x="4564582" y="375543"/>
                  <a:pt x="4552028" y="375543"/>
                </a:cubicBezTo>
                <a:lnTo>
                  <a:pt x="22731" y="375543"/>
                </a:lnTo>
                <a:cubicBezTo>
                  <a:pt x="16703" y="375543"/>
                  <a:pt x="10921" y="373148"/>
                  <a:pt x="6658" y="368885"/>
                </a:cubicBezTo>
                <a:cubicBezTo>
                  <a:pt x="2395" y="364622"/>
                  <a:pt x="0" y="358841"/>
                  <a:pt x="0" y="352812"/>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34" name="Freeform 3" descr="Image reads 'who must act' ">
            <a:extLst>
              <a:ext uri="{FF2B5EF4-FFF2-40B4-BE49-F238E27FC236}">
                <a16:creationId xmlns:a16="http://schemas.microsoft.com/office/drawing/2014/main" id="{F5007F47-9B3D-449E-4D28-FB09DA9F52D9}"/>
              </a:ext>
            </a:extLst>
          </p:cNvPr>
          <p:cNvSpPr/>
          <p:nvPr/>
        </p:nvSpPr>
        <p:spPr>
          <a:xfrm>
            <a:off x="264903" y="4792718"/>
            <a:ext cx="11579859" cy="617137"/>
          </a:xfrm>
          <a:custGeom>
            <a:avLst/>
            <a:gdLst/>
            <a:ahLst/>
            <a:cxnLst/>
            <a:rect l="l" t="t" r="r" b="b"/>
            <a:pathLst>
              <a:path w="4574759" h="375543">
                <a:moveTo>
                  <a:pt x="22731" y="0"/>
                </a:moveTo>
                <a:lnTo>
                  <a:pt x="4552028" y="0"/>
                </a:lnTo>
                <a:cubicBezTo>
                  <a:pt x="4558057" y="0"/>
                  <a:pt x="4563838" y="2395"/>
                  <a:pt x="4568101" y="6658"/>
                </a:cubicBezTo>
                <a:cubicBezTo>
                  <a:pt x="4572364" y="10921"/>
                  <a:pt x="4574759" y="16703"/>
                  <a:pt x="4574759" y="22731"/>
                </a:cubicBezTo>
                <a:lnTo>
                  <a:pt x="4574759" y="352812"/>
                </a:lnTo>
                <a:cubicBezTo>
                  <a:pt x="4574759" y="365366"/>
                  <a:pt x="4564582" y="375543"/>
                  <a:pt x="4552028" y="375543"/>
                </a:cubicBezTo>
                <a:lnTo>
                  <a:pt x="22731" y="375543"/>
                </a:lnTo>
                <a:cubicBezTo>
                  <a:pt x="16703" y="375543"/>
                  <a:pt x="10921" y="373148"/>
                  <a:pt x="6658" y="368885"/>
                </a:cubicBezTo>
                <a:cubicBezTo>
                  <a:pt x="2395" y="364622"/>
                  <a:pt x="0" y="358841"/>
                  <a:pt x="0" y="352812"/>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35" name="Freeform 3" descr="image reads 'what is helping'">
            <a:extLst>
              <a:ext uri="{FF2B5EF4-FFF2-40B4-BE49-F238E27FC236}">
                <a16:creationId xmlns:a16="http://schemas.microsoft.com/office/drawing/2014/main" id="{6CDBD34E-9100-F866-2B7B-6DCE832162D6}"/>
              </a:ext>
            </a:extLst>
          </p:cNvPr>
          <p:cNvSpPr/>
          <p:nvPr/>
        </p:nvSpPr>
        <p:spPr>
          <a:xfrm>
            <a:off x="264903" y="4114112"/>
            <a:ext cx="11579859" cy="617137"/>
          </a:xfrm>
          <a:custGeom>
            <a:avLst/>
            <a:gdLst/>
            <a:ahLst/>
            <a:cxnLst/>
            <a:rect l="l" t="t" r="r" b="b"/>
            <a:pathLst>
              <a:path w="4574759" h="375543">
                <a:moveTo>
                  <a:pt x="22731" y="0"/>
                </a:moveTo>
                <a:lnTo>
                  <a:pt x="4552028" y="0"/>
                </a:lnTo>
                <a:cubicBezTo>
                  <a:pt x="4558057" y="0"/>
                  <a:pt x="4563838" y="2395"/>
                  <a:pt x="4568101" y="6658"/>
                </a:cubicBezTo>
                <a:cubicBezTo>
                  <a:pt x="4572364" y="10921"/>
                  <a:pt x="4574759" y="16703"/>
                  <a:pt x="4574759" y="22731"/>
                </a:cubicBezTo>
                <a:lnTo>
                  <a:pt x="4574759" y="352812"/>
                </a:lnTo>
                <a:cubicBezTo>
                  <a:pt x="4574759" y="365366"/>
                  <a:pt x="4564582" y="375543"/>
                  <a:pt x="4552028" y="375543"/>
                </a:cubicBezTo>
                <a:lnTo>
                  <a:pt x="22731" y="375543"/>
                </a:lnTo>
                <a:cubicBezTo>
                  <a:pt x="16703" y="375543"/>
                  <a:pt x="10921" y="373148"/>
                  <a:pt x="6658" y="368885"/>
                </a:cubicBezTo>
                <a:cubicBezTo>
                  <a:pt x="2395" y="364622"/>
                  <a:pt x="0" y="358841"/>
                  <a:pt x="0" y="352812"/>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26" name="Freeform 3" descr="image reads 'focus on'">
            <a:extLst>
              <a:ext uri="{FF2B5EF4-FFF2-40B4-BE49-F238E27FC236}">
                <a16:creationId xmlns:a16="http://schemas.microsoft.com/office/drawing/2014/main" id="{A8B9FD5B-20B5-F552-2DCA-B0F478C34EC2}"/>
              </a:ext>
            </a:extLst>
          </p:cNvPr>
          <p:cNvSpPr/>
          <p:nvPr/>
        </p:nvSpPr>
        <p:spPr>
          <a:xfrm>
            <a:off x="4927046" y="2921642"/>
            <a:ext cx="6917719" cy="555497"/>
          </a:xfrm>
          <a:custGeom>
            <a:avLst/>
            <a:gdLst/>
            <a:ahLst/>
            <a:cxnLst/>
            <a:rect l="l" t="t" r="r" b="b"/>
            <a:pathLst>
              <a:path w="4574759" h="375543">
                <a:moveTo>
                  <a:pt x="22731" y="0"/>
                </a:moveTo>
                <a:lnTo>
                  <a:pt x="4552028" y="0"/>
                </a:lnTo>
                <a:cubicBezTo>
                  <a:pt x="4558057" y="0"/>
                  <a:pt x="4563838" y="2395"/>
                  <a:pt x="4568101" y="6658"/>
                </a:cubicBezTo>
                <a:cubicBezTo>
                  <a:pt x="4572364" y="10921"/>
                  <a:pt x="4574759" y="16703"/>
                  <a:pt x="4574759" y="22731"/>
                </a:cubicBezTo>
                <a:lnTo>
                  <a:pt x="4574759" y="352812"/>
                </a:lnTo>
                <a:cubicBezTo>
                  <a:pt x="4574759" y="365366"/>
                  <a:pt x="4564582" y="375543"/>
                  <a:pt x="4552028" y="375543"/>
                </a:cubicBezTo>
                <a:lnTo>
                  <a:pt x="22731" y="375543"/>
                </a:lnTo>
                <a:cubicBezTo>
                  <a:pt x="16703" y="375543"/>
                  <a:pt x="10921" y="373148"/>
                  <a:pt x="6658" y="368885"/>
                </a:cubicBezTo>
                <a:cubicBezTo>
                  <a:pt x="2395" y="364622"/>
                  <a:pt x="0" y="358841"/>
                  <a:pt x="0" y="352812"/>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25" name="Freeform 3" descr="Image reads 'the route map to get there'">
            <a:extLst>
              <a:ext uri="{FF2B5EF4-FFF2-40B4-BE49-F238E27FC236}">
                <a16:creationId xmlns:a16="http://schemas.microsoft.com/office/drawing/2014/main" id="{443FB71E-BAD4-4870-0A36-33F3E82C2C7F}"/>
              </a:ext>
            </a:extLst>
          </p:cNvPr>
          <p:cNvSpPr/>
          <p:nvPr/>
        </p:nvSpPr>
        <p:spPr>
          <a:xfrm>
            <a:off x="267665" y="2247126"/>
            <a:ext cx="11579859" cy="617137"/>
          </a:xfrm>
          <a:custGeom>
            <a:avLst/>
            <a:gdLst/>
            <a:ahLst/>
            <a:cxnLst/>
            <a:rect l="l" t="t" r="r" b="b"/>
            <a:pathLst>
              <a:path w="4574759" h="375543">
                <a:moveTo>
                  <a:pt x="22731" y="0"/>
                </a:moveTo>
                <a:lnTo>
                  <a:pt x="4552028" y="0"/>
                </a:lnTo>
                <a:cubicBezTo>
                  <a:pt x="4558057" y="0"/>
                  <a:pt x="4563838" y="2395"/>
                  <a:pt x="4568101" y="6658"/>
                </a:cubicBezTo>
                <a:cubicBezTo>
                  <a:pt x="4572364" y="10921"/>
                  <a:pt x="4574759" y="16703"/>
                  <a:pt x="4574759" y="22731"/>
                </a:cubicBezTo>
                <a:lnTo>
                  <a:pt x="4574759" y="352812"/>
                </a:lnTo>
                <a:cubicBezTo>
                  <a:pt x="4574759" y="365366"/>
                  <a:pt x="4564582" y="375543"/>
                  <a:pt x="4552028" y="375543"/>
                </a:cubicBezTo>
                <a:lnTo>
                  <a:pt x="22731" y="375543"/>
                </a:lnTo>
                <a:cubicBezTo>
                  <a:pt x="16703" y="375543"/>
                  <a:pt x="10921" y="373148"/>
                  <a:pt x="6658" y="368885"/>
                </a:cubicBezTo>
                <a:cubicBezTo>
                  <a:pt x="2395" y="364622"/>
                  <a:pt x="0" y="358841"/>
                  <a:pt x="0" y="352812"/>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grpSp>
        <p:nvGrpSpPr>
          <p:cNvPr id="2" name="Group 2" descr="image reads 'where is Scotland in 2024?' "/>
          <p:cNvGrpSpPr/>
          <p:nvPr/>
        </p:nvGrpSpPr>
        <p:grpSpPr>
          <a:xfrm>
            <a:off x="267667" y="848217"/>
            <a:ext cx="11579859" cy="617137"/>
            <a:chOff x="0" y="0"/>
            <a:chExt cx="4574759" cy="375543"/>
          </a:xfrm>
        </p:grpSpPr>
        <p:sp>
          <p:nvSpPr>
            <p:cNvPr id="3" name="Freeform 3"/>
            <p:cNvSpPr/>
            <p:nvPr/>
          </p:nvSpPr>
          <p:spPr>
            <a:xfrm>
              <a:off x="0" y="0"/>
              <a:ext cx="4574759" cy="375543"/>
            </a:xfrm>
            <a:custGeom>
              <a:avLst/>
              <a:gdLst/>
              <a:ahLst/>
              <a:cxnLst/>
              <a:rect l="l" t="t" r="r" b="b"/>
              <a:pathLst>
                <a:path w="4574759" h="375543">
                  <a:moveTo>
                    <a:pt x="22731" y="0"/>
                  </a:moveTo>
                  <a:lnTo>
                    <a:pt x="4552028" y="0"/>
                  </a:lnTo>
                  <a:cubicBezTo>
                    <a:pt x="4558057" y="0"/>
                    <a:pt x="4563838" y="2395"/>
                    <a:pt x="4568101" y="6658"/>
                  </a:cubicBezTo>
                  <a:cubicBezTo>
                    <a:pt x="4572364" y="10921"/>
                    <a:pt x="4574759" y="16703"/>
                    <a:pt x="4574759" y="22731"/>
                  </a:cubicBezTo>
                  <a:lnTo>
                    <a:pt x="4574759" y="352812"/>
                  </a:lnTo>
                  <a:cubicBezTo>
                    <a:pt x="4574759" y="365366"/>
                    <a:pt x="4564582" y="375543"/>
                    <a:pt x="4552028" y="375543"/>
                  </a:cubicBezTo>
                  <a:lnTo>
                    <a:pt x="22731" y="375543"/>
                  </a:lnTo>
                  <a:cubicBezTo>
                    <a:pt x="16703" y="375543"/>
                    <a:pt x="10921" y="373148"/>
                    <a:pt x="6658" y="368885"/>
                  </a:cubicBezTo>
                  <a:cubicBezTo>
                    <a:pt x="2395" y="364622"/>
                    <a:pt x="0" y="358841"/>
                    <a:pt x="0" y="352812"/>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4" name="TextBox 4"/>
            <p:cNvSpPr txBox="1"/>
            <p:nvPr/>
          </p:nvSpPr>
          <p:spPr>
            <a:xfrm>
              <a:off x="0" y="-38100"/>
              <a:ext cx="4574759" cy="41364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TextBox 5"/>
          <p:cNvSpPr txBox="1"/>
          <p:nvPr/>
        </p:nvSpPr>
        <p:spPr>
          <a:xfrm>
            <a:off x="598673" y="933893"/>
            <a:ext cx="10917845" cy="412229"/>
          </a:xfrm>
          <a:prstGeom prst="rect">
            <a:avLst/>
          </a:prstGeom>
        </p:spPr>
        <p:txBody>
          <a:bodyPr lIns="0" tIns="0" rIns="0" bIns="0" rtlCol="0" anchor="t">
            <a:spAutoFit/>
          </a:bodyPr>
          <a:lstStyle/>
          <a:p>
            <a:pPr algn="ctr" defTabSz="609630">
              <a:lnSpc>
                <a:spcPts val="3360"/>
              </a:lnSpc>
            </a:pPr>
            <a:r>
              <a:rPr lang="en-US" sz="2400" b="1">
                <a:solidFill>
                  <a:srgbClr val="FFFFFF"/>
                </a:solidFill>
                <a:latin typeface="+mj-lt"/>
                <a:ea typeface="Inter Bold"/>
                <a:cs typeface="Inter Bold"/>
                <a:sym typeface="Inter Bold"/>
              </a:rPr>
              <a:t>Where is Scotland in 2024?</a:t>
            </a:r>
          </a:p>
        </p:txBody>
      </p:sp>
      <p:sp>
        <p:nvSpPr>
          <p:cNvPr id="9" name="TextBox 9"/>
          <p:cNvSpPr txBox="1"/>
          <p:nvPr/>
        </p:nvSpPr>
        <p:spPr>
          <a:xfrm>
            <a:off x="81478" y="2300343"/>
            <a:ext cx="11579859" cy="412229"/>
          </a:xfrm>
          <a:prstGeom prst="rect">
            <a:avLst/>
          </a:prstGeom>
        </p:spPr>
        <p:txBody>
          <a:bodyPr lIns="0" tIns="0" rIns="0" bIns="0" rtlCol="0" anchor="t">
            <a:spAutoFit/>
          </a:bodyPr>
          <a:lstStyle/>
          <a:p>
            <a:pPr algn="ctr" defTabSz="609630">
              <a:lnSpc>
                <a:spcPts val="3360"/>
              </a:lnSpc>
            </a:pPr>
            <a:r>
              <a:rPr lang="en-US" sz="2400" b="1">
                <a:solidFill>
                  <a:srgbClr val="FFFDEE"/>
                </a:solidFill>
                <a:latin typeface="+mj-lt"/>
                <a:ea typeface="Inter Bold"/>
                <a:cs typeface="Inter Bold"/>
                <a:sym typeface="Inter Bold"/>
              </a:rPr>
              <a:t>The route map to get there</a:t>
            </a:r>
          </a:p>
        </p:txBody>
      </p:sp>
      <p:sp>
        <p:nvSpPr>
          <p:cNvPr id="16" name="TextBox 16"/>
          <p:cNvSpPr txBox="1"/>
          <p:nvPr/>
        </p:nvSpPr>
        <p:spPr>
          <a:xfrm>
            <a:off x="5547896" y="2997172"/>
            <a:ext cx="5676017" cy="417673"/>
          </a:xfrm>
          <a:prstGeom prst="rect">
            <a:avLst/>
          </a:prstGeom>
        </p:spPr>
        <p:txBody>
          <a:bodyPr wrap="square" lIns="0" tIns="0" rIns="0" bIns="0" rtlCol="0" anchor="t">
            <a:spAutoFit/>
          </a:bodyPr>
          <a:lstStyle/>
          <a:p>
            <a:pPr algn="ctr" defTabSz="609630">
              <a:lnSpc>
                <a:spcPts val="3360"/>
              </a:lnSpc>
            </a:pPr>
            <a:r>
              <a:rPr lang="en-US" sz="2400" b="1">
                <a:solidFill>
                  <a:srgbClr val="FFFDEE"/>
                </a:solidFill>
                <a:latin typeface="+mj-lt"/>
                <a:ea typeface="Inter Bold"/>
                <a:cs typeface="Inter Bold"/>
                <a:sym typeface="Inter Bold"/>
              </a:rPr>
              <a:t>Focus on</a:t>
            </a:r>
          </a:p>
        </p:txBody>
      </p:sp>
      <p:sp>
        <p:nvSpPr>
          <p:cNvPr id="17" name="TextBox 17"/>
          <p:cNvSpPr txBox="1"/>
          <p:nvPr/>
        </p:nvSpPr>
        <p:spPr>
          <a:xfrm>
            <a:off x="81477" y="4223245"/>
            <a:ext cx="11579859" cy="412229"/>
          </a:xfrm>
          <a:prstGeom prst="rect">
            <a:avLst/>
          </a:prstGeom>
        </p:spPr>
        <p:txBody>
          <a:bodyPr lIns="0" tIns="0" rIns="0" bIns="0" rtlCol="0" anchor="t">
            <a:spAutoFit/>
          </a:bodyPr>
          <a:lstStyle/>
          <a:p>
            <a:pPr algn="ctr" defTabSz="609630">
              <a:lnSpc>
                <a:spcPts val="3360"/>
              </a:lnSpc>
            </a:pPr>
            <a:r>
              <a:rPr lang="en-US" sz="2400" b="1">
                <a:solidFill>
                  <a:srgbClr val="FFFDEE"/>
                </a:solidFill>
                <a:latin typeface="+mj-lt"/>
                <a:ea typeface="Inter Bold"/>
                <a:cs typeface="Inter Bold"/>
                <a:sym typeface="Inter Bold"/>
              </a:rPr>
              <a:t>What is helping? </a:t>
            </a:r>
          </a:p>
        </p:txBody>
      </p:sp>
      <p:sp>
        <p:nvSpPr>
          <p:cNvPr id="21" name="TextBox 21"/>
          <p:cNvSpPr txBox="1"/>
          <p:nvPr/>
        </p:nvSpPr>
        <p:spPr>
          <a:xfrm>
            <a:off x="81477" y="4871371"/>
            <a:ext cx="11579859" cy="412229"/>
          </a:xfrm>
          <a:prstGeom prst="rect">
            <a:avLst/>
          </a:prstGeom>
        </p:spPr>
        <p:txBody>
          <a:bodyPr lIns="0" tIns="0" rIns="0" bIns="0" rtlCol="0" anchor="t">
            <a:spAutoFit/>
          </a:bodyPr>
          <a:lstStyle/>
          <a:p>
            <a:pPr algn="ctr" defTabSz="609630">
              <a:lnSpc>
                <a:spcPts val="3360"/>
              </a:lnSpc>
            </a:pPr>
            <a:r>
              <a:rPr lang="en-US" sz="2400" b="1">
                <a:solidFill>
                  <a:srgbClr val="FFFDEE"/>
                </a:solidFill>
                <a:latin typeface="+mj-lt"/>
                <a:ea typeface="Inter Bold"/>
                <a:cs typeface="Inter Bold"/>
                <a:sym typeface="Inter Bold"/>
              </a:rPr>
              <a:t>Who must act?</a:t>
            </a:r>
          </a:p>
        </p:txBody>
      </p:sp>
      <p:sp>
        <p:nvSpPr>
          <p:cNvPr id="22" name="TextBox 21" descr="Title reads 'For each theme'">
            <a:extLst>
              <a:ext uri="{FF2B5EF4-FFF2-40B4-BE49-F238E27FC236}">
                <a16:creationId xmlns:a16="http://schemas.microsoft.com/office/drawing/2014/main" id="{9D06DA2A-A736-1650-07BC-4A3A7C21226E}"/>
              </a:ext>
            </a:extLst>
          </p:cNvPr>
          <p:cNvSpPr txBox="1"/>
          <p:nvPr/>
        </p:nvSpPr>
        <p:spPr>
          <a:xfrm>
            <a:off x="264902" y="122938"/>
            <a:ext cx="8737181" cy="646331"/>
          </a:xfrm>
          <a:prstGeom prst="rect">
            <a:avLst/>
          </a:prstGeom>
          <a:noFill/>
        </p:spPr>
        <p:txBody>
          <a:bodyPr wrap="square" rtlCol="0">
            <a:spAutoFit/>
          </a:bodyPr>
          <a:lstStyle/>
          <a:p>
            <a:r>
              <a:rPr lang="en-US" sz="3600" b="1" dirty="0">
                <a:solidFill>
                  <a:srgbClr val="002060"/>
                </a:solidFill>
                <a:latin typeface="+mj-lt"/>
              </a:rPr>
              <a:t>For each theme: </a:t>
            </a:r>
            <a:endParaRPr lang="en-GB" sz="3600" b="1" dirty="0">
              <a:solidFill>
                <a:srgbClr val="002060"/>
              </a:solidFill>
              <a:latin typeface="+mj-lt"/>
            </a:endParaRPr>
          </a:p>
        </p:txBody>
      </p:sp>
      <p:sp>
        <p:nvSpPr>
          <p:cNvPr id="23" name="Freeform 3" descr="Image reads 'Where does Scotland need to be by 2030?'">
            <a:extLst>
              <a:ext uri="{FF2B5EF4-FFF2-40B4-BE49-F238E27FC236}">
                <a16:creationId xmlns:a16="http://schemas.microsoft.com/office/drawing/2014/main" id="{32CF7292-DC5C-AE38-0A6C-059107F5D525}"/>
              </a:ext>
            </a:extLst>
          </p:cNvPr>
          <p:cNvSpPr/>
          <p:nvPr/>
        </p:nvSpPr>
        <p:spPr>
          <a:xfrm>
            <a:off x="267665" y="1558304"/>
            <a:ext cx="11579859" cy="617137"/>
          </a:xfrm>
          <a:custGeom>
            <a:avLst/>
            <a:gdLst/>
            <a:ahLst/>
            <a:cxnLst/>
            <a:rect l="l" t="t" r="r" b="b"/>
            <a:pathLst>
              <a:path w="4574759" h="375543">
                <a:moveTo>
                  <a:pt x="22731" y="0"/>
                </a:moveTo>
                <a:lnTo>
                  <a:pt x="4552028" y="0"/>
                </a:lnTo>
                <a:cubicBezTo>
                  <a:pt x="4558057" y="0"/>
                  <a:pt x="4563838" y="2395"/>
                  <a:pt x="4568101" y="6658"/>
                </a:cubicBezTo>
                <a:cubicBezTo>
                  <a:pt x="4572364" y="10921"/>
                  <a:pt x="4574759" y="16703"/>
                  <a:pt x="4574759" y="22731"/>
                </a:cubicBezTo>
                <a:lnTo>
                  <a:pt x="4574759" y="352812"/>
                </a:lnTo>
                <a:cubicBezTo>
                  <a:pt x="4574759" y="365366"/>
                  <a:pt x="4564582" y="375543"/>
                  <a:pt x="4552028" y="375543"/>
                </a:cubicBezTo>
                <a:lnTo>
                  <a:pt x="22731" y="375543"/>
                </a:lnTo>
                <a:cubicBezTo>
                  <a:pt x="16703" y="375543"/>
                  <a:pt x="10921" y="373148"/>
                  <a:pt x="6658" y="368885"/>
                </a:cubicBezTo>
                <a:cubicBezTo>
                  <a:pt x="2395" y="364622"/>
                  <a:pt x="0" y="358841"/>
                  <a:pt x="0" y="352812"/>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24" name="TextBox 5">
            <a:extLst>
              <a:ext uri="{FF2B5EF4-FFF2-40B4-BE49-F238E27FC236}">
                <a16:creationId xmlns:a16="http://schemas.microsoft.com/office/drawing/2014/main" id="{BF39D4BE-F703-8266-BD76-0DED0A6BD748}"/>
              </a:ext>
            </a:extLst>
          </p:cNvPr>
          <p:cNvSpPr txBox="1"/>
          <p:nvPr/>
        </p:nvSpPr>
        <p:spPr>
          <a:xfrm>
            <a:off x="412486" y="1620978"/>
            <a:ext cx="10917845" cy="412229"/>
          </a:xfrm>
          <a:prstGeom prst="rect">
            <a:avLst/>
          </a:prstGeom>
        </p:spPr>
        <p:txBody>
          <a:bodyPr lIns="0" tIns="0" rIns="0" bIns="0" rtlCol="0" anchor="t">
            <a:spAutoFit/>
          </a:bodyPr>
          <a:lstStyle/>
          <a:p>
            <a:pPr algn="ctr" defTabSz="609630">
              <a:lnSpc>
                <a:spcPts val="3360"/>
              </a:lnSpc>
            </a:pPr>
            <a:r>
              <a:rPr lang="en-US" sz="2400" b="1">
                <a:solidFill>
                  <a:srgbClr val="FFFFFF"/>
                </a:solidFill>
                <a:latin typeface="+mj-lt"/>
                <a:ea typeface="Inter Bold"/>
                <a:cs typeface="Inter Bold"/>
                <a:sym typeface="Inter Bold"/>
              </a:rPr>
              <a:t>Where does Scotland need to be by 2030?</a:t>
            </a:r>
          </a:p>
        </p:txBody>
      </p:sp>
      <p:sp>
        <p:nvSpPr>
          <p:cNvPr id="27" name="TextBox 21">
            <a:extLst>
              <a:ext uri="{FF2B5EF4-FFF2-40B4-BE49-F238E27FC236}">
                <a16:creationId xmlns:a16="http://schemas.microsoft.com/office/drawing/2014/main" id="{75DED841-B209-BB38-67C0-2F10967DDCDB}"/>
              </a:ext>
            </a:extLst>
          </p:cNvPr>
          <p:cNvSpPr txBox="1"/>
          <p:nvPr/>
        </p:nvSpPr>
        <p:spPr>
          <a:xfrm>
            <a:off x="81477" y="5527622"/>
            <a:ext cx="11579859" cy="412229"/>
          </a:xfrm>
          <a:prstGeom prst="rect">
            <a:avLst/>
          </a:prstGeom>
        </p:spPr>
        <p:txBody>
          <a:bodyPr lIns="0" tIns="0" rIns="0" bIns="0" rtlCol="0" anchor="t">
            <a:spAutoFit/>
          </a:bodyPr>
          <a:lstStyle/>
          <a:p>
            <a:pPr algn="ctr" defTabSz="609630">
              <a:lnSpc>
                <a:spcPts val="3360"/>
              </a:lnSpc>
            </a:pPr>
            <a:r>
              <a:rPr lang="en-US" sz="2400" b="1">
                <a:solidFill>
                  <a:srgbClr val="FFFDEE"/>
                </a:solidFill>
                <a:latin typeface="+mj-lt"/>
                <a:ea typeface="Inter Bold"/>
                <a:cs typeface="Inter Bold"/>
                <a:sym typeface="Inter Bold"/>
              </a:rPr>
              <a:t>Understanding progress</a:t>
            </a:r>
          </a:p>
        </p:txBody>
      </p:sp>
      <p:sp>
        <p:nvSpPr>
          <p:cNvPr id="28" name="TextBox 21">
            <a:extLst>
              <a:ext uri="{FF2B5EF4-FFF2-40B4-BE49-F238E27FC236}">
                <a16:creationId xmlns:a16="http://schemas.microsoft.com/office/drawing/2014/main" id="{33FC0148-615D-2E85-E2F5-D2ACEBC11490}"/>
              </a:ext>
            </a:extLst>
          </p:cNvPr>
          <p:cNvSpPr txBox="1"/>
          <p:nvPr/>
        </p:nvSpPr>
        <p:spPr>
          <a:xfrm>
            <a:off x="81477" y="6188822"/>
            <a:ext cx="11579859" cy="412229"/>
          </a:xfrm>
          <a:prstGeom prst="rect">
            <a:avLst/>
          </a:prstGeom>
        </p:spPr>
        <p:txBody>
          <a:bodyPr lIns="0" tIns="0" rIns="0" bIns="0" rtlCol="0" anchor="t">
            <a:spAutoFit/>
          </a:bodyPr>
          <a:lstStyle/>
          <a:p>
            <a:pPr algn="ctr" defTabSz="609630">
              <a:lnSpc>
                <a:spcPts val="3360"/>
              </a:lnSpc>
            </a:pPr>
            <a:r>
              <a:rPr lang="en-US" sz="2400" b="1">
                <a:solidFill>
                  <a:srgbClr val="FFFDEE"/>
                </a:solidFill>
                <a:latin typeface="+mj-lt"/>
                <a:ea typeface="Inter Bold"/>
                <a:cs typeface="Inter Bold"/>
                <a:sym typeface="Inter Bold"/>
              </a:rPr>
              <a:t>Also connected to this theme</a:t>
            </a:r>
          </a:p>
        </p:txBody>
      </p:sp>
      <p:sp>
        <p:nvSpPr>
          <p:cNvPr id="30" name="Freeform 3" descr="Image reads: 2024, 2025, 2026, 2027, 2028, 2029, 2030">
            <a:extLst>
              <a:ext uri="{FF2B5EF4-FFF2-40B4-BE49-F238E27FC236}">
                <a16:creationId xmlns:a16="http://schemas.microsoft.com/office/drawing/2014/main" id="{CF59BF4A-E2C0-3EFC-7494-43E123297CAF}"/>
              </a:ext>
            </a:extLst>
          </p:cNvPr>
          <p:cNvSpPr/>
          <p:nvPr/>
        </p:nvSpPr>
        <p:spPr>
          <a:xfrm>
            <a:off x="4927044" y="3533243"/>
            <a:ext cx="6917719" cy="515645"/>
          </a:xfrm>
          <a:custGeom>
            <a:avLst/>
            <a:gdLst/>
            <a:ahLst/>
            <a:cxnLst/>
            <a:rect l="l" t="t" r="r" b="b"/>
            <a:pathLst>
              <a:path w="4574759" h="375543">
                <a:moveTo>
                  <a:pt x="22731" y="0"/>
                </a:moveTo>
                <a:lnTo>
                  <a:pt x="4552028" y="0"/>
                </a:lnTo>
                <a:cubicBezTo>
                  <a:pt x="4558057" y="0"/>
                  <a:pt x="4563838" y="2395"/>
                  <a:pt x="4568101" y="6658"/>
                </a:cubicBezTo>
                <a:cubicBezTo>
                  <a:pt x="4572364" y="10921"/>
                  <a:pt x="4574759" y="16703"/>
                  <a:pt x="4574759" y="22731"/>
                </a:cubicBezTo>
                <a:lnTo>
                  <a:pt x="4574759" y="352812"/>
                </a:lnTo>
                <a:cubicBezTo>
                  <a:pt x="4574759" y="365366"/>
                  <a:pt x="4564582" y="375543"/>
                  <a:pt x="4552028" y="375543"/>
                </a:cubicBezTo>
                <a:lnTo>
                  <a:pt x="22731" y="375543"/>
                </a:lnTo>
                <a:cubicBezTo>
                  <a:pt x="16703" y="375543"/>
                  <a:pt x="10921" y="373148"/>
                  <a:pt x="6658" y="368885"/>
                </a:cubicBezTo>
                <a:cubicBezTo>
                  <a:pt x="2395" y="364622"/>
                  <a:pt x="0" y="358841"/>
                  <a:pt x="0" y="352812"/>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31" name="TextBox 16">
            <a:extLst>
              <a:ext uri="{FF2B5EF4-FFF2-40B4-BE49-F238E27FC236}">
                <a16:creationId xmlns:a16="http://schemas.microsoft.com/office/drawing/2014/main" id="{9C1858FD-D13A-ABDC-8659-FE5FC677E160}"/>
              </a:ext>
            </a:extLst>
          </p:cNvPr>
          <p:cNvSpPr txBox="1"/>
          <p:nvPr/>
        </p:nvSpPr>
        <p:spPr>
          <a:xfrm>
            <a:off x="4867450" y="3575000"/>
            <a:ext cx="7036905" cy="404085"/>
          </a:xfrm>
          <a:prstGeom prst="rect">
            <a:avLst/>
          </a:prstGeom>
        </p:spPr>
        <p:txBody>
          <a:bodyPr wrap="square" lIns="0" tIns="0" rIns="0" bIns="0" rtlCol="0" anchor="t">
            <a:spAutoFit/>
          </a:bodyPr>
          <a:lstStyle/>
          <a:p>
            <a:pPr algn="ctr" defTabSz="609630">
              <a:lnSpc>
                <a:spcPts val="3360"/>
              </a:lnSpc>
            </a:pPr>
            <a:r>
              <a:rPr lang="en-US" sz="2400" b="1">
                <a:solidFill>
                  <a:srgbClr val="FFFDEE"/>
                </a:solidFill>
                <a:latin typeface="+mj-lt"/>
                <a:ea typeface="Inter Bold"/>
                <a:cs typeface="Inter Bold"/>
                <a:sym typeface="Inter Bold"/>
              </a:rPr>
              <a:t>2024, 2025, 2026, 2027, 2028, 2029, 2030</a:t>
            </a:r>
          </a:p>
        </p:txBody>
      </p:sp>
      <p:sp>
        <p:nvSpPr>
          <p:cNvPr id="36" name="Arrow: Bent-Up 35" descr="image shows an arrow ">
            <a:extLst>
              <a:ext uri="{FF2B5EF4-FFF2-40B4-BE49-F238E27FC236}">
                <a16:creationId xmlns:a16="http://schemas.microsoft.com/office/drawing/2014/main" id="{4465EA01-3E8B-5697-395A-0B6DFCDD85D7}"/>
              </a:ext>
            </a:extLst>
          </p:cNvPr>
          <p:cNvSpPr/>
          <p:nvPr/>
        </p:nvSpPr>
        <p:spPr>
          <a:xfrm rot="5400000">
            <a:off x="3359637" y="2338355"/>
            <a:ext cx="843660" cy="2052782"/>
          </a:xfrm>
          <a:prstGeom prst="bentUp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7843"/>
        </a:solidFill>
        <a:effectLst/>
      </p:bgPr>
    </p:bg>
    <p:spTree>
      <p:nvGrpSpPr>
        <p:cNvPr id="1" name=""/>
        <p:cNvGrpSpPr/>
        <p:nvPr/>
      </p:nvGrpSpPr>
      <p:grpSpPr>
        <a:xfrm>
          <a:off x="0" y="0"/>
          <a:ext cx="0" cy="0"/>
          <a:chOff x="0" y="0"/>
          <a:chExt cx="0" cy="0"/>
        </a:xfrm>
      </p:grpSpPr>
      <p:grpSp>
        <p:nvGrpSpPr>
          <p:cNvPr id="2" name="Group 2" descr="image reads 'Where does Scotland need to be by 2030?' "/>
          <p:cNvGrpSpPr/>
          <p:nvPr/>
        </p:nvGrpSpPr>
        <p:grpSpPr>
          <a:xfrm>
            <a:off x="267672" y="890079"/>
            <a:ext cx="11579859" cy="950594"/>
            <a:chOff x="0" y="0"/>
            <a:chExt cx="4574759" cy="375543"/>
          </a:xfrm>
        </p:grpSpPr>
        <p:sp>
          <p:nvSpPr>
            <p:cNvPr id="3" name="Freeform 3"/>
            <p:cNvSpPr/>
            <p:nvPr/>
          </p:nvSpPr>
          <p:spPr>
            <a:xfrm>
              <a:off x="0" y="0"/>
              <a:ext cx="4574759" cy="375543"/>
            </a:xfrm>
            <a:custGeom>
              <a:avLst/>
              <a:gdLst/>
              <a:ahLst/>
              <a:cxnLst/>
              <a:rect l="l" t="t" r="r" b="b"/>
              <a:pathLst>
                <a:path w="4574759" h="375543">
                  <a:moveTo>
                    <a:pt x="22731" y="0"/>
                  </a:moveTo>
                  <a:lnTo>
                    <a:pt x="4552028" y="0"/>
                  </a:lnTo>
                  <a:cubicBezTo>
                    <a:pt x="4558057" y="0"/>
                    <a:pt x="4563838" y="2395"/>
                    <a:pt x="4568101" y="6658"/>
                  </a:cubicBezTo>
                  <a:cubicBezTo>
                    <a:pt x="4572364" y="10921"/>
                    <a:pt x="4574759" y="16703"/>
                    <a:pt x="4574759" y="22731"/>
                  </a:cubicBezTo>
                  <a:lnTo>
                    <a:pt x="4574759" y="352812"/>
                  </a:lnTo>
                  <a:cubicBezTo>
                    <a:pt x="4574759" y="365366"/>
                    <a:pt x="4564582" y="375543"/>
                    <a:pt x="4552028" y="375543"/>
                  </a:cubicBezTo>
                  <a:lnTo>
                    <a:pt x="22731" y="375543"/>
                  </a:lnTo>
                  <a:cubicBezTo>
                    <a:pt x="16703" y="375543"/>
                    <a:pt x="10921" y="373148"/>
                    <a:pt x="6658" y="368885"/>
                  </a:cubicBezTo>
                  <a:cubicBezTo>
                    <a:pt x="2395" y="364622"/>
                    <a:pt x="0" y="358841"/>
                    <a:pt x="0" y="352812"/>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4" name="TextBox 4"/>
            <p:cNvSpPr txBox="1"/>
            <p:nvPr/>
          </p:nvSpPr>
          <p:spPr>
            <a:xfrm>
              <a:off x="0" y="-38100"/>
              <a:ext cx="4574759" cy="41364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TextBox 5"/>
          <p:cNvSpPr txBox="1"/>
          <p:nvPr/>
        </p:nvSpPr>
        <p:spPr>
          <a:xfrm>
            <a:off x="382728" y="2162564"/>
            <a:ext cx="11529985" cy="2433615"/>
          </a:xfrm>
          <a:prstGeom prst="rect">
            <a:avLst/>
          </a:prstGeom>
        </p:spPr>
        <p:txBody>
          <a:bodyPr lIns="0" tIns="0" rIns="0" bIns="0" rtlCol="0" anchor="t">
            <a:spAutoFit/>
          </a:bodyPr>
          <a:lstStyle/>
          <a:p>
            <a:pPr defTabSz="609630">
              <a:lnSpc>
                <a:spcPts val="3173"/>
              </a:lnSpc>
            </a:pPr>
            <a:r>
              <a:rPr lang="en-US" sz="2400">
                <a:solidFill>
                  <a:schemeClr val="bg1"/>
                </a:solidFill>
                <a:latin typeface="+mj-lt"/>
                <a:ea typeface="Inter"/>
                <a:cs typeface="Inter"/>
                <a:sym typeface="Inter"/>
              </a:rPr>
              <a:t>Each theme sets out what Scotland must have in place for the promise to be kept to care experienced children, young people and adults. </a:t>
            </a:r>
            <a:r>
              <a:rPr lang="en-US" sz="2400" u="sng">
                <a:solidFill>
                  <a:schemeClr val="bg1"/>
                </a:solidFill>
                <a:latin typeface="+mj-lt"/>
                <a:ea typeface="Inter"/>
                <a:cs typeface="Inter"/>
                <a:sym typeface="Inter"/>
              </a:rPr>
              <a:t>What</a:t>
            </a:r>
            <a:r>
              <a:rPr lang="en-US" sz="2400">
                <a:solidFill>
                  <a:schemeClr val="bg1"/>
                </a:solidFill>
                <a:latin typeface="+mj-lt"/>
                <a:ea typeface="Inter"/>
                <a:cs typeface="Inter"/>
                <a:sym typeface="Inter"/>
              </a:rPr>
              <a:t> needs to happen is the static destination to keep the promise by 2030. It incorporates the calls to actions from the independent care review. Details on </a:t>
            </a:r>
            <a:r>
              <a:rPr lang="en-US" sz="2400" u="sng">
                <a:solidFill>
                  <a:schemeClr val="bg1"/>
                </a:solidFill>
                <a:latin typeface="+mj-lt"/>
                <a:ea typeface="Inter"/>
                <a:cs typeface="Inter"/>
                <a:sym typeface="Inter"/>
              </a:rPr>
              <a:t>how </a:t>
            </a:r>
            <a:r>
              <a:rPr lang="en-US" sz="2400">
                <a:solidFill>
                  <a:schemeClr val="bg1"/>
                </a:solidFill>
                <a:latin typeface="+mj-lt"/>
                <a:ea typeface="Inter"/>
                <a:cs typeface="Inter"/>
                <a:sym typeface="Inter"/>
              </a:rPr>
              <a:t>Scotland will get there are set out in the route map, which is dynamic and will evolve as progress is made.</a:t>
            </a:r>
          </a:p>
        </p:txBody>
      </p:sp>
      <p:grpSp>
        <p:nvGrpSpPr>
          <p:cNvPr id="6" name="Group 6">
            <a:extLst>
              <a:ext uri="{C183D7F6-B498-43B3-948B-1728B52AA6E4}">
                <adec:decorative xmlns:adec="http://schemas.microsoft.com/office/drawing/2017/decorative" val="1"/>
              </a:ext>
            </a:extLst>
          </p:cNvPr>
          <p:cNvGrpSpPr/>
          <p:nvPr/>
        </p:nvGrpSpPr>
        <p:grpSpPr>
          <a:xfrm>
            <a:off x="0" y="4945397"/>
            <a:ext cx="12192000" cy="2057400"/>
            <a:chOff x="0" y="0"/>
            <a:chExt cx="5598105" cy="812800"/>
          </a:xfrm>
        </p:grpSpPr>
        <p:sp>
          <p:nvSpPr>
            <p:cNvPr id="7" name="Freeform 7"/>
            <p:cNvSpPr/>
            <p:nvPr/>
          </p:nvSpPr>
          <p:spPr>
            <a:xfrm>
              <a:off x="0" y="0"/>
              <a:ext cx="5598105" cy="812800"/>
            </a:xfrm>
            <a:custGeom>
              <a:avLst/>
              <a:gdLst/>
              <a:ahLst/>
              <a:cxnLst/>
              <a:rect l="l" t="t" r="r" b="b"/>
              <a:pathLst>
                <a:path w="5598105" h="812800">
                  <a:moveTo>
                    <a:pt x="18576" y="0"/>
                  </a:moveTo>
                  <a:lnTo>
                    <a:pt x="5579529" y="0"/>
                  </a:lnTo>
                  <a:cubicBezTo>
                    <a:pt x="5589789" y="0"/>
                    <a:pt x="5598105" y="8317"/>
                    <a:pt x="5598105" y="18576"/>
                  </a:cubicBezTo>
                  <a:lnTo>
                    <a:pt x="5598105" y="794224"/>
                  </a:lnTo>
                  <a:cubicBezTo>
                    <a:pt x="5598105" y="799151"/>
                    <a:pt x="5596148" y="803876"/>
                    <a:pt x="5592664" y="807359"/>
                  </a:cubicBezTo>
                  <a:cubicBezTo>
                    <a:pt x="5589181" y="810843"/>
                    <a:pt x="5584456" y="812800"/>
                    <a:pt x="5579529" y="812800"/>
                  </a:cubicBezTo>
                  <a:lnTo>
                    <a:pt x="18576" y="812800"/>
                  </a:lnTo>
                  <a:cubicBezTo>
                    <a:pt x="13649" y="812800"/>
                    <a:pt x="8924" y="810843"/>
                    <a:pt x="5441" y="807359"/>
                  </a:cubicBezTo>
                  <a:cubicBezTo>
                    <a:pt x="1957" y="803876"/>
                    <a:pt x="0" y="799151"/>
                    <a:pt x="0" y="794224"/>
                  </a:cubicBezTo>
                  <a:lnTo>
                    <a:pt x="0" y="18576"/>
                  </a:lnTo>
                  <a:cubicBezTo>
                    <a:pt x="0" y="13649"/>
                    <a:pt x="1957" y="8924"/>
                    <a:pt x="5441" y="5441"/>
                  </a:cubicBezTo>
                  <a:cubicBezTo>
                    <a:pt x="8924" y="1957"/>
                    <a:pt x="13649" y="0"/>
                    <a:pt x="18576"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8" name="TextBox 8"/>
            <p:cNvSpPr txBox="1"/>
            <p:nvPr/>
          </p:nvSpPr>
          <p:spPr>
            <a:xfrm>
              <a:off x="0" y="-38100"/>
              <a:ext cx="5598105" cy="8509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 name="Freeform 9" descr="image reads '2030'"/>
          <p:cNvSpPr/>
          <p:nvPr/>
        </p:nvSpPr>
        <p:spPr>
          <a:xfrm>
            <a:off x="3309596" y="4446181"/>
            <a:ext cx="5496009" cy="2959390"/>
          </a:xfrm>
          <a:custGeom>
            <a:avLst/>
            <a:gdLst/>
            <a:ahLst/>
            <a:cxnLst/>
            <a:rect l="l" t="t" r="r" b="b"/>
            <a:pathLst>
              <a:path w="8244014" h="4439085">
                <a:moveTo>
                  <a:pt x="0" y="0"/>
                </a:moveTo>
                <a:lnTo>
                  <a:pt x="8244015" y="0"/>
                </a:lnTo>
                <a:lnTo>
                  <a:pt x="8244015" y="4439084"/>
                </a:lnTo>
                <a:lnTo>
                  <a:pt x="0" y="4439084"/>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sp>
        <p:nvSpPr>
          <p:cNvPr id="10" name="TextBox 10"/>
          <p:cNvSpPr txBox="1">
            <a:spLocks noGrp="1"/>
          </p:cNvSpPr>
          <p:nvPr>
            <p:ph type="title" idx="4294967295"/>
          </p:nvPr>
        </p:nvSpPr>
        <p:spPr>
          <a:xfrm>
            <a:off x="267672" y="1132331"/>
            <a:ext cx="10917845" cy="4264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336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j-lt"/>
                <a:ea typeface="Inter Bold"/>
                <a:cs typeface="Inter Bold"/>
                <a:sym typeface="Inter Bold"/>
              </a:rPr>
              <a:t>Where does Scotland need to be by 2030?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7843"/>
        </a:solidFill>
        <a:effectLst/>
      </p:bgPr>
    </p:bg>
    <p:spTree>
      <p:nvGrpSpPr>
        <p:cNvPr id="1" name=""/>
        <p:cNvGrpSpPr/>
        <p:nvPr/>
      </p:nvGrpSpPr>
      <p:grpSpPr>
        <a:xfrm>
          <a:off x="0" y="0"/>
          <a:ext cx="0" cy="0"/>
          <a:chOff x="0" y="0"/>
          <a:chExt cx="0" cy="0"/>
        </a:xfrm>
      </p:grpSpPr>
      <p:grpSp>
        <p:nvGrpSpPr>
          <p:cNvPr id="2" name="Group 2" descr="Image reads 'Focus on'"/>
          <p:cNvGrpSpPr/>
          <p:nvPr/>
        </p:nvGrpSpPr>
        <p:grpSpPr>
          <a:xfrm>
            <a:off x="172380" y="63795"/>
            <a:ext cx="11638155" cy="581501"/>
            <a:chOff x="0" y="0"/>
            <a:chExt cx="4600146" cy="219907"/>
          </a:xfrm>
        </p:grpSpPr>
        <p:sp>
          <p:nvSpPr>
            <p:cNvPr id="3" name="Freeform 3"/>
            <p:cNvSpPr/>
            <p:nvPr/>
          </p:nvSpPr>
          <p:spPr>
            <a:xfrm>
              <a:off x="0" y="0"/>
              <a:ext cx="4600146" cy="219907"/>
            </a:xfrm>
            <a:custGeom>
              <a:avLst/>
              <a:gdLst/>
              <a:ahLst/>
              <a:cxnLst/>
              <a:rect l="l" t="t" r="r" b="b"/>
              <a:pathLst>
                <a:path w="4600146" h="219907">
                  <a:moveTo>
                    <a:pt x="22606" y="0"/>
                  </a:moveTo>
                  <a:lnTo>
                    <a:pt x="4577540" y="0"/>
                  </a:lnTo>
                  <a:cubicBezTo>
                    <a:pt x="4590024" y="0"/>
                    <a:pt x="4600146" y="10121"/>
                    <a:pt x="4600146" y="22606"/>
                  </a:cubicBezTo>
                  <a:lnTo>
                    <a:pt x="4600146" y="197301"/>
                  </a:lnTo>
                  <a:cubicBezTo>
                    <a:pt x="4600146" y="203296"/>
                    <a:pt x="4597764" y="209046"/>
                    <a:pt x="4593525" y="213285"/>
                  </a:cubicBezTo>
                  <a:cubicBezTo>
                    <a:pt x="4589285" y="217525"/>
                    <a:pt x="4583535" y="219907"/>
                    <a:pt x="4577540" y="219907"/>
                  </a:cubicBezTo>
                  <a:lnTo>
                    <a:pt x="22606" y="219907"/>
                  </a:lnTo>
                  <a:cubicBezTo>
                    <a:pt x="16610" y="219907"/>
                    <a:pt x="10861" y="217525"/>
                    <a:pt x="6621" y="213285"/>
                  </a:cubicBezTo>
                  <a:cubicBezTo>
                    <a:pt x="2382" y="209046"/>
                    <a:pt x="0" y="203296"/>
                    <a:pt x="0" y="197301"/>
                  </a:cubicBezTo>
                  <a:lnTo>
                    <a:pt x="0" y="22606"/>
                  </a:lnTo>
                  <a:cubicBezTo>
                    <a:pt x="0" y="16610"/>
                    <a:pt x="2382" y="10861"/>
                    <a:pt x="6621" y="6621"/>
                  </a:cubicBezTo>
                  <a:cubicBezTo>
                    <a:pt x="10861" y="2382"/>
                    <a:pt x="16610" y="0"/>
                    <a:pt x="22606"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4" name="TextBox 4"/>
            <p:cNvSpPr txBox="1"/>
            <p:nvPr/>
          </p:nvSpPr>
          <p:spPr>
            <a:xfrm>
              <a:off x="0" y="-38100"/>
              <a:ext cx="4600146" cy="2580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a:extLst>
              <a:ext uri="{C183D7F6-B498-43B3-948B-1728B52AA6E4}">
                <adec:decorative xmlns:adec="http://schemas.microsoft.com/office/drawing/2017/decorative" val="1"/>
              </a:ext>
            </a:extLst>
          </p:cNvPr>
          <p:cNvGrpSpPr/>
          <p:nvPr/>
        </p:nvGrpSpPr>
        <p:grpSpPr>
          <a:xfrm>
            <a:off x="166416" y="716876"/>
            <a:ext cx="11644119" cy="4421182"/>
            <a:chOff x="0" y="0"/>
            <a:chExt cx="4574759" cy="2353272"/>
          </a:xfrm>
        </p:grpSpPr>
        <p:sp>
          <p:nvSpPr>
            <p:cNvPr id="6" name="Freeform 6"/>
            <p:cNvSpPr/>
            <p:nvPr/>
          </p:nvSpPr>
          <p:spPr>
            <a:xfrm>
              <a:off x="0" y="0"/>
              <a:ext cx="4574759" cy="2353272"/>
            </a:xfrm>
            <a:custGeom>
              <a:avLst/>
              <a:gdLst/>
              <a:ahLst/>
              <a:cxnLst/>
              <a:rect l="l" t="t" r="r" b="b"/>
              <a:pathLst>
                <a:path w="4574759" h="2353272">
                  <a:moveTo>
                    <a:pt x="22731" y="0"/>
                  </a:moveTo>
                  <a:lnTo>
                    <a:pt x="4552028" y="0"/>
                  </a:lnTo>
                  <a:cubicBezTo>
                    <a:pt x="4558057" y="0"/>
                    <a:pt x="4563838" y="2395"/>
                    <a:pt x="4568101" y="6658"/>
                  </a:cubicBezTo>
                  <a:cubicBezTo>
                    <a:pt x="4572364" y="10921"/>
                    <a:pt x="4574759" y="16703"/>
                    <a:pt x="4574759" y="22731"/>
                  </a:cubicBezTo>
                  <a:lnTo>
                    <a:pt x="4574759" y="2330541"/>
                  </a:lnTo>
                  <a:cubicBezTo>
                    <a:pt x="4574759" y="2336569"/>
                    <a:pt x="4572364" y="2342351"/>
                    <a:pt x="4568101" y="2346614"/>
                  </a:cubicBezTo>
                  <a:cubicBezTo>
                    <a:pt x="4563838" y="2350877"/>
                    <a:pt x="4558057" y="2353272"/>
                    <a:pt x="4552028" y="2353272"/>
                  </a:cubicBezTo>
                  <a:lnTo>
                    <a:pt x="22731" y="2353272"/>
                  </a:lnTo>
                  <a:cubicBezTo>
                    <a:pt x="16703" y="2353272"/>
                    <a:pt x="10921" y="2350877"/>
                    <a:pt x="6658" y="2346614"/>
                  </a:cubicBezTo>
                  <a:cubicBezTo>
                    <a:pt x="2395" y="2342351"/>
                    <a:pt x="0" y="2336569"/>
                    <a:pt x="0" y="2330541"/>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7" name="TextBox 7"/>
            <p:cNvSpPr txBox="1"/>
            <p:nvPr/>
          </p:nvSpPr>
          <p:spPr>
            <a:xfrm>
              <a:off x="0" y="-38100"/>
              <a:ext cx="4574759" cy="239137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 name="TextBox 8"/>
          <p:cNvSpPr txBox="1">
            <a:spLocks noGrp="1"/>
          </p:cNvSpPr>
          <p:nvPr>
            <p:ph type="title" idx="4294967295"/>
          </p:nvPr>
        </p:nvSpPr>
        <p:spPr>
          <a:xfrm>
            <a:off x="-64259" y="176560"/>
            <a:ext cx="11579859" cy="4426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336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DEE"/>
                </a:solidFill>
                <a:effectLst/>
                <a:uLnTx/>
                <a:uFillTx/>
                <a:latin typeface="+mj-lt"/>
                <a:ea typeface="Inter Bold"/>
                <a:cs typeface="Inter Bold"/>
                <a:sym typeface="Inter Bold"/>
              </a:rPr>
              <a:t>Focus on</a:t>
            </a:r>
          </a:p>
        </p:txBody>
      </p:sp>
      <p:sp>
        <p:nvSpPr>
          <p:cNvPr id="9" name="TextBox 9"/>
          <p:cNvSpPr txBox="1"/>
          <p:nvPr/>
        </p:nvSpPr>
        <p:spPr>
          <a:xfrm>
            <a:off x="450896" y="1090449"/>
            <a:ext cx="11290207" cy="4851969"/>
          </a:xfrm>
          <a:prstGeom prst="rect">
            <a:avLst/>
          </a:prstGeom>
        </p:spPr>
        <p:txBody>
          <a:bodyPr lIns="0" tIns="0" rIns="0" bIns="0" rtlCol="0" anchor="t">
            <a:spAutoFit/>
          </a:bodyPr>
          <a:lstStyle/>
          <a:p>
            <a:pPr defTabSz="609630">
              <a:lnSpc>
                <a:spcPts val="2520"/>
              </a:lnSpc>
            </a:pPr>
            <a:r>
              <a:rPr lang="en-US" sz="2400" dirty="0">
                <a:solidFill>
                  <a:srgbClr val="FFFDEE"/>
                </a:solidFill>
                <a:latin typeface="+mj-lt"/>
                <a:ea typeface="Inter"/>
                <a:cs typeface="Inter"/>
                <a:sym typeface="Inter"/>
              </a:rPr>
              <a:t>Each of the five foundations has a ‘focus on’ area which states a particular challenge that needs a collective response and where change must be accelerated to ensure the promise is kept. </a:t>
            </a:r>
          </a:p>
          <a:p>
            <a:pPr defTabSz="609630">
              <a:lnSpc>
                <a:spcPts val="2520"/>
              </a:lnSpc>
            </a:pPr>
            <a:endParaRPr lang="en-US" sz="2400" dirty="0">
              <a:solidFill>
                <a:srgbClr val="FFFDEE"/>
              </a:solidFill>
              <a:latin typeface="+mj-lt"/>
              <a:ea typeface="Inter Bold"/>
              <a:cs typeface="Inter Bold"/>
              <a:sym typeface="Inter Bold"/>
            </a:endParaRPr>
          </a:p>
          <a:p>
            <a:pPr defTabSz="609630">
              <a:lnSpc>
                <a:spcPts val="2520"/>
              </a:lnSpc>
            </a:pPr>
            <a:r>
              <a:rPr lang="en-US" sz="2400" b="1" dirty="0">
                <a:solidFill>
                  <a:srgbClr val="FFFDEE"/>
                </a:solidFill>
                <a:latin typeface="+mj-lt"/>
                <a:ea typeface="Inter Bold"/>
                <a:cs typeface="Inter Bold"/>
                <a:sym typeface="Inter Bold"/>
              </a:rPr>
              <a:t>Voice</a:t>
            </a:r>
            <a:r>
              <a:rPr lang="en-US" sz="2400" dirty="0">
                <a:solidFill>
                  <a:srgbClr val="FFFDEE"/>
                </a:solidFill>
                <a:latin typeface="+mj-lt"/>
                <a:ea typeface="Inter"/>
                <a:cs typeface="Inter"/>
                <a:sym typeface="Inter"/>
              </a:rPr>
              <a:t> - focus on accurate record keeping that can evidence views were sought and informed decision making. When documenting decisions, the right to access care records must be respected.</a:t>
            </a:r>
          </a:p>
          <a:p>
            <a:pPr defTabSz="609630">
              <a:lnSpc>
                <a:spcPts val="2520"/>
              </a:lnSpc>
            </a:pPr>
            <a:endParaRPr lang="en-US" sz="2400" dirty="0">
              <a:solidFill>
                <a:srgbClr val="FFFDEE"/>
              </a:solidFill>
              <a:latin typeface="+mj-lt"/>
              <a:ea typeface="Inter"/>
              <a:cs typeface="Inter"/>
              <a:sym typeface="Inter"/>
            </a:endParaRPr>
          </a:p>
          <a:p>
            <a:pPr defTabSz="609630">
              <a:lnSpc>
                <a:spcPts val="2520"/>
              </a:lnSpc>
            </a:pPr>
            <a:r>
              <a:rPr lang="en-US" sz="2400" b="1" dirty="0">
                <a:solidFill>
                  <a:srgbClr val="FFFDEE"/>
                </a:solidFill>
                <a:latin typeface="+mj-lt"/>
                <a:ea typeface="Inter Bold"/>
                <a:cs typeface="Inter Bold"/>
                <a:sym typeface="Inter Bold"/>
              </a:rPr>
              <a:t>Family</a:t>
            </a:r>
            <a:r>
              <a:rPr lang="en-US" sz="2400" dirty="0">
                <a:solidFill>
                  <a:srgbClr val="FFFDEE"/>
                </a:solidFill>
                <a:latin typeface="+mj-lt"/>
                <a:ea typeface="Inter"/>
                <a:cs typeface="Inter"/>
                <a:sym typeface="Inter"/>
              </a:rPr>
              <a:t> - focus on very young children and babies. Scotland must support families at an earlier stage, so more babies and infants remain at home in loving nurturing relationships. </a:t>
            </a:r>
          </a:p>
          <a:p>
            <a:pPr defTabSz="609630">
              <a:lnSpc>
                <a:spcPts val="2520"/>
              </a:lnSpc>
            </a:pPr>
            <a:endParaRPr lang="en-US" sz="2400" dirty="0">
              <a:solidFill>
                <a:srgbClr val="FFFDEE"/>
              </a:solidFill>
              <a:latin typeface="+mj-lt"/>
              <a:ea typeface="Inter"/>
              <a:cs typeface="Inter"/>
              <a:sym typeface="Inter"/>
            </a:endParaRPr>
          </a:p>
          <a:p>
            <a:pPr defTabSz="609630">
              <a:lnSpc>
                <a:spcPts val="2707"/>
              </a:lnSpc>
            </a:pPr>
            <a:endParaRPr lang="en-US" dirty="0">
              <a:solidFill>
                <a:srgbClr val="FFFDEE"/>
              </a:solidFill>
              <a:latin typeface="Inter"/>
              <a:ea typeface="Inter"/>
              <a:cs typeface="Inter"/>
              <a:sym typeface="Inter"/>
            </a:endParaRPr>
          </a:p>
          <a:p>
            <a:pPr defTabSz="609630">
              <a:lnSpc>
                <a:spcPts val="2707"/>
              </a:lnSpc>
            </a:pPr>
            <a:endParaRPr lang="en-US" dirty="0">
              <a:solidFill>
                <a:srgbClr val="FFFDEE"/>
              </a:solidFill>
              <a:latin typeface="Inter"/>
              <a:ea typeface="Inter"/>
              <a:cs typeface="Inter"/>
              <a:sym typeface="Inter"/>
            </a:endParaRPr>
          </a:p>
          <a:p>
            <a:pPr defTabSz="609630">
              <a:lnSpc>
                <a:spcPts val="2707"/>
              </a:lnSpc>
            </a:pPr>
            <a:endParaRPr lang="en-US" dirty="0">
              <a:solidFill>
                <a:srgbClr val="FFFDEE"/>
              </a:solidFill>
              <a:latin typeface="Inter"/>
              <a:ea typeface="Inter"/>
              <a:cs typeface="Inter"/>
              <a:sym typeface="Inter"/>
            </a:endParaRPr>
          </a:p>
        </p:txBody>
      </p:sp>
      <p:sp>
        <p:nvSpPr>
          <p:cNvPr id="10" name="Freeform 5">
            <a:extLst>
              <a:ext uri="{FF2B5EF4-FFF2-40B4-BE49-F238E27FC236}">
                <a16:creationId xmlns:a16="http://schemas.microsoft.com/office/drawing/2014/main" id="{DC85CA1D-18E5-4B62-CA98-26F387502458}"/>
              </a:ext>
              <a:ext uri="{C183D7F6-B498-43B3-948B-1728B52AA6E4}">
                <adec:decorative xmlns:adec="http://schemas.microsoft.com/office/drawing/2017/decorative" val="1"/>
              </a:ext>
            </a:extLst>
          </p:cNvPr>
          <p:cNvSpPr/>
          <p:nvPr/>
        </p:nvSpPr>
        <p:spPr>
          <a:xfrm>
            <a:off x="381425" y="5942418"/>
            <a:ext cx="3504776" cy="731383"/>
          </a:xfrm>
          <a:custGeom>
            <a:avLst/>
            <a:gdLst/>
            <a:ahLst/>
            <a:cxnLst/>
            <a:rect l="l" t="t" r="r" b="b"/>
            <a:pathLst>
              <a:path w="6052645" h="1226990">
                <a:moveTo>
                  <a:pt x="0" y="0"/>
                </a:moveTo>
                <a:lnTo>
                  <a:pt x="6052645" y="0"/>
                </a:lnTo>
                <a:lnTo>
                  <a:pt x="6052645" y="1226990"/>
                </a:lnTo>
                <a:lnTo>
                  <a:pt x="0" y="1226990"/>
                </a:lnTo>
                <a:lnTo>
                  <a:pt x="0" y="0"/>
                </a:lnTo>
                <a:close/>
              </a:path>
            </a:pathLst>
          </a:custGeom>
          <a:blipFill>
            <a:blip r:embed="rId3"/>
            <a:stretch>
              <a:fillRect t="-6214" b="-6214"/>
            </a:stretch>
          </a:blipFill>
        </p:spPr>
        <p:txBody>
          <a:bodyPr/>
          <a:lstStyle/>
          <a:p>
            <a:pPr defTabSz="609630"/>
            <a:endParaRPr lang="en-GB" sz="1200">
              <a:solidFill>
                <a:prstClr val="black"/>
              </a:solidFill>
              <a:latin typeface="Calibri"/>
            </a:endParaRPr>
          </a:p>
        </p:txBody>
      </p:sp>
      <p:sp>
        <p:nvSpPr>
          <p:cNvPr id="11" name="Freeform 5">
            <a:extLst>
              <a:ext uri="{FF2B5EF4-FFF2-40B4-BE49-F238E27FC236}">
                <a16:creationId xmlns:a16="http://schemas.microsoft.com/office/drawing/2014/main" id="{69A1DDBC-3020-A96B-E278-A7A5F80099BA}"/>
              </a:ext>
              <a:ext uri="{C183D7F6-B498-43B3-948B-1728B52AA6E4}">
                <adec:decorative xmlns:adec="http://schemas.microsoft.com/office/drawing/2017/decorative" val="1"/>
              </a:ext>
            </a:extLst>
          </p:cNvPr>
          <p:cNvSpPr/>
          <p:nvPr/>
        </p:nvSpPr>
        <p:spPr>
          <a:xfrm>
            <a:off x="3886201" y="5968468"/>
            <a:ext cx="3725993" cy="679282"/>
          </a:xfrm>
          <a:custGeom>
            <a:avLst/>
            <a:gdLst/>
            <a:ahLst/>
            <a:cxnLst/>
            <a:rect l="l" t="t" r="r" b="b"/>
            <a:pathLst>
              <a:path w="6052645" h="1226990">
                <a:moveTo>
                  <a:pt x="0" y="0"/>
                </a:moveTo>
                <a:lnTo>
                  <a:pt x="6052645" y="0"/>
                </a:lnTo>
                <a:lnTo>
                  <a:pt x="6052645" y="1226990"/>
                </a:lnTo>
                <a:lnTo>
                  <a:pt x="0" y="1226990"/>
                </a:lnTo>
                <a:lnTo>
                  <a:pt x="0" y="0"/>
                </a:lnTo>
                <a:close/>
              </a:path>
            </a:pathLst>
          </a:custGeom>
          <a:blipFill>
            <a:blip r:embed="rId3"/>
            <a:stretch>
              <a:fillRect t="-6214" b="-6214"/>
            </a:stretch>
          </a:blipFill>
        </p:spPr>
        <p:txBody>
          <a:bodyPr/>
          <a:lstStyle/>
          <a:p>
            <a:pPr defTabSz="609630"/>
            <a:endParaRPr lang="en-GB" sz="1200">
              <a:solidFill>
                <a:prstClr val="black"/>
              </a:solidFill>
              <a:latin typeface="Calibri"/>
            </a:endParaRPr>
          </a:p>
        </p:txBody>
      </p:sp>
      <p:sp>
        <p:nvSpPr>
          <p:cNvPr id="12" name="Freeform 5">
            <a:extLst>
              <a:ext uri="{FF2B5EF4-FFF2-40B4-BE49-F238E27FC236}">
                <a16:creationId xmlns:a16="http://schemas.microsoft.com/office/drawing/2014/main" id="{503F3DD0-D463-45B8-8792-6CA7D1E22F1F}"/>
              </a:ext>
              <a:ext uri="{C183D7F6-B498-43B3-948B-1728B52AA6E4}">
                <adec:decorative xmlns:adec="http://schemas.microsoft.com/office/drawing/2017/decorative" val="1"/>
              </a:ext>
            </a:extLst>
          </p:cNvPr>
          <p:cNvSpPr/>
          <p:nvPr/>
        </p:nvSpPr>
        <p:spPr>
          <a:xfrm>
            <a:off x="7544763" y="5942418"/>
            <a:ext cx="4035097" cy="731383"/>
          </a:xfrm>
          <a:custGeom>
            <a:avLst/>
            <a:gdLst/>
            <a:ahLst/>
            <a:cxnLst/>
            <a:rect l="l" t="t" r="r" b="b"/>
            <a:pathLst>
              <a:path w="6052645" h="1226990">
                <a:moveTo>
                  <a:pt x="0" y="0"/>
                </a:moveTo>
                <a:lnTo>
                  <a:pt x="6052645" y="0"/>
                </a:lnTo>
                <a:lnTo>
                  <a:pt x="6052645" y="1226990"/>
                </a:lnTo>
                <a:lnTo>
                  <a:pt x="0" y="1226990"/>
                </a:lnTo>
                <a:lnTo>
                  <a:pt x="0" y="0"/>
                </a:lnTo>
                <a:close/>
              </a:path>
            </a:pathLst>
          </a:custGeom>
          <a:blipFill>
            <a:blip r:embed="rId3"/>
            <a:stretch>
              <a:fillRect t="-6214" b="-6214"/>
            </a:stretch>
          </a:blipFill>
        </p:spPr>
        <p:txBody>
          <a:bodyPr/>
          <a:lstStyle/>
          <a:p>
            <a:pPr defTabSz="609630"/>
            <a:endParaRPr lang="en-GB" sz="1200">
              <a:solidFill>
                <a:prstClr val="black"/>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7843"/>
        </a:solidFill>
        <a:effectLst/>
      </p:bgPr>
    </p:bg>
    <p:spTree>
      <p:nvGrpSpPr>
        <p:cNvPr id="1" name=""/>
        <p:cNvGrpSpPr/>
        <p:nvPr/>
      </p:nvGrpSpPr>
      <p:grpSpPr>
        <a:xfrm>
          <a:off x="0" y="0"/>
          <a:ext cx="0" cy="0"/>
          <a:chOff x="0" y="0"/>
          <a:chExt cx="0" cy="0"/>
        </a:xfrm>
      </p:grpSpPr>
      <p:grpSp>
        <p:nvGrpSpPr>
          <p:cNvPr id="2" name="Group 2" descr="Image reads 'focus on' "/>
          <p:cNvGrpSpPr/>
          <p:nvPr/>
        </p:nvGrpSpPr>
        <p:grpSpPr>
          <a:xfrm>
            <a:off x="172380" y="63795"/>
            <a:ext cx="11644119" cy="556639"/>
            <a:chOff x="0" y="0"/>
            <a:chExt cx="4600146" cy="219907"/>
          </a:xfrm>
        </p:grpSpPr>
        <p:sp>
          <p:nvSpPr>
            <p:cNvPr id="3" name="Freeform 3"/>
            <p:cNvSpPr/>
            <p:nvPr/>
          </p:nvSpPr>
          <p:spPr>
            <a:xfrm>
              <a:off x="0" y="0"/>
              <a:ext cx="4600146" cy="219907"/>
            </a:xfrm>
            <a:custGeom>
              <a:avLst/>
              <a:gdLst/>
              <a:ahLst/>
              <a:cxnLst/>
              <a:rect l="l" t="t" r="r" b="b"/>
              <a:pathLst>
                <a:path w="4600146" h="219907">
                  <a:moveTo>
                    <a:pt x="22606" y="0"/>
                  </a:moveTo>
                  <a:lnTo>
                    <a:pt x="4577540" y="0"/>
                  </a:lnTo>
                  <a:cubicBezTo>
                    <a:pt x="4590024" y="0"/>
                    <a:pt x="4600146" y="10121"/>
                    <a:pt x="4600146" y="22606"/>
                  </a:cubicBezTo>
                  <a:lnTo>
                    <a:pt x="4600146" y="197301"/>
                  </a:lnTo>
                  <a:cubicBezTo>
                    <a:pt x="4600146" y="203296"/>
                    <a:pt x="4597764" y="209046"/>
                    <a:pt x="4593525" y="213285"/>
                  </a:cubicBezTo>
                  <a:cubicBezTo>
                    <a:pt x="4589285" y="217525"/>
                    <a:pt x="4583535" y="219907"/>
                    <a:pt x="4577540" y="219907"/>
                  </a:cubicBezTo>
                  <a:lnTo>
                    <a:pt x="22606" y="219907"/>
                  </a:lnTo>
                  <a:cubicBezTo>
                    <a:pt x="16610" y="219907"/>
                    <a:pt x="10861" y="217525"/>
                    <a:pt x="6621" y="213285"/>
                  </a:cubicBezTo>
                  <a:cubicBezTo>
                    <a:pt x="2382" y="209046"/>
                    <a:pt x="0" y="203296"/>
                    <a:pt x="0" y="197301"/>
                  </a:cubicBezTo>
                  <a:lnTo>
                    <a:pt x="0" y="22606"/>
                  </a:lnTo>
                  <a:cubicBezTo>
                    <a:pt x="0" y="16610"/>
                    <a:pt x="2382" y="10861"/>
                    <a:pt x="6621" y="6621"/>
                  </a:cubicBezTo>
                  <a:cubicBezTo>
                    <a:pt x="10861" y="2382"/>
                    <a:pt x="16610" y="0"/>
                    <a:pt x="22606"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4" name="TextBox 4"/>
            <p:cNvSpPr txBox="1"/>
            <p:nvPr/>
          </p:nvSpPr>
          <p:spPr>
            <a:xfrm>
              <a:off x="0" y="-38100"/>
              <a:ext cx="4600146" cy="2580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a:extLst>
              <a:ext uri="{C183D7F6-B498-43B3-948B-1728B52AA6E4}">
                <adec:decorative xmlns:adec="http://schemas.microsoft.com/office/drawing/2017/decorative" val="1"/>
              </a:ext>
            </a:extLst>
          </p:cNvPr>
          <p:cNvGrpSpPr/>
          <p:nvPr/>
        </p:nvGrpSpPr>
        <p:grpSpPr>
          <a:xfrm>
            <a:off x="166416" y="716876"/>
            <a:ext cx="11644119" cy="4421182"/>
            <a:chOff x="0" y="0"/>
            <a:chExt cx="4574759" cy="2353272"/>
          </a:xfrm>
        </p:grpSpPr>
        <p:sp>
          <p:nvSpPr>
            <p:cNvPr id="6" name="Freeform 6"/>
            <p:cNvSpPr/>
            <p:nvPr/>
          </p:nvSpPr>
          <p:spPr>
            <a:xfrm>
              <a:off x="0" y="0"/>
              <a:ext cx="4574759" cy="2353272"/>
            </a:xfrm>
            <a:custGeom>
              <a:avLst/>
              <a:gdLst/>
              <a:ahLst/>
              <a:cxnLst/>
              <a:rect l="l" t="t" r="r" b="b"/>
              <a:pathLst>
                <a:path w="4574759" h="2353272">
                  <a:moveTo>
                    <a:pt x="22731" y="0"/>
                  </a:moveTo>
                  <a:lnTo>
                    <a:pt x="4552028" y="0"/>
                  </a:lnTo>
                  <a:cubicBezTo>
                    <a:pt x="4558057" y="0"/>
                    <a:pt x="4563838" y="2395"/>
                    <a:pt x="4568101" y="6658"/>
                  </a:cubicBezTo>
                  <a:cubicBezTo>
                    <a:pt x="4572364" y="10921"/>
                    <a:pt x="4574759" y="16703"/>
                    <a:pt x="4574759" y="22731"/>
                  </a:cubicBezTo>
                  <a:lnTo>
                    <a:pt x="4574759" y="2330541"/>
                  </a:lnTo>
                  <a:cubicBezTo>
                    <a:pt x="4574759" y="2336569"/>
                    <a:pt x="4572364" y="2342351"/>
                    <a:pt x="4568101" y="2346614"/>
                  </a:cubicBezTo>
                  <a:cubicBezTo>
                    <a:pt x="4563838" y="2350877"/>
                    <a:pt x="4558057" y="2353272"/>
                    <a:pt x="4552028" y="2353272"/>
                  </a:cubicBezTo>
                  <a:lnTo>
                    <a:pt x="22731" y="2353272"/>
                  </a:lnTo>
                  <a:cubicBezTo>
                    <a:pt x="16703" y="2353272"/>
                    <a:pt x="10921" y="2350877"/>
                    <a:pt x="6658" y="2346614"/>
                  </a:cubicBezTo>
                  <a:cubicBezTo>
                    <a:pt x="2395" y="2342351"/>
                    <a:pt x="0" y="2336569"/>
                    <a:pt x="0" y="2330541"/>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7" name="TextBox 7"/>
            <p:cNvSpPr txBox="1"/>
            <p:nvPr/>
          </p:nvSpPr>
          <p:spPr>
            <a:xfrm>
              <a:off x="0" y="-38100"/>
              <a:ext cx="4574759" cy="239137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 name="TextBox 8"/>
          <p:cNvSpPr txBox="1"/>
          <p:nvPr/>
        </p:nvSpPr>
        <p:spPr>
          <a:xfrm>
            <a:off x="1" y="109069"/>
            <a:ext cx="11579859" cy="436017"/>
          </a:xfrm>
          <a:prstGeom prst="rect">
            <a:avLst/>
          </a:prstGeom>
        </p:spPr>
        <p:txBody>
          <a:bodyPr lIns="0" tIns="0" rIns="0" bIns="0" rtlCol="0" anchor="t">
            <a:spAutoFit/>
          </a:bodyPr>
          <a:lstStyle/>
          <a:p>
            <a:pPr algn="ctr" defTabSz="609630">
              <a:lnSpc>
                <a:spcPts val="3360"/>
              </a:lnSpc>
            </a:pPr>
            <a:r>
              <a:rPr lang="en-US" sz="3200" b="1">
                <a:solidFill>
                  <a:srgbClr val="FFFDEE"/>
                </a:solidFill>
                <a:latin typeface="+mj-lt"/>
                <a:ea typeface="Inter Bold"/>
                <a:cs typeface="Inter Bold"/>
                <a:sym typeface="Inter Bold"/>
              </a:rPr>
              <a:t>Focus on</a:t>
            </a:r>
          </a:p>
        </p:txBody>
      </p:sp>
      <p:sp>
        <p:nvSpPr>
          <p:cNvPr id="9" name="TextBox 9"/>
          <p:cNvSpPr txBox="1"/>
          <p:nvPr/>
        </p:nvSpPr>
        <p:spPr>
          <a:xfrm>
            <a:off x="450896" y="1090449"/>
            <a:ext cx="11290207" cy="4531369"/>
          </a:xfrm>
          <a:prstGeom prst="rect">
            <a:avLst/>
          </a:prstGeom>
        </p:spPr>
        <p:txBody>
          <a:bodyPr lIns="0" tIns="0" rIns="0" bIns="0" rtlCol="0" anchor="t">
            <a:spAutoFit/>
          </a:bodyPr>
          <a:lstStyle/>
          <a:p>
            <a:pPr defTabSz="609630">
              <a:lnSpc>
                <a:spcPts val="2520"/>
              </a:lnSpc>
            </a:pPr>
            <a:r>
              <a:rPr lang="en-US" sz="2400" b="1" dirty="0">
                <a:solidFill>
                  <a:srgbClr val="FFFDEE"/>
                </a:solidFill>
                <a:latin typeface="+mj-lt"/>
                <a:ea typeface="Inter Bold"/>
                <a:cs typeface="Inter Bold"/>
                <a:sym typeface="Inter Bold"/>
              </a:rPr>
              <a:t>Care</a:t>
            </a:r>
            <a:r>
              <a:rPr lang="en-US" sz="2400" dirty="0">
                <a:solidFill>
                  <a:srgbClr val="FFFDEE"/>
                </a:solidFill>
                <a:latin typeface="+mj-lt"/>
                <a:ea typeface="Inter"/>
                <a:cs typeface="Inter"/>
                <a:sym typeface="Inter"/>
              </a:rPr>
              <a:t> - focus must be on unaccompanied asylum-seeking children and young people, as the number entering Scotland’s ‘care system’ has meant that an already stretched system is not well equipped to meet their needs.</a:t>
            </a:r>
          </a:p>
          <a:p>
            <a:pPr defTabSz="609630">
              <a:lnSpc>
                <a:spcPts val="2520"/>
              </a:lnSpc>
            </a:pPr>
            <a:endParaRPr lang="en-US" sz="2400" dirty="0">
              <a:solidFill>
                <a:srgbClr val="FFFDEE"/>
              </a:solidFill>
              <a:latin typeface="+mj-lt"/>
              <a:ea typeface="Inter"/>
              <a:cs typeface="Inter"/>
              <a:sym typeface="Inter"/>
            </a:endParaRPr>
          </a:p>
          <a:p>
            <a:pPr defTabSz="609630">
              <a:lnSpc>
                <a:spcPts val="2520"/>
              </a:lnSpc>
            </a:pPr>
            <a:r>
              <a:rPr lang="en-US" sz="2400" b="1" dirty="0">
                <a:solidFill>
                  <a:srgbClr val="FFFDEE"/>
                </a:solidFill>
                <a:latin typeface="+mj-lt"/>
                <a:ea typeface="Inter Bold"/>
                <a:cs typeface="Inter Bold"/>
                <a:sym typeface="Inter Bold"/>
              </a:rPr>
              <a:t>People</a:t>
            </a:r>
            <a:r>
              <a:rPr lang="en-US" sz="2400" dirty="0">
                <a:solidFill>
                  <a:srgbClr val="FFFDEE"/>
                </a:solidFill>
                <a:latin typeface="+mj-lt"/>
                <a:ea typeface="Inter"/>
                <a:cs typeface="Inter"/>
                <a:sym typeface="Inter"/>
              </a:rPr>
              <a:t> - focus must be on the crisis on the workforce in and around Scotland’s ‘care system’; there are simply not enough people in the system to do the work required to care and support, let alone reform.</a:t>
            </a:r>
          </a:p>
          <a:p>
            <a:pPr defTabSz="609630">
              <a:lnSpc>
                <a:spcPts val="2520"/>
              </a:lnSpc>
            </a:pPr>
            <a:endParaRPr lang="en-US" sz="2400" dirty="0">
              <a:solidFill>
                <a:srgbClr val="FFFDEE"/>
              </a:solidFill>
              <a:latin typeface="+mj-lt"/>
              <a:ea typeface="Inter"/>
              <a:cs typeface="Inter"/>
              <a:sym typeface="Inter"/>
            </a:endParaRPr>
          </a:p>
          <a:p>
            <a:pPr defTabSz="609630">
              <a:lnSpc>
                <a:spcPts val="2520"/>
              </a:lnSpc>
            </a:pPr>
            <a:r>
              <a:rPr lang="en-US" sz="2400" b="1" dirty="0">
                <a:solidFill>
                  <a:srgbClr val="FFFDEE"/>
                </a:solidFill>
                <a:latin typeface="+mj-lt"/>
                <a:ea typeface="Inter Bold"/>
                <a:cs typeface="Inter Bold"/>
                <a:sym typeface="Inter Bold"/>
              </a:rPr>
              <a:t>Scaffolding</a:t>
            </a:r>
            <a:r>
              <a:rPr lang="en-US" sz="2400" b="1" dirty="0">
                <a:solidFill>
                  <a:srgbClr val="FFFDEE"/>
                </a:solidFill>
                <a:latin typeface="+mj-lt"/>
                <a:ea typeface="Inter"/>
                <a:cs typeface="Inter"/>
                <a:sym typeface="Inter"/>
              </a:rPr>
              <a:t> </a:t>
            </a:r>
            <a:r>
              <a:rPr lang="en-US" sz="2400" dirty="0">
                <a:solidFill>
                  <a:srgbClr val="FFFDEE"/>
                </a:solidFill>
                <a:latin typeface="+mj-lt"/>
                <a:ea typeface="Inter"/>
                <a:cs typeface="Inter"/>
                <a:sym typeface="Inter"/>
              </a:rPr>
              <a:t>-  focus must be on ensuring that funding is clearly aligned to need and impact across the 'care system' and all adjacent systems.</a:t>
            </a:r>
          </a:p>
          <a:p>
            <a:pPr defTabSz="609630">
              <a:lnSpc>
                <a:spcPts val="2520"/>
              </a:lnSpc>
            </a:pPr>
            <a:endParaRPr lang="en-US" sz="2400" dirty="0">
              <a:solidFill>
                <a:srgbClr val="FFFDEE"/>
              </a:solidFill>
              <a:latin typeface="+mj-lt"/>
              <a:ea typeface="Inter"/>
              <a:cs typeface="Inter"/>
              <a:sym typeface="Inter"/>
            </a:endParaRPr>
          </a:p>
          <a:p>
            <a:pPr defTabSz="609630">
              <a:lnSpc>
                <a:spcPts val="2707"/>
              </a:lnSpc>
            </a:pPr>
            <a:endParaRPr lang="en-US" dirty="0">
              <a:solidFill>
                <a:srgbClr val="FFFDEE"/>
              </a:solidFill>
              <a:latin typeface="Inter"/>
              <a:ea typeface="Inter"/>
              <a:cs typeface="Inter"/>
              <a:sym typeface="Inter"/>
            </a:endParaRPr>
          </a:p>
          <a:p>
            <a:pPr defTabSz="609630">
              <a:lnSpc>
                <a:spcPts val="2707"/>
              </a:lnSpc>
            </a:pPr>
            <a:endParaRPr lang="en-US" dirty="0">
              <a:solidFill>
                <a:srgbClr val="FFFDEE"/>
              </a:solidFill>
              <a:latin typeface="Inter"/>
              <a:ea typeface="Inter"/>
              <a:cs typeface="Inter"/>
              <a:sym typeface="Inter"/>
            </a:endParaRPr>
          </a:p>
          <a:p>
            <a:pPr defTabSz="609630">
              <a:lnSpc>
                <a:spcPts val="2707"/>
              </a:lnSpc>
            </a:pPr>
            <a:endParaRPr lang="en-US" dirty="0">
              <a:solidFill>
                <a:srgbClr val="FFFDEE"/>
              </a:solidFill>
              <a:latin typeface="Inter"/>
              <a:ea typeface="Inter"/>
              <a:cs typeface="Inter"/>
              <a:sym typeface="Inter"/>
            </a:endParaRPr>
          </a:p>
        </p:txBody>
      </p:sp>
      <p:sp>
        <p:nvSpPr>
          <p:cNvPr id="10" name="Freeform 5">
            <a:extLst>
              <a:ext uri="{FF2B5EF4-FFF2-40B4-BE49-F238E27FC236}">
                <a16:creationId xmlns:a16="http://schemas.microsoft.com/office/drawing/2014/main" id="{DC85CA1D-18E5-4B62-CA98-26F387502458}"/>
              </a:ext>
              <a:ext uri="{C183D7F6-B498-43B3-948B-1728B52AA6E4}">
                <adec:decorative xmlns:adec="http://schemas.microsoft.com/office/drawing/2017/decorative" val="1"/>
              </a:ext>
            </a:extLst>
          </p:cNvPr>
          <p:cNvSpPr/>
          <p:nvPr/>
        </p:nvSpPr>
        <p:spPr>
          <a:xfrm>
            <a:off x="381425" y="5942418"/>
            <a:ext cx="3504776" cy="731383"/>
          </a:xfrm>
          <a:custGeom>
            <a:avLst/>
            <a:gdLst/>
            <a:ahLst/>
            <a:cxnLst/>
            <a:rect l="l" t="t" r="r" b="b"/>
            <a:pathLst>
              <a:path w="6052645" h="1226990">
                <a:moveTo>
                  <a:pt x="0" y="0"/>
                </a:moveTo>
                <a:lnTo>
                  <a:pt x="6052645" y="0"/>
                </a:lnTo>
                <a:lnTo>
                  <a:pt x="6052645" y="1226990"/>
                </a:lnTo>
                <a:lnTo>
                  <a:pt x="0" y="1226990"/>
                </a:lnTo>
                <a:lnTo>
                  <a:pt x="0" y="0"/>
                </a:lnTo>
                <a:close/>
              </a:path>
            </a:pathLst>
          </a:custGeom>
          <a:blipFill>
            <a:blip r:embed="rId3"/>
            <a:stretch>
              <a:fillRect t="-6214" b="-6214"/>
            </a:stretch>
          </a:blipFill>
        </p:spPr>
        <p:txBody>
          <a:bodyPr/>
          <a:lstStyle/>
          <a:p>
            <a:pPr defTabSz="609630"/>
            <a:endParaRPr lang="en-GB" sz="1200">
              <a:solidFill>
                <a:prstClr val="black"/>
              </a:solidFill>
              <a:latin typeface="Calibri"/>
            </a:endParaRPr>
          </a:p>
        </p:txBody>
      </p:sp>
      <p:sp>
        <p:nvSpPr>
          <p:cNvPr id="11" name="Freeform 5">
            <a:extLst>
              <a:ext uri="{FF2B5EF4-FFF2-40B4-BE49-F238E27FC236}">
                <a16:creationId xmlns:a16="http://schemas.microsoft.com/office/drawing/2014/main" id="{69A1DDBC-3020-A96B-E278-A7A5F80099BA}"/>
              </a:ext>
              <a:ext uri="{C183D7F6-B498-43B3-948B-1728B52AA6E4}">
                <adec:decorative xmlns:adec="http://schemas.microsoft.com/office/drawing/2017/decorative" val="1"/>
              </a:ext>
            </a:extLst>
          </p:cNvPr>
          <p:cNvSpPr/>
          <p:nvPr/>
        </p:nvSpPr>
        <p:spPr>
          <a:xfrm>
            <a:off x="3886201" y="5968468"/>
            <a:ext cx="3725993" cy="679282"/>
          </a:xfrm>
          <a:custGeom>
            <a:avLst/>
            <a:gdLst/>
            <a:ahLst/>
            <a:cxnLst/>
            <a:rect l="l" t="t" r="r" b="b"/>
            <a:pathLst>
              <a:path w="6052645" h="1226990">
                <a:moveTo>
                  <a:pt x="0" y="0"/>
                </a:moveTo>
                <a:lnTo>
                  <a:pt x="6052645" y="0"/>
                </a:lnTo>
                <a:lnTo>
                  <a:pt x="6052645" y="1226990"/>
                </a:lnTo>
                <a:lnTo>
                  <a:pt x="0" y="1226990"/>
                </a:lnTo>
                <a:lnTo>
                  <a:pt x="0" y="0"/>
                </a:lnTo>
                <a:close/>
              </a:path>
            </a:pathLst>
          </a:custGeom>
          <a:blipFill>
            <a:blip r:embed="rId3"/>
            <a:stretch>
              <a:fillRect t="-6214" b="-6214"/>
            </a:stretch>
          </a:blipFill>
        </p:spPr>
        <p:txBody>
          <a:bodyPr/>
          <a:lstStyle/>
          <a:p>
            <a:pPr defTabSz="609630"/>
            <a:endParaRPr lang="en-GB" sz="1200">
              <a:solidFill>
                <a:prstClr val="black"/>
              </a:solidFill>
              <a:latin typeface="Calibri"/>
            </a:endParaRPr>
          </a:p>
        </p:txBody>
      </p:sp>
      <p:sp>
        <p:nvSpPr>
          <p:cNvPr id="12" name="Freeform 5">
            <a:extLst>
              <a:ext uri="{FF2B5EF4-FFF2-40B4-BE49-F238E27FC236}">
                <a16:creationId xmlns:a16="http://schemas.microsoft.com/office/drawing/2014/main" id="{503F3DD0-D463-45B8-8792-6CA7D1E22F1F}"/>
              </a:ext>
              <a:ext uri="{C183D7F6-B498-43B3-948B-1728B52AA6E4}">
                <adec:decorative xmlns:adec="http://schemas.microsoft.com/office/drawing/2017/decorative" val="1"/>
              </a:ext>
            </a:extLst>
          </p:cNvPr>
          <p:cNvSpPr/>
          <p:nvPr/>
        </p:nvSpPr>
        <p:spPr>
          <a:xfrm>
            <a:off x="7544763" y="5942418"/>
            <a:ext cx="4035097" cy="731383"/>
          </a:xfrm>
          <a:custGeom>
            <a:avLst/>
            <a:gdLst/>
            <a:ahLst/>
            <a:cxnLst/>
            <a:rect l="l" t="t" r="r" b="b"/>
            <a:pathLst>
              <a:path w="6052645" h="1226990">
                <a:moveTo>
                  <a:pt x="0" y="0"/>
                </a:moveTo>
                <a:lnTo>
                  <a:pt x="6052645" y="0"/>
                </a:lnTo>
                <a:lnTo>
                  <a:pt x="6052645" y="1226990"/>
                </a:lnTo>
                <a:lnTo>
                  <a:pt x="0" y="1226990"/>
                </a:lnTo>
                <a:lnTo>
                  <a:pt x="0" y="0"/>
                </a:lnTo>
                <a:close/>
              </a:path>
            </a:pathLst>
          </a:custGeom>
          <a:blipFill>
            <a:blip r:embed="rId3"/>
            <a:stretch>
              <a:fillRect t="-6214" b="-6214"/>
            </a:stretch>
          </a:blipFill>
        </p:spPr>
        <p:txBody>
          <a:bodyPr/>
          <a:lstStyle/>
          <a:p>
            <a:pPr defTabSz="609630"/>
            <a:endParaRPr lang="en-GB" sz="1200">
              <a:solidFill>
                <a:prstClr val="black"/>
              </a:solidFill>
              <a:latin typeface="Calibri"/>
            </a:endParaRPr>
          </a:p>
        </p:txBody>
      </p:sp>
    </p:spTree>
    <p:extLst>
      <p:ext uri="{BB962C8B-B14F-4D97-AF65-F5344CB8AC3E}">
        <p14:creationId xmlns:p14="http://schemas.microsoft.com/office/powerpoint/2010/main" val="2497450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7843"/>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06070" y="1400074"/>
            <a:ext cx="11579859" cy="733370"/>
            <a:chOff x="0" y="0"/>
            <a:chExt cx="4574759" cy="289726"/>
          </a:xfrm>
        </p:grpSpPr>
        <p:sp>
          <p:nvSpPr>
            <p:cNvPr id="3" name="Freeform 3"/>
            <p:cNvSpPr/>
            <p:nvPr/>
          </p:nvSpPr>
          <p:spPr>
            <a:xfrm>
              <a:off x="0" y="0"/>
              <a:ext cx="4574759" cy="289727"/>
            </a:xfrm>
            <a:custGeom>
              <a:avLst/>
              <a:gdLst/>
              <a:ahLst/>
              <a:cxnLst/>
              <a:rect l="l" t="t" r="r" b="b"/>
              <a:pathLst>
                <a:path w="4574759" h="289727">
                  <a:moveTo>
                    <a:pt x="22731" y="0"/>
                  </a:moveTo>
                  <a:lnTo>
                    <a:pt x="4552028" y="0"/>
                  </a:lnTo>
                  <a:cubicBezTo>
                    <a:pt x="4558057" y="0"/>
                    <a:pt x="4563838" y="2395"/>
                    <a:pt x="4568101" y="6658"/>
                  </a:cubicBezTo>
                  <a:cubicBezTo>
                    <a:pt x="4572364" y="10921"/>
                    <a:pt x="4574759" y="16703"/>
                    <a:pt x="4574759" y="22731"/>
                  </a:cubicBezTo>
                  <a:lnTo>
                    <a:pt x="4574759" y="266995"/>
                  </a:lnTo>
                  <a:cubicBezTo>
                    <a:pt x="4574759" y="279549"/>
                    <a:pt x="4564582" y="289727"/>
                    <a:pt x="4552028" y="289727"/>
                  </a:cubicBezTo>
                  <a:lnTo>
                    <a:pt x="22731" y="289727"/>
                  </a:lnTo>
                  <a:cubicBezTo>
                    <a:pt x="16703" y="289727"/>
                    <a:pt x="10921" y="287332"/>
                    <a:pt x="6658" y="283069"/>
                  </a:cubicBezTo>
                  <a:cubicBezTo>
                    <a:pt x="2395" y="278806"/>
                    <a:pt x="0" y="273024"/>
                    <a:pt x="0" y="266995"/>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4" name="TextBox 4"/>
            <p:cNvSpPr txBox="1"/>
            <p:nvPr/>
          </p:nvSpPr>
          <p:spPr>
            <a:xfrm>
              <a:off x="0" y="-38100"/>
              <a:ext cx="4574759" cy="32782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a:extLst>
              <a:ext uri="{C183D7F6-B498-43B3-948B-1728B52AA6E4}">
                <adec:decorative xmlns:adec="http://schemas.microsoft.com/office/drawing/2017/decorative" val="1"/>
              </a:ext>
            </a:extLst>
          </p:cNvPr>
          <p:cNvGrpSpPr/>
          <p:nvPr/>
        </p:nvGrpSpPr>
        <p:grpSpPr>
          <a:xfrm>
            <a:off x="306071" y="226020"/>
            <a:ext cx="11579859" cy="919562"/>
            <a:chOff x="0" y="0"/>
            <a:chExt cx="4574759" cy="363284"/>
          </a:xfrm>
        </p:grpSpPr>
        <p:sp>
          <p:nvSpPr>
            <p:cNvPr id="6" name="Freeform 6"/>
            <p:cNvSpPr/>
            <p:nvPr/>
          </p:nvSpPr>
          <p:spPr>
            <a:xfrm>
              <a:off x="0" y="0"/>
              <a:ext cx="4574759" cy="363284"/>
            </a:xfrm>
            <a:custGeom>
              <a:avLst/>
              <a:gdLst/>
              <a:ahLst/>
              <a:cxnLst/>
              <a:rect l="l" t="t" r="r" b="b"/>
              <a:pathLst>
                <a:path w="4574759" h="363284">
                  <a:moveTo>
                    <a:pt x="22731" y="0"/>
                  </a:moveTo>
                  <a:lnTo>
                    <a:pt x="4552028" y="0"/>
                  </a:lnTo>
                  <a:cubicBezTo>
                    <a:pt x="4558057" y="0"/>
                    <a:pt x="4563838" y="2395"/>
                    <a:pt x="4568101" y="6658"/>
                  </a:cubicBezTo>
                  <a:cubicBezTo>
                    <a:pt x="4572364" y="10921"/>
                    <a:pt x="4574759" y="16703"/>
                    <a:pt x="4574759" y="22731"/>
                  </a:cubicBezTo>
                  <a:lnTo>
                    <a:pt x="4574759" y="340552"/>
                  </a:lnTo>
                  <a:cubicBezTo>
                    <a:pt x="4574759" y="346581"/>
                    <a:pt x="4572364" y="352363"/>
                    <a:pt x="4568101" y="356626"/>
                  </a:cubicBezTo>
                  <a:cubicBezTo>
                    <a:pt x="4563838" y="360889"/>
                    <a:pt x="4558057" y="363284"/>
                    <a:pt x="4552028" y="363284"/>
                  </a:cubicBezTo>
                  <a:lnTo>
                    <a:pt x="22731" y="363284"/>
                  </a:lnTo>
                  <a:cubicBezTo>
                    <a:pt x="16703" y="363284"/>
                    <a:pt x="10921" y="360889"/>
                    <a:pt x="6658" y="356626"/>
                  </a:cubicBezTo>
                  <a:cubicBezTo>
                    <a:pt x="2395" y="352363"/>
                    <a:pt x="0" y="346581"/>
                    <a:pt x="0" y="340552"/>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7" name="TextBox 7"/>
            <p:cNvSpPr txBox="1"/>
            <p:nvPr/>
          </p:nvSpPr>
          <p:spPr>
            <a:xfrm>
              <a:off x="0" y="-38100"/>
              <a:ext cx="4574759" cy="40138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a:extLst>
              <a:ext uri="{C183D7F6-B498-43B3-948B-1728B52AA6E4}">
                <adec:decorative xmlns:adec="http://schemas.microsoft.com/office/drawing/2017/decorative" val="1"/>
              </a:ext>
            </a:extLst>
          </p:cNvPr>
          <p:cNvGrpSpPr/>
          <p:nvPr/>
        </p:nvGrpSpPr>
        <p:grpSpPr>
          <a:xfrm>
            <a:off x="306071" y="2310712"/>
            <a:ext cx="11579859" cy="660962"/>
            <a:chOff x="0" y="0"/>
            <a:chExt cx="4574759" cy="261121"/>
          </a:xfrm>
        </p:grpSpPr>
        <p:sp>
          <p:nvSpPr>
            <p:cNvPr id="9" name="Freeform 9"/>
            <p:cNvSpPr/>
            <p:nvPr/>
          </p:nvSpPr>
          <p:spPr>
            <a:xfrm>
              <a:off x="0" y="0"/>
              <a:ext cx="4574759" cy="261121"/>
            </a:xfrm>
            <a:custGeom>
              <a:avLst/>
              <a:gdLst/>
              <a:ahLst/>
              <a:cxnLst/>
              <a:rect l="l" t="t" r="r" b="b"/>
              <a:pathLst>
                <a:path w="4574759" h="261121">
                  <a:moveTo>
                    <a:pt x="22731" y="0"/>
                  </a:moveTo>
                  <a:lnTo>
                    <a:pt x="4552028" y="0"/>
                  </a:lnTo>
                  <a:cubicBezTo>
                    <a:pt x="4558057" y="0"/>
                    <a:pt x="4563838" y="2395"/>
                    <a:pt x="4568101" y="6658"/>
                  </a:cubicBezTo>
                  <a:cubicBezTo>
                    <a:pt x="4572364" y="10921"/>
                    <a:pt x="4574759" y="16703"/>
                    <a:pt x="4574759" y="22731"/>
                  </a:cubicBezTo>
                  <a:lnTo>
                    <a:pt x="4574759" y="238390"/>
                  </a:lnTo>
                  <a:cubicBezTo>
                    <a:pt x="4574759" y="244418"/>
                    <a:pt x="4572364" y="250200"/>
                    <a:pt x="4568101" y="254463"/>
                  </a:cubicBezTo>
                  <a:cubicBezTo>
                    <a:pt x="4563838" y="258726"/>
                    <a:pt x="4558057" y="261121"/>
                    <a:pt x="4552028" y="261121"/>
                  </a:cubicBezTo>
                  <a:lnTo>
                    <a:pt x="22731" y="261121"/>
                  </a:lnTo>
                  <a:cubicBezTo>
                    <a:pt x="16703" y="261121"/>
                    <a:pt x="10921" y="258726"/>
                    <a:pt x="6658" y="254463"/>
                  </a:cubicBezTo>
                  <a:cubicBezTo>
                    <a:pt x="2395" y="250200"/>
                    <a:pt x="0" y="244418"/>
                    <a:pt x="0" y="238390"/>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10" name="TextBox 10"/>
            <p:cNvSpPr txBox="1"/>
            <p:nvPr/>
          </p:nvSpPr>
          <p:spPr>
            <a:xfrm>
              <a:off x="0" y="-38100"/>
              <a:ext cx="4574759" cy="29922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a:extLst>
              <a:ext uri="{C183D7F6-B498-43B3-948B-1728B52AA6E4}">
                <adec:decorative xmlns:adec="http://schemas.microsoft.com/office/drawing/2017/decorative" val="1"/>
              </a:ext>
            </a:extLst>
          </p:cNvPr>
          <p:cNvGrpSpPr/>
          <p:nvPr/>
        </p:nvGrpSpPr>
        <p:grpSpPr>
          <a:xfrm>
            <a:off x="306071" y="3143123"/>
            <a:ext cx="11579859" cy="3585297"/>
            <a:chOff x="0" y="0"/>
            <a:chExt cx="4574759" cy="1318479"/>
          </a:xfrm>
        </p:grpSpPr>
        <p:sp>
          <p:nvSpPr>
            <p:cNvPr id="12" name="Freeform 12"/>
            <p:cNvSpPr/>
            <p:nvPr/>
          </p:nvSpPr>
          <p:spPr>
            <a:xfrm>
              <a:off x="0" y="0"/>
              <a:ext cx="4574759" cy="1318479"/>
            </a:xfrm>
            <a:custGeom>
              <a:avLst/>
              <a:gdLst/>
              <a:ahLst/>
              <a:cxnLst/>
              <a:rect l="l" t="t" r="r" b="b"/>
              <a:pathLst>
                <a:path w="4574759" h="1318479">
                  <a:moveTo>
                    <a:pt x="22731" y="0"/>
                  </a:moveTo>
                  <a:lnTo>
                    <a:pt x="4552028" y="0"/>
                  </a:lnTo>
                  <a:cubicBezTo>
                    <a:pt x="4558057" y="0"/>
                    <a:pt x="4563838" y="2395"/>
                    <a:pt x="4568101" y="6658"/>
                  </a:cubicBezTo>
                  <a:cubicBezTo>
                    <a:pt x="4572364" y="10921"/>
                    <a:pt x="4574759" y="16703"/>
                    <a:pt x="4574759" y="22731"/>
                  </a:cubicBezTo>
                  <a:lnTo>
                    <a:pt x="4574759" y="1295748"/>
                  </a:lnTo>
                  <a:cubicBezTo>
                    <a:pt x="4574759" y="1308302"/>
                    <a:pt x="4564582" y="1318479"/>
                    <a:pt x="4552028" y="1318479"/>
                  </a:cubicBezTo>
                  <a:lnTo>
                    <a:pt x="22731" y="1318479"/>
                  </a:lnTo>
                  <a:cubicBezTo>
                    <a:pt x="16703" y="1318479"/>
                    <a:pt x="10921" y="1316084"/>
                    <a:pt x="6658" y="1311821"/>
                  </a:cubicBezTo>
                  <a:cubicBezTo>
                    <a:pt x="2395" y="1307558"/>
                    <a:pt x="0" y="1301777"/>
                    <a:pt x="0" y="1295748"/>
                  </a:cubicBezTo>
                  <a:lnTo>
                    <a:pt x="0" y="22731"/>
                  </a:lnTo>
                  <a:cubicBezTo>
                    <a:pt x="0" y="16703"/>
                    <a:pt x="2395" y="10921"/>
                    <a:pt x="6658" y="6658"/>
                  </a:cubicBezTo>
                  <a:cubicBezTo>
                    <a:pt x="10921" y="2395"/>
                    <a:pt x="16703" y="0"/>
                    <a:pt x="22731"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13" name="TextBox 13"/>
            <p:cNvSpPr txBox="1"/>
            <p:nvPr/>
          </p:nvSpPr>
          <p:spPr>
            <a:xfrm>
              <a:off x="0" y="-38100"/>
              <a:ext cx="4574759" cy="135657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4" name="TextBox 14"/>
          <p:cNvSpPr txBox="1"/>
          <p:nvPr/>
        </p:nvSpPr>
        <p:spPr>
          <a:xfrm>
            <a:off x="164232" y="452755"/>
            <a:ext cx="11579859" cy="436017"/>
          </a:xfrm>
          <a:prstGeom prst="rect">
            <a:avLst/>
          </a:prstGeom>
        </p:spPr>
        <p:txBody>
          <a:bodyPr lIns="0" tIns="0" rIns="0" bIns="0" rtlCol="0" anchor="t">
            <a:spAutoFit/>
          </a:bodyPr>
          <a:lstStyle/>
          <a:p>
            <a:pPr algn="ctr" defTabSz="609630">
              <a:lnSpc>
                <a:spcPts val="3360"/>
              </a:lnSpc>
            </a:pPr>
            <a:r>
              <a:rPr lang="en-US" sz="3200" b="1">
                <a:solidFill>
                  <a:srgbClr val="FFFDEE"/>
                </a:solidFill>
                <a:latin typeface="+mj-lt"/>
                <a:ea typeface="Inter Bold"/>
                <a:cs typeface="Inter Bold"/>
                <a:sym typeface="Inter Bold"/>
              </a:rPr>
              <a:t>The route map to get there</a:t>
            </a:r>
          </a:p>
        </p:txBody>
      </p:sp>
      <p:sp>
        <p:nvSpPr>
          <p:cNvPr id="15" name="TextBox 15"/>
          <p:cNvSpPr txBox="1"/>
          <p:nvPr/>
        </p:nvSpPr>
        <p:spPr>
          <a:xfrm>
            <a:off x="164232" y="1560645"/>
            <a:ext cx="11579859" cy="436017"/>
          </a:xfrm>
          <a:prstGeom prst="rect">
            <a:avLst/>
          </a:prstGeom>
        </p:spPr>
        <p:txBody>
          <a:bodyPr lIns="0" tIns="0" rIns="0" bIns="0" rtlCol="0" anchor="t">
            <a:spAutoFit/>
          </a:bodyPr>
          <a:lstStyle/>
          <a:p>
            <a:pPr algn="ctr" defTabSz="609630">
              <a:lnSpc>
                <a:spcPts val="3360"/>
              </a:lnSpc>
            </a:pPr>
            <a:r>
              <a:rPr lang="en-US" sz="3200" b="1">
                <a:solidFill>
                  <a:srgbClr val="FFFDEE"/>
                </a:solidFill>
                <a:latin typeface="+mj-lt"/>
                <a:ea typeface="Inter Bold"/>
                <a:cs typeface="Inter Bold"/>
                <a:sym typeface="Inter Bold"/>
              </a:rPr>
              <a:t>2024</a:t>
            </a:r>
          </a:p>
        </p:txBody>
      </p:sp>
      <p:sp>
        <p:nvSpPr>
          <p:cNvPr id="16" name="TextBox 16"/>
          <p:cNvSpPr txBox="1"/>
          <p:nvPr/>
        </p:nvSpPr>
        <p:spPr>
          <a:xfrm>
            <a:off x="164232" y="2408148"/>
            <a:ext cx="11579859" cy="436017"/>
          </a:xfrm>
          <a:prstGeom prst="rect">
            <a:avLst/>
          </a:prstGeom>
        </p:spPr>
        <p:txBody>
          <a:bodyPr lIns="0" tIns="0" rIns="0" bIns="0" rtlCol="0" anchor="t">
            <a:spAutoFit/>
          </a:bodyPr>
          <a:lstStyle/>
          <a:p>
            <a:pPr algn="ctr" defTabSz="609630">
              <a:lnSpc>
                <a:spcPts val="3360"/>
              </a:lnSpc>
            </a:pPr>
            <a:r>
              <a:rPr lang="en-US" sz="3200" b="1">
                <a:solidFill>
                  <a:srgbClr val="FFFDEE"/>
                </a:solidFill>
                <a:latin typeface="+mj-lt"/>
                <a:ea typeface="Inter Bold"/>
                <a:cs typeface="Inter Bold"/>
                <a:sym typeface="Inter Bold"/>
              </a:rPr>
              <a:t>2025</a:t>
            </a:r>
          </a:p>
        </p:txBody>
      </p:sp>
      <p:sp>
        <p:nvSpPr>
          <p:cNvPr id="17" name="TextBox 17"/>
          <p:cNvSpPr txBox="1"/>
          <p:nvPr/>
        </p:nvSpPr>
        <p:spPr>
          <a:xfrm>
            <a:off x="620639" y="3332768"/>
            <a:ext cx="11123452" cy="3206006"/>
          </a:xfrm>
          <a:prstGeom prst="rect">
            <a:avLst/>
          </a:prstGeom>
        </p:spPr>
        <p:txBody>
          <a:bodyPr lIns="0" tIns="0" rIns="0" bIns="0" rtlCol="0" anchor="t">
            <a:spAutoFit/>
          </a:bodyPr>
          <a:lstStyle/>
          <a:p>
            <a:pPr defTabSz="609630">
              <a:lnSpc>
                <a:spcPts val="2527"/>
              </a:lnSpc>
            </a:pPr>
            <a:r>
              <a:rPr lang="en-US" sz="2400">
                <a:solidFill>
                  <a:srgbClr val="FFFDEE"/>
                </a:solidFill>
                <a:latin typeface="+mj-lt"/>
                <a:ea typeface="Inter"/>
                <a:cs typeface="Inter"/>
                <a:sym typeface="Inter"/>
              </a:rPr>
              <a:t>Plan 24-30 provides a single shared route map for Scotland. It maps what needs to happen by when, and by who. For some of the themes, the milestones are already mapped out and progress is underway. For others, the route to 2030 may be less clear, it could be dependent on progress in another area or different sectors coming together to reach a consensus on what action should be taken. </a:t>
            </a:r>
          </a:p>
          <a:p>
            <a:pPr defTabSz="609630">
              <a:lnSpc>
                <a:spcPts val="2527"/>
              </a:lnSpc>
            </a:pPr>
            <a:endParaRPr lang="en-US" sz="2400">
              <a:solidFill>
                <a:srgbClr val="FFFDEE"/>
              </a:solidFill>
              <a:latin typeface="+mj-lt"/>
              <a:ea typeface="Inter"/>
              <a:cs typeface="Inter"/>
              <a:sym typeface="Inter"/>
            </a:endParaRPr>
          </a:p>
          <a:p>
            <a:pPr defTabSz="609630">
              <a:lnSpc>
                <a:spcPts val="2527"/>
              </a:lnSpc>
            </a:pPr>
            <a:r>
              <a:rPr lang="en-US" sz="2400">
                <a:solidFill>
                  <a:srgbClr val="FFFDEE"/>
                </a:solidFill>
                <a:latin typeface="+mj-lt"/>
                <a:ea typeface="Inter"/>
                <a:cs typeface="Inter"/>
                <a:sym typeface="Inter"/>
              </a:rPr>
              <a:t>This part of Plan 24-30 is dynamic and will evolve to reflect progress made over time. Details on how Plan 24-30 will evolve and how </a:t>
            </a:r>
            <a:r>
              <a:rPr lang="en-US" sz="2400" err="1">
                <a:solidFill>
                  <a:srgbClr val="FFFDEE"/>
                </a:solidFill>
                <a:latin typeface="+mj-lt"/>
                <a:ea typeface="Inter"/>
                <a:cs typeface="Inter"/>
                <a:sym typeface="Inter"/>
              </a:rPr>
              <a:t>organisations</a:t>
            </a:r>
            <a:r>
              <a:rPr lang="en-US" sz="2400">
                <a:solidFill>
                  <a:srgbClr val="FFFDEE"/>
                </a:solidFill>
                <a:latin typeface="+mj-lt"/>
                <a:ea typeface="Inter"/>
                <a:cs typeface="Inter"/>
                <a:sym typeface="Inter"/>
              </a:rPr>
              <a:t> will be invited to contribute will be shared in the autumn.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Isosceles Triangle 2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he scene begins (top left) with the foundation icon for Voice. &#10;The position of the voice icon is one that influences the entire scene and wraps round all other foundations of the promise. This foundation is about ensuring the voice of children, young people, their families, and care experienced adults is prioritised.&#10;Bottom left begins the start of the route map to 2030, the journey Scotland must take to keep the promise using Plan 24-30. &#10;The stairs to the start of the route map are beside elements that are what has come before, and work that will continue to be built on - books for research and learning, and ears for listening. &#10;Supporting the route are the things that need to be in place for work to keep the promise to progress - coins for financing, data, the sector icons representing those who need to work and change, the lightbulb for ideas and innovation, the apple and pencil for continuous learning.&#10;Scaffolding is everything that must support Plan 24-30 (adjacent systems) and the crane is the collective effort of building. The crane itself is in the background to symbolise there is much more work to be done and it is in progress. &#10;All foundation icons are on platforms elevated as they are imperative to the plan, with corresponding colours for each foundation. The saltire flag gives context to where the plan is taking place, as well as signs on the road laying out the route map. &#10;The figures in the illustration give context to who the plan is for. With a ratio of 2:1, adults make up 2/3 of the people in the scene. Those in the scene are the ones who need to act the most to make the plan work. Each age group is represented, with interactions between them showing collaboration (waving), led by children (hand holding) etc. Finally, the bottom half of the image is more populated than the top to show more is known for the first few years and the rest will become clearer and busier as progress is made. &#10; &#10; &#10;">
            <a:extLst>
              <a:ext uri="{FF2B5EF4-FFF2-40B4-BE49-F238E27FC236}">
                <a16:creationId xmlns:a16="http://schemas.microsoft.com/office/drawing/2014/main" id="{5781673A-DED9-99A6-C2ED-87690ACA3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 y="5666"/>
            <a:ext cx="12192000" cy="6858000"/>
          </a:xfrm>
          <a:prstGeom prst="rect">
            <a:avLst/>
          </a:prstGeom>
          <a:ln>
            <a:noFill/>
          </a:ln>
        </p:spPr>
      </p:pic>
      <p:sp>
        <p:nvSpPr>
          <p:cNvPr id="30" name="Isosceles Triangle 2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807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7843"/>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81424" y="226020"/>
            <a:ext cx="11377485" cy="919562"/>
            <a:chOff x="0" y="0"/>
            <a:chExt cx="4494809" cy="363284"/>
          </a:xfrm>
        </p:grpSpPr>
        <p:sp>
          <p:nvSpPr>
            <p:cNvPr id="3" name="Freeform 3"/>
            <p:cNvSpPr/>
            <p:nvPr/>
          </p:nvSpPr>
          <p:spPr>
            <a:xfrm>
              <a:off x="0" y="0"/>
              <a:ext cx="4494809" cy="363284"/>
            </a:xfrm>
            <a:custGeom>
              <a:avLst/>
              <a:gdLst/>
              <a:ahLst/>
              <a:cxnLst/>
              <a:rect l="l" t="t" r="r" b="b"/>
              <a:pathLst>
                <a:path w="4494809" h="363284">
                  <a:moveTo>
                    <a:pt x="23136" y="0"/>
                  </a:moveTo>
                  <a:lnTo>
                    <a:pt x="4471673" y="0"/>
                  </a:lnTo>
                  <a:cubicBezTo>
                    <a:pt x="4477809" y="0"/>
                    <a:pt x="4483693" y="2437"/>
                    <a:pt x="4488032" y="6776"/>
                  </a:cubicBezTo>
                  <a:cubicBezTo>
                    <a:pt x="4492371" y="11115"/>
                    <a:pt x="4494809" y="17000"/>
                    <a:pt x="4494809" y="23136"/>
                  </a:cubicBezTo>
                  <a:lnTo>
                    <a:pt x="4494809" y="340148"/>
                  </a:lnTo>
                  <a:cubicBezTo>
                    <a:pt x="4494809" y="346284"/>
                    <a:pt x="4492371" y="352169"/>
                    <a:pt x="4488032" y="356507"/>
                  </a:cubicBezTo>
                  <a:cubicBezTo>
                    <a:pt x="4483693" y="360846"/>
                    <a:pt x="4477809" y="363284"/>
                    <a:pt x="4471673" y="363284"/>
                  </a:cubicBezTo>
                  <a:lnTo>
                    <a:pt x="23136" y="363284"/>
                  </a:lnTo>
                  <a:cubicBezTo>
                    <a:pt x="17000" y="363284"/>
                    <a:pt x="11115" y="360846"/>
                    <a:pt x="6776" y="356507"/>
                  </a:cubicBezTo>
                  <a:cubicBezTo>
                    <a:pt x="2437" y="352169"/>
                    <a:pt x="0" y="346284"/>
                    <a:pt x="0" y="340148"/>
                  </a:cubicBezTo>
                  <a:lnTo>
                    <a:pt x="0" y="23136"/>
                  </a:lnTo>
                  <a:cubicBezTo>
                    <a:pt x="0" y="17000"/>
                    <a:pt x="2437" y="11115"/>
                    <a:pt x="6776" y="6776"/>
                  </a:cubicBezTo>
                  <a:cubicBezTo>
                    <a:pt x="11115" y="2437"/>
                    <a:pt x="17000" y="0"/>
                    <a:pt x="23136"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4" name="TextBox 4"/>
            <p:cNvSpPr txBox="1"/>
            <p:nvPr/>
          </p:nvSpPr>
          <p:spPr>
            <a:xfrm>
              <a:off x="0" y="-38100"/>
              <a:ext cx="4494809" cy="40138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Freeform 5">
            <a:extLst>
              <a:ext uri="{C183D7F6-B498-43B3-948B-1728B52AA6E4}">
                <adec:decorative xmlns:adec="http://schemas.microsoft.com/office/drawing/2017/decorative" val="1"/>
              </a:ext>
            </a:extLst>
          </p:cNvPr>
          <p:cNvSpPr/>
          <p:nvPr/>
        </p:nvSpPr>
        <p:spPr>
          <a:xfrm>
            <a:off x="381424" y="5855808"/>
            <a:ext cx="4035097" cy="817993"/>
          </a:xfrm>
          <a:custGeom>
            <a:avLst/>
            <a:gdLst/>
            <a:ahLst/>
            <a:cxnLst/>
            <a:rect l="l" t="t" r="r" b="b"/>
            <a:pathLst>
              <a:path w="6052645" h="1226990">
                <a:moveTo>
                  <a:pt x="0" y="0"/>
                </a:moveTo>
                <a:lnTo>
                  <a:pt x="6052645" y="0"/>
                </a:lnTo>
                <a:lnTo>
                  <a:pt x="6052645" y="1226990"/>
                </a:lnTo>
                <a:lnTo>
                  <a:pt x="0" y="1226990"/>
                </a:lnTo>
                <a:lnTo>
                  <a:pt x="0" y="0"/>
                </a:lnTo>
                <a:close/>
              </a:path>
            </a:pathLst>
          </a:custGeom>
          <a:blipFill>
            <a:blip r:embed="rId2"/>
            <a:stretch>
              <a:fillRect t="-6214" b="-6214"/>
            </a:stretch>
          </a:blipFill>
        </p:spPr>
        <p:txBody>
          <a:bodyPr/>
          <a:lstStyle/>
          <a:p>
            <a:pPr defTabSz="609630"/>
            <a:endParaRPr lang="en-GB" sz="1200">
              <a:solidFill>
                <a:prstClr val="black"/>
              </a:solidFill>
              <a:latin typeface="Calibri"/>
            </a:endParaRPr>
          </a:p>
        </p:txBody>
      </p:sp>
      <p:sp>
        <p:nvSpPr>
          <p:cNvPr id="6" name="Freeform 6">
            <a:extLst>
              <a:ext uri="{C183D7F6-B498-43B3-948B-1728B52AA6E4}">
                <adec:decorative xmlns:adec="http://schemas.microsoft.com/office/drawing/2017/decorative" val="1"/>
              </a:ext>
            </a:extLst>
          </p:cNvPr>
          <p:cNvSpPr/>
          <p:nvPr/>
        </p:nvSpPr>
        <p:spPr>
          <a:xfrm>
            <a:off x="4416521" y="5855808"/>
            <a:ext cx="3589002" cy="817993"/>
          </a:xfrm>
          <a:custGeom>
            <a:avLst/>
            <a:gdLst/>
            <a:ahLst/>
            <a:cxnLst/>
            <a:rect l="l" t="t" r="r" b="b"/>
            <a:pathLst>
              <a:path w="5383503" h="1226990">
                <a:moveTo>
                  <a:pt x="0" y="0"/>
                </a:moveTo>
                <a:lnTo>
                  <a:pt x="5383502" y="0"/>
                </a:lnTo>
                <a:lnTo>
                  <a:pt x="5383502" y="1226990"/>
                </a:lnTo>
                <a:lnTo>
                  <a:pt x="0" y="1226990"/>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sp>
        <p:nvSpPr>
          <p:cNvPr id="7" name="Freeform 7">
            <a:extLst>
              <a:ext uri="{C183D7F6-B498-43B3-948B-1728B52AA6E4}">
                <adec:decorative xmlns:adec="http://schemas.microsoft.com/office/drawing/2017/decorative" val="1"/>
              </a:ext>
            </a:extLst>
          </p:cNvPr>
          <p:cNvSpPr/>
          <p:nvPr/>
        </p:nvSpPr>
        <p:spPr>
          <a:xfrm>
            <a:off x="8169907" y="5855808"/>
            <a:ext cx="3589002" cy="817993"/>
          </a:xfrm>
          <a:custGeom>
            <a:avLst/>
            <a:gdLst/>
            <a:ahLst/>
            <a:cxnLst/>
            <a:rect l="l" t="t" r="r" b="b"/>
            <a:pathLst>
              <a:path w="5383503" h="1226990">
                <a:moveTo>
                  <a:pt x="0" y="0"/>
                </a:moveTo>
                <a:lnTo>
                  <a:pt x="5383503" y="0"/>
                </a:lnTo>
                <a:lnTo>
                  <a:pt x="5383503" y="1226990"/>
                </a:lnTo>
                <a:lnTo>
                  <a:pt x="0" y="1226990"/>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grpSp>
        <p:nvGrpSpPr>
          <p:cNvPr id="8" name="Group 8">
            <a:extLst>
              <a:ext uri="{C183D7F6-B498-43B3-948B-1728B52AA6E4}">
                <adec:decorative xmlns:adec="http://schemas.microsoft.com/office/drawing/2017/decorative" val="1"/>
              </a:ext>
            </a:extLst>
          </p:cNvPr>
          <p:cNvGrpSpPr/>
          <p:nvPr/>
        </p:nvGrpSpPr>
        <p:grpSpPr>
          <a:xfrm>
            <a:off x="346535" y="1242023"/>
            <a:ext cx="11408465" cy="3215303"/>
            <a:chOff x="0" y="0"/>
            <a:chExt cx="4507048" cy="651375"/>
          </a:xfrm>
        </p:grpSpPr>
        <p:sp>
          <p:nvSpPr>
            <p:cNvPr id="9" name="Freeform 9"/>
            <p:cNvSpPr/>
            <p:nvPr/>
          </p:nvSpPr>
          <p:spPr>
            <a:xfrm>
              <a:off x="0" y="0"/>
              <a:ext cx="4507048" cy="651375"/>
            </a:xfrm>
            <a:custGeom>
              <a:avLst/>
              <a:gdLst/>
              <a:ahLst/>
              <a:cxnLst/>
              <a:rect l="l" t="t" r="r" b="b"/>
              <a:pathLst>
                <a:path w="4507048" h="651375">
                  <a:moveTo>
                    <a:pt x="23073" y="0"/>
                  </a:moveTo>
                  <a:lnTo>
                    <a:pt x="4483975" y="0"/>
                  </a:lnTo>
                  <a:cubicBezTo>
                    <a:pt x="4496718" y="0"/>
                    <a:pt x="4507048" y="10330"/>
                    <a:pt x="4507048" y="23073"/>
                  </a:cubicBezTo>
                  <a:lnTo>
                    <a:pt x="4507048" y="628302"/>
                  </a:lnTo>
                  <a:cubicBezTo>
                    <a:pt x="4507048" y="634422"/>
                    <a:pt x="4504617" y="640290"/>
                    <a:pt x="4500290" y="644617"/>
                  </a:cubicBezTo>
                  <a:cubicBezTo>
                    <a:pt x="4495963" y="648944"/>
                    <a:pt x="4490094" y="651375"/>
                    <a:pt x="4483975" y="651375"/>
                  </a:cubicBezTo>
                  <a:lnTo>
                    <a:pt x="23073" y="651375"/>
                  </a:lnTo>
                  <a:cubicBezTo>
                    <a:pt x="16954" y="651375"/>
                    <a:pt x="11085" y="648944"/>
                    <a:pt x="6758" y="644617"/>
                  </a:cubicBezTo>
                  <a:cubicBezTo>
                    <a:pt x="2431" y="640290"/>
                    <a:pt x="0" y="634422"/>
                    <a:pt x="0" y="628302"/>
                  </a:cubicBezTo>
                  <a:lnTo>
                    <a:pt x="0" y="23073"/>
                  </a:lnTo>
                  <a:cubicBezTo>
                    <a:pt x="0" y="16954"/>
                    <a:pt x="2431" y="11085"/>
                    <a:pt x="6758" y="6758"/>
                  </a:cubicBezTo>
                  <a:cubicBezTo>
                    <a:pt x="11085" y="2431"/>
                    <a:pt x="16954" y="0"/>
                    <a:pt x="23073" y="0"/>
                  </a:cubicBezTo>
                  <a:close/>
                </a:path>
              </a:pathLst>
            </a:custGeom>
            <a:solidFill>
              <a:srgbClr val="27274A"/>
            </a:solidFill>
          </p:spPr>
          <p:txBody>
            <a:bodyPr/>
            <a:lstStyle/>
            <a:p>
              <a:pPr defTabSz="609630"/>
              <a:endParaRPr lang="en-GB" sz="1200">
                <a:solidFill>
                  <a:prstClr val="black"/>
                </a:solidFill>
                <a:latin typeface="Calibri"/>
              </a:endParaRPr>
            </a:p>
          </p:txBody>
        </p:sp>
        <p:sp>
          <p:nvSpPr>
            <p:cNvPr id="10" name="TextBox 10"/>
            <p:cNvSpPr txBox="1"/>
            <p:nvPr/>
          </p:nvSpPr>
          <p:spPr>
            <a:xfrm>
              <a:off x="0" y="-38100"/>
              <a:ext cx="4507048" cy="6894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TextBox 11"/>
          <p:cNvSpPr txBox="1">
            <a:spLocks noGrp="1"/>
          </p:cNvSpPr>
          <p:nvPr>
            <p:ph type="title" idx="4294967295"/>
          </p:nvPr>
        </p:nvSpPr>
        <p:spPr>
          <a:xfrm>
            <a:off x="306071" y="452755"/>
            <a:ext cx="11579859" cy="4426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336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DEE"/>
                </a:solidFill>
                <a:effectLst/>
                <a:uLnTx/>
                <a:uFillTx/>
                <a:latin typeface="+mj-lt"/>
                <a:ea typeface="Inter Bold"/>
                <a:cs typeface="Inter Bold"/>
                <a:sym typeface="Inter Bold"/>
              </a:rPr>
              <a:t>What is helping?</a:t>
            </a:r>
          </a:p>
        </p:txBody>
      </p:sp>
      <p:sp>
        <p:nvSpPr>
          <p:cNvPr id="12" name="TextBox 12"/>
          <p:cNvSpPr txBox="1"/>
          <p:nvPr/>
        </p:nvSpPr>
        <p:spPr>
          <a:xfrm>
            <a:off x="567615" y="1468758"/>
            <a:ext cx="11056769" cy="2584297"/>
          </a:xfrm>
          <a:prstGeom prst="rect">
            <a:avLst/>
          </a:prstGeom>
        </p:spPr>
        <p:txBody>
          <a:bodyPr lIns="0" tIns="0" rIns="0" bIns="0" rtlCol="0" anchor="t">
            <a:spAutoFit/>
          </a:bodyPr>
          <a:lstStyle/>
          <a:p>
            <a:pPr defTabSz="609630">
              <a:lnSpc>
                <a:spcPts val="2893"/>
              </a:lnSpc>
            </a:pPr>
            <a:r>
              <a:rPr lang="en-US" sz="2400">
                <a:solidFill>
                  <a:srgbClr val="FFFDEE"/>
                </a:solidFill>
                <a:latin typeface="+mj-lt"/>
                <a:ea typeface="Inter"/>
                <a:cs typeface="Inter"/>
                <a:sym typeface="Inter"/>
              </a:rPr>
              <a:t>This section of the Plan outlines the factors driving progress. It highlights the bridges underpinning and facilitating change, such as: </a:t>
            </a:r>
          </a:p>
          <a:p>
            <a:pPr defTabSz="609630">
              <a:lnSpc>
                <a:spcPts val="2893"/>
              </a:lnSpc>
            </a:pPr>
            <a:endParaRPr lang="en-US" sz="2400">
              <a:solidFill>
                <a:srgbClr val="FFFDEE"/>
              </a:solidFill>
              <a:latin typeface="+mj-lt"/>
              <a:ea typeface="Inter"/>
              <a:cs typeface="Inter"/>
              <a:sym typeface="Inter"/>
            </a:endParaRPr>
          </a:p>
          <a:p>
            <a:pPr marL="342900" indent="-342900" defTabSz="609630">
              <a:lnSpc>
                <a:spcPts val="2893"/>
              </a:lnSpc>
              <a:buFont typeface="Arial" panose="020B0604020202020204" pitchFamily="34" charset="0"/>
              <a:buChar char="•"/>
            </a:pPr>
            <a:r>
              <a:rPr lang="en-US" sz="2400">
                <a:solidFill>
                  <a:srgbClr val="FFFDEE"/>
                </a:solidFill>
                <a:latin typeface="+mj-lt"/>
                <a:ea typeface="Inter"/>
                <a:cs typeface="Inter"/>
                <a:sym typeface="Inter"/>
              </a:rPr>
              <a:t>funding, </a:t>
            </a:r>
          </a:p>
          <a:p>
            <a:pPr marL="342900" indent="-342900" defTabSz="609630">
              <a:lnSpc>
                <a:spcPts val="2893"/>
              </a:lnSpc>
              <a:buFont typeface="Arial" panose="020B0604020202020204" pitchFamily="34" charset="0"/>
              <a:buChar char="•"/>
            </a:pPr>
            <a:r>
              <a:rPr lang="en-US" sz="2400">
                <a:solidFill>
                  <a:srgbClr val="FFFDEE"/>
                </a:solidFill>
                <a:latin typeface="+mj-lt"/>
                <a:ea typeface="Inter"/>
                <a:cs typeface="Inter"/>
                <a:sym typeface="Inter"/>
              </a:rPr>
              <a:t>policy and legislative developments,</a:t>
            </a:r>
          </a:p>
          <a:p>
            <a:pPr marL="342900" indent="-342900" defTabSz="609630">
              <a:lnSpc>
                <a:spcPts val="2893"/>
              </a:lnSpc>
              <a:buFont typeface="Arial" panose="020B0604020202020204" pitchFamily="34" charset="0"/>
              <a:buChar char="•"/>
            </a:pPr>
            <a:r>
              <a:rPr lang="en-US" sz="2400">
                <a:solidFill>
                  <a:srgbClr val="FFFDEE"/>
                </a:solidFill>
                <a:latin typeface="+mj-lt"/>
                <a:ea typeface="Inter"/>
                <a:cs typeface="Inter"/>
                <a:sym typeface="Inter"/>
              </a:rPr>
              <a:t>partnership working,</a:t>
            </a:r>
          </a:p>
          <a:p>
            <a:pPr marL="342900" indent="-342900" defTabSz="609630">
              <a:lnSpc>
                <a:spcPts val="2893"/>
              </a:lnSpc>
              <a:buFont typeface="Arial" panose="020B0604020202020204" pitchFamily="34" charset="0"/>
              <a:buChar char="•"/>
            </a:pPr>
            <a:r>
              <a:rPr lang="en-US" sz="2400">
                <a:solidFill>
                  <a:srgbClr val="FFFDEE"/>
                </a:solidFill>
                <a:latin typeface="+mj-lt"/>
                <a:ea typeface="Inter"/>
                <a:cs typeface="Inter Bold"/>
                <a:sym typeface="Inter"/>
              </a:rPr>
              <a:t>research. </a:t>
            </a:r>
            <a:endParaRPr lang="en-US" sz="2400">
              <a:solidFill>
                <a:srgbClr val="FFFDEE"/>
              </a:solidFill>
              <a:latin typeface="+mj-lt"/>
              <a:ea typeface="Inter Bold"/>
              <a:cs typeface="Inter Bold"/>
              <a:sym typeface="Inter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7274A"/>
        </a:solidFill>
        <a:effectLst/>
      </p:bgPr>
    </p:bg>
    <p:spTree>
      <p:nvGrpSpPr>
        <p:cNvPr id="1" name=""/>
        <p:cNvGrpSpPr/>
        <p:nvPr/>
      </p:nvGrpSpPr>
      <p:grpSpPr>
        <a:xfrm>
          <a:off x="0" y="0"/>
          <a:ext cx="0" cy="0"/>
          <a:chOff x="0" y="0"/>
          <a:chExt cx="0" cy="0"/>
        </a:xfrm>
      </p:grpSpPr>
      <p:sp>
        <p:nvSpPr>
          <p:cNvPr id="2" name="Freeform 2" descr="Scales to symbolise justice system "/>
          <p:cNvSpPr/>
          <p:nvPr/>
        </p:nvSpPr>
        <p:spPr>
          <a:xfrm>
            <a:off x="460520" y="1145884"/>
            <a:ext cx="1648798" cy="1528342"/>
          </a:xfrm>
          <a:custGeom>
            <a:avLst/>
            <a:gdLst/>
            <a:ahLst/>
            <a:cxnLst/>
            <a:rect l="l" t="t" r="r" b="b"/>
            <a:pathLst>
              <a:path w="2473197" h="2292513">
                <a:moveTo>
                  <a:pt x="0" y="0"/>
                </a:moveTo>
                <a:lnTo>
                  <a:pt x="2473198" y="0"/>
                </a:lnTo>
                <a:lnTo>
                  <a:pt x="2473198" y="2292513"/>
                </a:lnTo>
                <a:lnTo>
                  <a:pt x="0" y="2292513"/>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sp>
        <p:nvSpPr>
          <p:cNvPr id="3" name="Freeform 3" descr="House"/>
          <p:cNvSpPr/>
          <p:nvPr/>
        </p:nvSpPr>
        <p:spPr>
          <a:xfrm>
            <a:off x="2763368" y="1022973"/>
            <a:ext cx="1830313" cy="1696596"/>
          </a:xfrm>
          <a:custGeom>
            <a:avLst/>
            <a:gdLst/>
            <a:ahLst/>
            <a:cxnLst/>
            <a:rect l="l" t="t" r="r" b="b"/>
            <a:pathLst>
              <a:path w="2745470" h="2544894">
                <a:moveTo>
                  <a:pt x="0" y="0"/>
                </a:moveTo>
                <a:lnTo>
                  <a:pt x="2745470" y="0"/>
                </a:lnTo>
                <a:lnTo>
                  <a:pt x="2745470" y="2544894"/>
                </a:lnTo>
                <a:lnTo>
                  <a:pt x="0" y="2544894"/>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sp>
        <p:nvSpPr>
          <p:cNvPr id="4" name="Freeform 4" descr="Zig-zag arrow"/>
          <p:cNvSpPr/>
          <p:nvPr/>
        </p:nvSpPr>
        <p:spPr>
          <a:xfrm>
            <a:off x="5247794" y="1230549"/>
            <a:ext cx="1510354" cy="1400224"/>
          </a:xfrm>
          <a:custGeom>
            <a:avLst/>
            <a:gdLst/>
            <a:ahLst/>
            <a:cxnLst/>
            <a:rect l="l" t="t" r="r" b="b"/>
            <a:pathLst>
              <a:path w="2265531" h="2100336">
                <a:moveTo>
                  <a:pt x="0" y="0"/>
                </a:moveTo>
                <a:lnTo>
                  <a:pt x="2265531" y="0"/>
                </a:lnTo>
                <a:lnTo>
                  <a:pt x="2265531" y="2100337"/>
                </a:lnTo>
                <a:lnTo>
                  <a:pt x="0" y="2100337"/>
                </a:lnTo>
                <a:lnTo>
                  <a:pt x="0" y="0"/>
                </a:lnTo>
                <a:close/>
              </a:path>
            </a:pathLst>
          </a:custGeom>
          <a:blipFill>
            <a:blip r:embed="rId4"/>
            <a:stretch>
              <a:fillRect/>
            </a:stretch>
          </a:blipFill>
        </p:spPr>
        <p:txBody>
          <a:bodyPr/>
          <a:lstStyle/>
          <a:p>
            <a:pPr defTabSz="609630"/>
            <a:endParaRPr lang="en-GB" sz="1200">
              <a:solidFill>
                <a:prstClr val="black"/>
              </a:solidFill>
              <a:latin typeface="Calibri"/>
            </a:endParaRPr>
          </a:p>
        </p:txBody>
      </p:sp>
      <p:sp>
        <p:nvSpPr>
          <p:cNvPr id="5" name="Freeform 5" descr="Scottish flag"/>
          <p:cNvSpPr/>
          <p:nvPr/>
        </p:nvSpPr>
        <p:spPr>
          <a:xfrm>
            <a:off x="7598321" y="1145884"/>
            <a:ext cx="1517037" cy="1623377"/>
          </a:xfrm>
          <a:custGeom>
            <a:avLst/>
            <a:gdLst/>
            <a:ahLst/>
            <a:cxnLst/>
            <a:rect l="l" t="t" r="r" b="b"/>
            <a:pathLst>
              <a:path w="2275556" h="2435065">
                <a:moveTo>
                  <a:pt x="0" y="0"/>
                </a:moveTo>
                <a:lnTo>
                  <a:pt x="2275556" y="0"/>
                </a:lnTo>
                <a:lnTo>
                  <a:pt x="2275556" y="2435065"/>
                </a:lnTo>
                <a:lnTo>
                  <a:pt x="0" y="2435065"/>
                </a:lnTo>
                <a:lnTo>
                  <a:pt x="0" y="0"/>
                </a:lnTo>
                <a:close/>
              </a:path>
            </a:pathLst>
          </a:custGeom>
          <a:blipFill>
            <a:blip r:embed="rId5"/>
            <a:stretch>
              <a:fillRect l="-15443"/>
            </a:stretch>
          </a:blipFill>
        </p:spPr>
        <p:txBody>
          <a:bodyPr/>
          <a:lstStyle/>
          <a:p>
            <a:pPr defTabSz="609630"/>
            <a:endParaRPr lang="en-GB" sz="1200">
              <a:solidFill>
                <a:prstClr val="black"/>
              </a:solidFill>
              <a:latin typeface="Calibri"/>
            </a:endParaRPr>
          </a:p>
        </p:txBody>
      </p:sp>
      <p:sp>
        <p:nvSpPr>
          <p:cNvPr id="6" name="Freeform 6" descr="Green brief case with white cross "/>
          <p:cNvSpPr/>
          <p:nvPr/>
        </p:nvSpPr>
        <p:spPr>
          <a:xfrm>
            <a:off x="9763185" y="1022973"/>
            <a:ext cx="1781396" cy="1651253"/>
          </a:xfrm>
          <a:custGeom>
            <a:avLst/>
            <a:gdLst/>
            <a:ahLst/>
            <a:cxnLst/>
            <a:rect l="l" t="t" r="r" b="b"/>
            <a:pathLst>
              <a:path w="2672094" h="2476879">
                <a:moveTo>
                  <a:pt x="0" y="0"/>
                </a:moveTo>
                <a:lnTo>
                  <a:pt x="2672094" y="0"/>
                </a:lnTo>
                <a:lnTo>
                  <a:pt x="2672094" y="2476879"/>
                </a:lnTo>
                <a:lnTo>
                  <a:pt x="0" y="2476879"/>
                </a:lnTo>
                <a:lnTo>
                  <a:pt x="0" y="0"/>
                </a:lnTo>
                <a:close/>
              </a:path>
            </a:pathLst>
          </a:custGeom>
          <a:blipFill>
            <a:blip r:embed="rId6"/>
            <a:stretch>
              <a:fillRect/>
            </a:stretch>
          </a:blipFill>
        </p:spPr>
        <p:txBody>
          <a:bodyPr/>
          <a:lstStyle/>
          <a:p>
            <a:pPr defTabSz="609630"/>
            <a:endParaRPr lang="en-GB" sz="1200">
              <a:solidFill>
                <a:prstClr val="black"/>
              </a:solidFill>
              <a:latin typeface="Calibri"/>
            </a:endParaRPr>
          </a:p>
        </p:txBody>
      </p:sp>
      <p:sp>
        <p:nvSpPr>
          <p:cNvPr id="7" name="Freeform 7" descr="a stack of books"/>
          <p:cNvSpPr/>
          <p:nvPr/>
        </p:nvSpPr>
        <p:spPr>
          <a:xfrm>
            <a:off x="514707" y="3884548"/>
            <a:ext cx="1477430" cy="1369493"/>
          </a:xfrm>
          <a:custGeom>
            <a:avLst/>
            <a:gdLst/>
            <a:ahLst/>
            <a:cxnLst/>
            <a:rect l="l" t="t" r="r" b="b"/>
            <a:pathLst>
              <a:path w="2216145" h="2054240">
                <a:moveTo>
                  <a:pt x="0" y="0"/>
                </a:moveTo>
                <a:lnTo>
                  <a:pt x="2216145" y="0"/>
                </a:lnTo>
                <a:lnTo>
                  <a:pt x="2216145" y="2054239"/>
                </a:lnTo>
                <a:lnTo>
                  <a:pt x="0" y="2054239"/>
                </a:lnTo>
                <a:lnTo>
                  <a:pt x="0" y="0"/>
                </a:lnTo>
                <a:close/>
              </a:path>
            </a:pathLst>
          </a:custGeom>
          <a:blipFill>
            <a:blip r:embed="rId7"/>
            <a:stretch>
              <a:fillRect/>
            </a:stretch>
          </a:blipFill>
        </p:spPr>
        <p:txBody>
          <a:bodyPr/>
          <a:lstStyle/>
          <a:p>
            <a:pPr defTabSz="609630"/>
            <a:endParaRPr lang="en-GB" sz="1200">
              <a:solidFill>
                <a:prstClr val="black"/>
              </a:solidFill>
              <a:latin typeface="Calibri"/>
            </a:endParaRPr>
          </a:p>
        </p:txBody>
      </p:sp>
      <p:sp>
        <p:nvSpPr>
          <p:cNvPr id="8" name="Freeform 8" descr="a bell "/>
          <p:cNvSpPr/>
          <p:nvPr/>
        </p:nvSpPr>
        <p:spPr>
          <a:xfrm>
            <a:off x="2843037" y="3779322"/>
            <a:ext cx="1590948" cy="1474718"/>
          </a:xfrm>
          <a:custGeom>
            <a:avLst/>
            <a:gdLst/>
            <a:ahLst/>
            <a:cxnLst/>
            <a:rect l="l" t="t" r="r" b="b"/>
            <a:pathLst>
              <a:path w="2386422" h="2212077">
                <a:moveTo>
                  <a:pt x="0" y="0"/>
                </a:moveTo>
                <a:lnTo>
                  <a:pt x="2386422" y="0"/>
                </a:lnTo>
                <a:lnTo>
                  <a:pt x="2386422" y="2212077"/>
                </a:lnTo>
                <a:lnTo>
                  <a:pt x="0" y="2212077"/>
                </a:lnTo>
                <a:lnTo>
                  <a:pt x="0" y="0"/>
                </a:lnTo>
                <a:close/>
              </a:path>
            </a:pathLst>
          </a:custGeom>
          <a:blipFill>
            <a:blip r:embed="rId8"/>
            <a:stretch>
              <a:fillRect/>
            </a:stretch>
          </a:blipFill>
        </p:spPr>
        <p:txBody>
          <a:bodyPr/>
          <a:lstStyle/>
          <a:p>
            <a:pPr defTabSz="609630"/>
            <a:endParaRPr lang="en-GB" sz="1200">
              <a:solidFill>
                <a:prstClr val="black"/>
              </a:solidFill>
              <a:latin typeface="Calibri"/>
            </a:endParaRPr>
          </a:p>
        </p:txBody>
      </p:sp>
      <p:sp>
        <p:nvSpPr>
          <p:cNvPr id="9" name="Freeform 9" descr="a cluster of four connected circles "/>
          <p:cNvSpPr/>
          <p:nvPr/>
        </p:nvSpPr>
        <p:spPr>
          <a:xfrm>
            <a:off x="4937757" y="3716912"/>
            <a:ext cx="1736392" cy="1609537"/>
          </a:xfrm>
          <a:custGeom>
            <a:avLst/>
            <a:gdLst/>
            <a:ahLst/>
            <a:cxnLst/>
            <a:rect l="l" t="t" r="r" b="b"/>
            <a:pathLst>
              <a:path w="2604588" h="2414305">
                <a:moveTo>
                  <a:pt x="0" y="0"/>
                </a:moveTo>
                <a:lnTo>
                  <a:pt x="2604588" y="0"/>
                </a:lnTo>
                <a:lnTo>
                  <a:pt x="2604588" y="2414305"/>
                </a:lnTo>
                <a:lnTo>
                  <a:pt x="0" y="2414305"/>
                </a:lnTo>
                <a:lnTo>
                  <a:pt x="0" y="0"/>
                </a:lnTo>
                <a:close/>
              </a:path>
            </a:pathLst>
          </a:custGeom>
          <a:blipFill>
            <a:blip r:embed="rId9"/>
            <a:stretch>
              <a:fillRect/>
            </a:stretch>
          </a:blipFill>
        </p:spPr>
        <p:txBody>
          <a:bodyPr/>
          <a:lstStyle/>
          <a:p>
            <a:pPr defTabSz="609630"/>
            <a:endParaRPr lang="en-GB" sz="1200">
              <a:solidFill>
                <a:prstClr val="black"/>
              </a:solidFill>
              <a:latin typeface="Calibri"/>
            </a:endParaRPr>
          </a:p>
        </p:txBody>
      </p:sp>
      <p:sp>
        <p:nvSpPr>
          <p:cNvPr id="10" name="Freeform 10" descr="a magnifying glass "/>
          <p:cNvSpPr/>
          <p:nvPr/>
        </p:nvSpPr>
        <p:spPr>
          <a:xfrm>
            <a:off x="7526356" y="3748624"/>
            <a:ext cx="1440215" cy="1505417"/>
          </a:xfrm>
          <a:custGeom>
            <a:avLst/>
            <a:gdLst/>
            <a:ahLst/>
            <a:cxnLst/>
            <a:rect l="l" t="t" r="r" b="b"/>
            <a:pathLst>
              <a:path w="2160322" h="2258125">
                <a:moveTo>
                  <a:pt x="0" y="0"/>
                </a:moveTo>
                <a:lnTo>
                  <a:pt x="2160323" y="0"/>
                </a:lnTo>
                <a:lnTo>
                  <a:pt x="2160323" y="2258124"/>
                </a:lnTo>
                <a:lnTo>
                  <a:pt x="0" y="2258124"/>
                </a:lnTo>
                <a:lnTo>
                  <a:pt x="0" y="0"/>
                </a:lnTo>
                <a:close/>
              </a:path>
            </a:pathLst>
          </a:custGeom>
          <a:blipFill>
            <a:blip r:embed="rId10"/>
            <a:stretch>
              <a:fillRect/>
            </a:stretch>
          </a:blipFill>
        </p:spPr>
        <p:txBody>
          <a:bodyPr/>
          <a:lstStyle/>
          <a:p>
            <a:pPr defTabSz="609630"/>
            <a:endParaRPr lang="en-GB" sz="1200">
              <a:solidFill>
                <a:prstClr val="black"/>
              </a:solidFill>
              <a:latin typeface="Calibri"/>
            </a:endParaRPr>
          </a:p>
        </p:txBody>
      </p:sp>
      <p:sp>
        <p:nvSpPr>
          <p:cNvPr id="11" name="Freeform 11" descr="A building with three pillars "/>
          <p:cNvSpPr/>
          <p:nvPr/>
        </p:nvSpPr>
        <p:spPr>
          <a:xfrm>
            <a:off x="9875519" y="3779322"/>
            <a:ext cx="1669063" cy="1547126"/>
          </a:xfrm>
          <a:custGeom>
            <a:avLst/>
            <a:gdLst/>
            <a:ahLst/>
            <a:cxnLst/>
            <a:rect l="l" t="t" r="r" b="b"/>
            <a:pathLst>
              <a:path w="2503594" h="2320689">
                <a:moveTo>
                  <a:pt x="0" y="0"/>
                </a:moveTo>
                <a:lnTo>
                  <a:pt x="2503593" y="0"/>
                </a:lnTo>
                <a:lnTo>
                  <a:pt x="2503593" y="2320689"/>
                </a:lnTo>
                <a:lnTo>
                  <a:pt x="0" y="2320689"/>
                </a:lnTo>
                <a:lnTo>
                  <a:pt x="0" y="0"/>
                </a:lnTo>
                <a:close/>
              </a:path>
            </a:pathLst>
          </a:custGeom>
          <a:blipFill>
            <a:blip r:embed="rId11"/>
            <a:stretch>
              <a:fillRect/>
            </a:stretch>
          </a:blipFill>
        </p:spPr>
        <p:txBody>
          <a:bodyPr/>
          <a:lstStyle/>
          <a:p>
            <a:pPr defTabSz="609630"/>
            <a:endParaRPr lang="en-GB" sz="1200">
              <a:solidFill>
                <a:prstClr val="black"/>
              </a:solidFill>
              <a:latin typeface="Calibri"/>
            </a:endParaRPr>
          </a:p>
        </p:txBody>
      </p:sp>
      <p:sp>
        <p:nvSpPr>
          <p:cNvPr id="12" name="TextBox 12"/>
          <p:cNvSpPr txBox="1"/>
          <p:nvPr/>
        </p:nvSpPr>
        <p:spPr>
          <a:xfrm>
            <a:off x="329038" y="313184"/>
            <a:ext cx="3560433" cy="1269130"/>
          </a:xfrm>
          <a:prstGeom prst="rect">
            <a:avLst/>
          </a:prstGeom>
        </p:spPr>
        <p:txBody>
          <a:bodyPr wrap="square" lIns="0" tIns="0" rIns="0" bIns="0" rtlCol="0" anchor="t">
            <a:spAutoFit/>
          </a:bodyPr>
          <a:lstStyle/>
          <a:p>
            <a:pPr algn="ctr" defTabSz="609630">
              <a:lnSpc>
                <a:spcPts val="3360"/>
              </a:lnSpc>
            </a:pPr>
            <a:r>
              <a:rPr lang="en-US" sz="3200" b="1">
                <a:solidFill>
                  <a:srgbClr val="FFFFFF"/>
                </a:solidFill>
                <a:latin typeface="+mj-lt"/>
                <a:ea typeface="Inter Bold"/>
                <a:cs typeface="Inter Bold"/>
                <a:sym typeface="Inter Bold"/>
              </a:rPr>
              <a:t>Who must act?</a:t>
            </a:r>
          </a:p>
          <a:p>
            <a:pPr algn="ctr" defTabSz="609630">
              <a:lnSpc>
                <a:spcPts val="3360"/>
              </a:lnSpc>
            </a:pPr>
            <a:endParaRPr lang="en-US" sz="2400">
              <a:solidFill>
                <a:srgbClr val="FFFFFF"/>
              </a:solidFill>
              <a:latin typeface="Inter Bold"/>
              <a:ea typeface="Inter Bold"/>
              <a:cs typeface="Inter Bold"/>
              <a:sym typeface="Inter Bold"/>
            </a:endParaRPr>
          </a:p>
          <a:p>
            <a:pPr algn="ctr" defTabSz="609630">
              <a:lnSpc>
                <a:spcPts val="3360"/>
              </a:lnSpc>
            </a:pPr>
            <a:endParaRPr lang="en-US" sz="2400">
              <a:solidFill>
                <a:srgbClr val="FFFFFF"/>
              </a:solidFill>
              <a:latin typeface="Inter Bold"/>
              <a:ea typeface="Inter Bold"/>
              <a:cs typeface="Inter Bold"/>
              <a:sym typeface="Inter Bold"/>
            </a:endParaRPr>
          </a:p>
        </p:txBody>
      </p:sp>
      <p:sp>
        <p:nvSpPr>
          <p:cNvPr id="13" name="TextBox 13"/>
          <p:cNvSpPr txBox="1"/>
          <p:nvPr/>
        </p:nvSpPr>
        <p:spPr>
          <a:xfrm>
            <a:off x="7155418" y="2866226"/>
            <a:ext cx="2300188" cy="615681"/>
          </a:xfrm>
          <a:prstGeom prst="rect">
            <a:avLst/>
          </a:prstGeom>
        </p:spPr>
        <p:txBody>
          <a:bodyPr lIns="0" tIns="0" rIns="0" bIns="0" rtlCol="0" anchor="t">
            <a:spAutoFit/>
          </a:bodyPr>
          <a:lstStyle/>
          <a:p>
            <a:pPr algn="ctr" defTabSz="609630">
              <a:lnSpc>
                <a:spcPts val="2427"/>
              </a:lnSpc>
            </a:pPr>
            <a:r>
              <a:rPr lang="en-US" sz="2400" b="1">
                <a:solidFill>
                  <a:srgbClr val="FFFFFF"/>
                </a:solidFill>
                <a:latin typeface="+mj-lt"/>
                <a:ea typeface="Inter Bold"/>
                <a:cs typeface="Inter Bold"/>
                <a:sym typeface="Inter Bold"/>
              </a:rPr>
              <a:t>Scottish Government</a:t>
            </a:r>
          </a:p>
        </p:txBody>
      </p:sp>
      <p:sp>
        <p:nvSpPr>
          <p:cNvPr id="14" name="TextBox 14"/>
          <p:cNvSpPr txBox="1"/>
          <p:nvPr/>
        </p:nvSpPr>
        <p:spPr>
          <a:xfrm>
            <a:off x="10143166" y="2924789"/>
            <a:ext cx="1133767" cy="307777"/>
          </a:xfrm>
          <a:prstGeom prst="rect">
            <a:avLst/>
          </a:prstGeom>
        </p:spPr>
        <p:txBody>
          <a:bodyPr wrap="square" lIns="0" tIns="0" rIns="0" bIns="0" rtlCol="0" anchor="t">
            <a:spAutoFit/>
          </a:bodyPr>
          <a:lstStyle/>
          <a:p>
            <a:pPr algn="ctr" defTabSz="609630">
              <a:lnSpc>
                <a:spcPts val="2427"/>
              </a:lnSpc>
            </a:pPr>
            <a:r>
              <a:rPr lang="en-US" sz="2400" b="1">
                <a:solidFill>
                  <a:srgbClr val="FFFFFF"/>
                </a:solidFill>
                <a:latin typeface="+mj-lt"/>
                <a:ea typeface="Inter Bold"/>
                <a:cs typeface="Inter Bold"/>
                <a:sym typeface="Inter Bold"/>
              </a:rPr>
              <a:t>Health</a:t>
            </a:r>
          </a:p>
        </p:txBody>
      </p:sp>
      <p:sp>
        <p:nvSpPr>
          <p:cNvPr id="15" name="TextBox 15"/>
          <p:cNvSpPr txBox="1"/>
          <p:nvPr/>
        </p:nvSpPr>
        <p:spPr>
          <a:xfrm>
            <a:off x="2763368" y="5294698"/>
            <a:ext cx="1454745" cy="615553"/>
          </a:xfrm>
          <a:prstGeom prst="rect">
            <a:avLst/>
          </a:prstGeom>
        </p:spPr>
        <p:txBody>
          <a:bodyPr lIns="0" tIns="0" rIns="0" bIns="0" rtlCol="0" anchor="t">
            <a:spAutoFit/>
          </a:bodyPr>
          <a:lstStyle/>
          <a:p>
            <a:pPr algn="ctr" defTabSz="609630">
              <a:lnSpc>
                <a:spcPts val="2427"/>
              </a:lnSpc>
            </a:pPr>
            <a:r>
              <a:rPr lang="en-US" sz="2400" b="1">
                <a:solidFill>
                  <a:srgbClr val="FFFFFF"/>
                </a:solidFill>
                <a:latin typeface="Neue Haas Grotesk Text Pro"/>
                <a:ea typeface="Inter Bold"/>
                <a:cs typeface="Inter Bold"/>
                <a:sym typeface="Inter Bold"/>
              </a:rPr>
              <a:t>Public Bodies</a:t>
            </a:r>
          </a:p>
        </p:txBody>
      </p:sp>
      <p:sp>
        <p:nvSpPr>
          <p:cNvPr id="16" name="TextBox 16"/>
          <p:cNvSpPr txBox="1"/>
          <p:nvPr/>
        </p:nvSpPr>
        <p:spPr>
          <a:xfrm>
            <a:off x="356931" y="5435410"/>
            <a:ext cx="1556293" cy="307777"/>
          </a:xfrm>
          <a:prstGeom prst="rect">
            <a:avLst/>
          </a:prstGeom>
        </p:spPr>
        <p:txBody>
          <a:bodyPr wrap="square" lIns="0" tIns="0" rIns="0" bIns="0" rtlCol="0" anchor="t">
            <a:spAutoFit/>
          </a:bodyPr>
          <a:lstStyle/>
          <a:p>
            <a:pPr algn="ctr" defTabSz="609630">
              <a:lnSpc>
                <a:spcPts val="2427"/>
              </a:lnSpc>
            </a:pPr>
            <a:r>
              <a:rPr lang="en-US" sz="2400" b="1">
                <a:solidFill>
                  <a:srgbClr val="FFFFFF"/>
                </a:solidFill>
                <a:latin typeface="+mj-lt"/>
                <a:ea typeface="Inter Bold"/>
                <a:cs typeface="Inter Bold"/>
                <a:sym typeface="Inter Bold"/>
              </a:rPr>
              <a:t>Education</a:t>
            </a:r>
          </a:p>
        </p:txBody>
      </p:sp>
      <p:sp>
        <p:nvSpPr>
          <p:cNvPr id="17" name="TextBox 17"/>
          <p:cNvSpPr txBox="1"/>
          <p:nvPr/>
        </p:nvSpPr>
        <p:spPr>
          <a:xfrm>
            <a:off x="656614" y="2915461"/>
            <a:ext cx="1256610" cy="307905"/>
          </a:xfrm>
          <a:prstGeom prst="rect">
            <a:avLst/>
          </a:prstGeom>
        </p:spPr>
        <p:txBody>
          <a:bodyPr wrap="square" lIns="0" tIns="0" rIns="0" bIns="0" rtlCol="0" anchor="t">
            <a:spAutoFit/>
          </a:bodyPr>
          <a:lstStyle/>
          <a:p>
            <a:pPr algn="ctr" defTabSz="609630">
              <a:lnSpc>
                <a:spcPts val="2427"/>
              </a:lnSpc>
            </a:pPr>
            <a:r>
              <a:rPr lang="en-US" sz="2400" b="1">
                <a:solidFill>
                  <a:srgbClr val="FFFFFF"/>
                </a:solidFill>
                <a:latin typeface="+mj-lt"/>
                <a:ea typeface="Inter Bold"/>
                <a:cs typeface="Inter Bold"/>
                <a:sym typeface="Inter Bold"/>
              </a:rPr>
              <a:t>Justice</a:t>
            </a:r>
          </a:p>
        </p:txBody>
      </p:sp>
      <p:sp>
        <p:nvSpPr>
          <p:cNvPr id="18" name="TextBox 18"/>
          <p:cNvSpPr txBox="1"/>
          <p:nvPr/>
        </p:nvSpPr>
        <p:spPr>
          <a:xfrm>
            <a:off x="2940218" y="2903249"/>
            <a:ext cx="1363080" cy="307777"/>
          </a:xfrm>
          <a:prstGeom prst="rect">
            <a:avLst/>
          </a:prstGeom>
        </p:spPr>
        <p:txBody>
          <a:bodyPr wrap="square" lIns="0" tIns="0" rIns="0" bIns="0" rtlCol="0" anchor="t">
            <a:spAutoFit/>
          </a:bodyPr>
          <a:lstStyle/>
          <a:p>
            <a:pPr algn="ctr" defTabSz="609630">
              <a:lnSpc>
                <a:spcPts val="2427"/>
              </a:lnSpc>
            </a:pPr>
            <a:r>
              <a:rPr lang="en-US" sz="2400" b="1">
                <a:solidFill>
                  <a:srgbClr val="FFFFFF"/>
                </a:solidFill>
                <a:latin typeface="+mj-lt"/>
                <a:ea typeface="Inter Bold"/>
                <a:cs typeface="Inter Bold"/>
                <a:sym typeface="Inter Bold"/>
              </a:rPr>
              <a:t>Housing</a:t>
            </a:r>
          </a:p>
        </p:txBody>
      </p:sp>
      <p:sp>
        <p:nvSpPr>
          <p:cNvPr id="19" name="TextBox 19"/>
          <p:cNvSpPr txBox="1"/>
          <p:nvPr/>
        </p:nvSpPr>
        <p:spPr>
          <a:xfrm>
            <a:off x="4758415" y="2913551"/>
            <a:ext cx="2095075" cy="307905"/>
          </a:xfrm>
          <a:prstGeom prst="rect">
            <a:avLst/>
          </a:prstGeom>
        </p:spPr>
        <p:txBody>
          <a:bodyPr wrap="square" lIns="0" tIns="0" rIns="0" bIns="0" rtlCol="0" anchor="t">
            <a:spAutoFit/>
          </a:bodyPr>
          <a:lstStyle/>
          <a:p>
            <a:pPr algn="ctr" defTabSz="609630">
              <a:lnSpc>
                <a:spcPts val="2427"/>
              </a:lnSpc>
            </a:pPr>
            <a:r>
              <a:rPr lang="en-US" sz="2400" b="1">
                <a:solidFill>
                  <a:srgbClr val="FFFFFF"/>
                </a:solidFill>
                <a:latin typeface="+mj-lt"/>
                <a:ea typeface="Inter Bold"/>
                <a:cs typeface="Inter Bold"/>
                <a:sym typeface="Inter Bold"/>
              </a:rPr>
              <a:t>Improvement</a:t>
            </a:r>
          </a:p>
        </p:txBody>
      </p:sp>
      <p:sp>
        <p:nvSpPr>
          <p:cNvPr id="20" name="TextBox 20"/>
          <p:cNvSpPr txBox="1"/>
          <p:nvPr/>
        </p:nvSpPr>
        <p:spPr>
          <a:xfrm>
            <a:off x="4885650" y="5294698"/>
            <a:ext cx="1840607" cy="615553"/>
          </a:xfrm>
          <a:prstGeom prst="rect">
            <a:avLst/>
          </a:prstGeom>
        </p:spPr>
        <p:txBody>
          <a:bodyPr lIns="0" tIns="0" rIns="0" bIns="0" rtlCol="0" anchor="t">
            <a:spAutoFit/>
          </a:bodyPr>
          <a:lstStyle/>
          <a:p>
            <a:pPr algn="ctr" defTabSz="609630">
              <a:lnSpc>
                <a:spcPts val="2427"/>
              </a:lnSpc>
            </a:pPr>
            <a:r>
              <a:rPr lang="en-US" sz="2400" b="1">
                <a:solidFill>
                  <a:srgbClr val="FFFFFF"/>
                </a:solidFill>
                <a:latin typeface="+mj-lt"/>
                <a:ea typeface="Inter Bold"/>
                <a:cs typeface="Inter Bold"/>
                <a:sym typeface="Inter Bold"/>
              </a:rPr>
              <a:t>Voluntary Sector</a:t>
            </a:r>
          </a:p>
        </p:txBody>
      </p:sp>
      <p:sp>
        <p:nvSpPr>
          <p:cNvPr id="21" name="TextBox 21"/>
          <p:cNvSpPr txBox="1"/>
          <p:nvPr/>
        </p:nvSpPr>
        <p:spPr>
          <a:xfrm>
            <a:off x="7598321" y="5467160"/>
            <a:ext cx="1538842" cy="307905"/>
          </a:xfrm>
          <a:prstGeom prst="rect">
            <a:avLst/>
          </a:prstGeom>
        </p:spPr>
        <p:txBody>
          <a:bodyPr wrap="square" lIns="0" tIns="0" rIns="0" bIns="0" rtlCol="0" anchor="t">
            <a:spAutoFit/>
          </a:bodyPr>
          <a:lstStyle/>
          <a:p>
            <a:pPr algn="ctr" defTabSz="609630">
              <a:lnSpc>
                <a:spcPts val="2427"/>
              </a:lnSpc>
            </a:pPr>
            <a:r>
              <a:rPr lang="en-US" sz="2400" b="1">
                <a:solidFill>
                  <a:srgbClr val="FFFFFF"/>
                </a:solidFill>
                <a:latin typeface="+mj-lt"/>
                <a:ea typeface="Inter Bold"/>
                <a:cs typeface="Inter Bold"/>
                <a:sym typeface="Inter Bold"/>
              </a:rPr>
              <a:t>Scrutiny</a:t>
            </a:r>
          </a:p>
        </p:txBody>
      </p:sp>
      <p:sp>
        <p:nvSpPr>
          <p:cNvPr id="22" name="TextBox 22"/>
          <p:cNvSpPr txBox="1"/>
          <p:nvPr/>
        </p:nvSpPr>
        <p:spPr>
          <a:xfrm>
            <a:off x="9711645" y="5326448"/>
            <a:ext cx="1976636" cy="615553"/>
          </a:xfrm>
          <a:prstGeom prst="rect">
            <a:avLst/>
          </a:prstGeom>
        </p:spPr>
        <p:txBody>
          <a:bodyPr lIns="0" tIns="0" rIns="0" bIns="0" rtlCol="0" anchor="t">
            <a:spAutoFit/>
          </a:bodyPr>
          <a:lstStyle/>
          <a:p>
            <a:pPr algn="ctr" defTabSz="609630">
              <a:lnSpc>
                <a:spcPts val="2427"/>
              </a:lnSpc>
            </a:pPr>
            <a:r>
              <a:rPr lang="en-US" sz="2400" b="1">
                <a:solidFill>
                  <a:srgbClr val="FFFFFF"/>
                </a:solidFill>
                <a:latin typeface="Neue Haas Grotesk Text Pro"/>
                <a:ea typeface="Inter Bold"/>
                <a:cs typeface="Inter Bold"/>
                <a:sym typeface="Inter Bold"/>
              </a:rPr>
              <a:t>Local Government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A colorful squares on a black background&#10;&#10;Description automatically generated">
            <a:extLst>
              <a:ext uri="{FF2B5EF4-FFF2-40B4-BE49-F238E27FC236}">
                <a16:creationId xmlns:a16="http://schemas.microsoft.com/office/drawing/2014/main" id="{D710C66F-19D7-4C6C-831F-31D673BF9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038" y="4388249"/>
            <a:ext cx="2315484" cy="2332636"/>
          </a:xfrm>
          <a:prstGeom prst="rect">
            <a:avLst/>
          </a:prstGeom>
        </p:spPr>
      </p:pic>
      <p:sp>
        <p:nvSpPr>
          <p:cNvPr id="2" name="Title 1">
            <a:extLst>
              <a:ext uri="{FF2B5EF4-FFF2-40B4-BE49-F238E27FC236}">
                <a16:creationId xmlns:a16="http://schemas.microsoft.com/office/drawing/2014/main" id="{45CAE288-9D58-8ACE-1F40-39FA50F8AD43}"/>
              </a:ext>
            </a:extLst>
          </p:cNvPr>
          <p:cNvSpPr txBox="1">
            <a:spLocks noGrp="1"/>
          </p:cNvSpPr>
          <p:nvPr>
            <p:ph type="title" idx="4294967295"/>
          </p:nvPr>
        </p:nvSpPr>
        <p:spPr>
          <a:xfrm>
            <a:off x="206828" y="244571"/>
            <a:ext cx="1057002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mn-lt"/>
                <a:ea typeface="+mn-ea"/>
                <a:cs typeface="+mn-cs"/>
              </a:rPr>
              <a:t>Understanding Progress </a:t>
            </a:r>
          </a:p>
        </p:txBody>
      </p:sp>
      <p:sp>
        <p:nvSpPr>
          <p:cNvPr id="3" name="TextBox 2">
            <a:extLst>
              <a:ext uri="{FF2B5EF4-FFF2-40B4-BE49-F238E27FC236}">
                <a16:creationId xmlns:a16="http://schemas.microsoft.com/office/drawing/2014/main" id="{EA975545-0647-0F51-25EF-659B5C953E12}"/>
              </a:ext>
            </a:extLst>
          </p:cNvPr>
          <p:cNvSpPr txBox="1"/>
          <p:nvPr/>
        </p:nvSpPr>
        <p:spPr>
          <a:xfrm>
            <a:off x="206828" y="1350450"/>
            <a:ext cx="9727543" cy="6001643"/>
          </a:xfrm>
          <a:prstGeom prst="rect">
            <a:avLst/>
          </a:prstGeom>
          <a:noFill/>
        </p:spPr>
        <p:txBody>
          <a:bodyPr wrap="square" rtlCol="0">
            <a:spAutoFit/>
          </a:bodyPr>
          <a:lstStyle/>
          <a:p>
            <a:r>
              <a:rPr lang="en-US" sz="2400">
                <a:solidFill>
                  <a:srgbClr val="FFFFFF"/>
                </a:solidFill>
                <a:latin typeface="+mj-lt"/>
              </a:rPr>
              <a:t>All the activity and progress made across </a:t>
            </a:r>
            <a:r>
              <a:rPr lang="en-US" sz="2400" err="1">
                <a:solidFill>
                  <a:srgbClr val="FFFFFF"/>
                </a:solidFill>
                <a:latin typeface="+mj-lt"/>
              </a:rPr>
              <a:t>organisations</a:t>
            </a:r>
            <a:r>
              <a:rPr lang="en-US" sz="2400">
                <a:solidFill>
                  <a:srgbClr val="FFFFFF"/>
                </a:solidFill>
                <a:latin typeface="+mj-lt"/>
              </a:rPr>
              <a:t>, sectors and communities to keep the promise must be understood. </a:t>
            </a:r>
            <a:endParaRPr lang="en-GB" sz="2400">
              <a:solidFill>
                <a:srgbClr val="FFFFFF"/>
              </a:solidFill>
              <a:latin typeface="+mj-lt"/>
            </a:endParaRPr>
          </a:p>
          <a:p>
            <a:endParaRPr lang="en-GB" sz="2400">
              <a:solidFill>
                <a:srgbClr val="FFFFFF"/>
              </a:solidFill>
              <a:latin typeface="+mj-lt"/>
            </a:endParaRPr>
          </a:p>
          <a:p>
            <a:r>
              <a:rPr lang="en-US" sz="2400">
                <a:solidFill>
                  <a:srgbClr val="FFFFFF"/>
                </a:solidFill>
                <a:latin typeface="+mj-lt"/>
              </a:rPr>
              <a:t>Three key questions underpin the Promise Story of Progress</a:t>
            </a:r>
            <a:r>
              <a:rPr lang="en-GB" sz="2400">
                <a:solidFill>
                  <a:srgbClr val="FFFFFF"/>
                </a:solidFill>
                <a:latin typeface="+mj-lt"/>
              </a:rPr>
              <a:t>: </a:t>
            </a:r>
          </a:p>
          <a:p>
            <a:pPr marL="285750" indent="-285750">
              <a:buFont typeface="Arial" panose="020B0604020202020204" pitchFamily="34" charset="0"/>
              <a:buChar char="•"/>
            </a:pPr>
            <a:endParaRPr lang="en-US" sz="2400">
              <a:solidFill>
                <a:srgbClr val="FFFFFF"/>
              </a:solidFill>
              <a:latin typeface="+mj-lt"/>
            </a:endParaRPr>
          </a:p>
          <a:p>
            <a:pPr marL="285750" indent="-285750">
              <a:buFont typeface="Arial" panose="020B0604020202020204" pitchFamily="34" charset="0"/>
              <a:buChar char="•"/>
            </a:pPr>
            <a:r>
              <a:rPr lang="en-US" sz="2400">
                <a:solidFill>
                  <a:srgbClr val="FFFFFF"/>
                </a:solidFill>
                <a:latin typeface="+mj-lt"/>
              </a:rPr>
              <a:t>How is Scotland doing in its progress to #KeepThePromise?</a:t>
            </a:r>
          </a:p>
          <a:p>
            <a:pPr marL="285750" indent="-285750">
              <a:buFont typeface="Arial" panose="020B0604020202020204" pitchFamily="34" charset="0"/>
              <a:buChar char="•"/>
            </a:pPr>
            <a:r>
              <a:rPr lang="en-US" sz="2400">
                <a:solidFill>
                  <a:srgbClr val="FFFFFF"/>
                </a:solidFill>
                <a:latin typeface="+mj-lt"/>
              </a:rPr>
              <a:t>How are specific </a:t>
            </a:r>
            <a:r>
              <a:rPr lang="en-US" sz="2400" err="1">
                <a:solidFill>
                  <a:srgbClr val="FFFFFF"/>
                </a:solidFill>
                <a:latin typeface="+mj-lt"/>
              </a:rPr>
              <a:t>organisations</a:t>
            </a:r>
            <a:r>
              <a:rPr lang="en-US" sz="2400">
                <a:solidFill>
                  <a:srgbClr val="FFFFFF"/>
                </a:solidFill>
                <a:latin typeface="+mj-lt"/>
              </a:rPr>
              <a:t> doing in their work to #KeepThePromise?</a:t>
            </a:r>
          </a:p>
          <a:p>
            <a:pPr marL="285750" indent="-285750">
              <a:buFont typeface="Arial" panose="020B0604020202020204" pitchFamily="34" charset="0"/>
              <a:buChar char="•"/>
            </a:pPr>
            <a:r>
              <a:rPr lang="en-US" sz="2400">
                <a:solidFill>
                  <a:srgbClr val="FFFFFF"/>
                </a:solidFill>
                <a:latin typeface="+mj-lt"/>
              </a:rPr>
              <a:t>Does the care community feel the impact of the promise being kept?</a:t>
            </a:r>
          </a:p>
          <a:p>
            <a:pPr marL="285750" indent="-285750">
              <a:buFont typeface="Arial" panose="020B0604020202020204" pitchFamily="34" charset="0"/>
              <a:buChar char="•"/>
            </a:pPr>
            <a:endParaRPr lang="en-US" sz="2400">
              <a:solidFill>
                <a:srgbClr val="FFFFFF"/>
              </a:solidFill>
              <a:latin typeface="+mj-lt"/>
            </a:endParaRPr>
          </a:p>
          <a:p>
            <a:r>
              <a:rPr lang="en-US" sz="2400">
                <a:solidFill>
                  <a:srgbClr val="FFFFFF"/>
                </a:solidFill>
                <a:latin typeface="+mj-lt"/>
              </a:rPr>
              <a:t>These questions provide a starting point to monitor, </a:t>
            </a:r>
            <a:r>
              <a:rPr lang="en-US" sz="2400" err="1">
                <a:solidFill>
                  <a:srgbClr val="FFFFFF"/>
                </a:solidFill>
                <a:latin typeface="+mj-lt"/>
              </a:rPr>
              <a:t>scrutinise</a:t>
            </a:r>
            <a:r>
              <a:rPr lang="en-US" sz="2400">
                <a:solidFill>
                  <a:srgbClr val="FFFFFF"/>
                </a:solidFill>
                <a:latin typeface="+mj-lt"/>
              </a:rPr>
              <a:t> and understand whether the promise is on track to be kept</a:t>
            </a:r>
            <a:r>
              <a:rPr lang="en-US" sz="2400">
                <a:solidFill>
                  <a:srgbClr val="FFFFFF"/>
                </a:solidFill>
              </a:rPr>
              <a:t>. </a:t>
            </a:r>
          </a:p>
          <a:p>
            <a:endParaRPr lang="en-US">
              <a:solidFill>
                <a:srgbClr val="FFFFFF"/>
              </a:solidFill>
            </a:endParaRPr>
          </a:p>
          <a:p>
            <a:endParaRPr lang="en-US">
              <a:solidFill>
                <a:srgbClr val="FFFFFF"/>
              </a:solidFill>
            </a:endParaRPr>
          </a:p>
          <a:p>
            <a:endParaRPr lang="en-GB">
              <a:solidFill>
                <a:srgbClr val="FFFFFF"/>
              </a:solidFill>
            </a:endParaRPr>
          </a:p>
          <a:p>
            <a:endParaRPr lang="en-GB">
              <a:solidFill>
                <a:srgbClr val="FFFFFF"/>
              </a:solidFill>
            </a:endParaRPr>
          </a:p>
        </p:txBody>
      </p:sp>
    </p:spTree>
    <p:extLst>
      <p:ext uri="{BB962C8B-B14F-4D97-AF65-F5344CB8AC3E}">
        <p14:creationId xmlns:p14="http://schemas.microsoft.com/office/powerpoint/2010/main" val="2782630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A colorful squares on a black background&#10;&#10;Description automatically generated">
            <a:extLst>
              <a:ext uri="{FF2B5EF4-FFF2-40B4-BE49-F238E27FC236}">
                <a16:creationId xmlns:a16="http://schemas.microsoft.com/office/drawing/2014/main" id="{D710C66F-19D7-4C6C-831F-31D673BF9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920" y="5376365"/>
            <a:ext cx="1470740" cy="1481634"/>
          </a:xfrm>
          <a:prstGeom prst="rect">
            <a:avLst/>
          </a:prstGeom>
        </p:spPr>
      </p:pic>
      <p:sp>
        <p:nvSpPr>
          <p:cNvPr id="2" name="TextBox 1">
            <a:extLst>
              <a:ext uri="{FF2B5EF4-FFF2-40B4-BE49-F238E27FC236}">
                <a16:creationId xmlns:a16="http://schemas.microsoft.com/office/drawing/2014/main" id="{45CAE288-9D58-8ACE-1F40-39FA50F8AD43}"/>
              </a:ext>
            </a:extLst>
          </p:cNvPr>
          <p:cNvSpPr txBox="1"/>
          <p:nvPr/>
        </p:nvSpPr>
        <p:spPr>
          <a:xfrm>
            <a:off x="206828" y="244571"/>
            <a:ext cx="11778344" cy="1200329"/>
          </a:xfrm>
          <a:prstGeom prst="rect">
            <a:avLst/>
          </a:prstGeom>
          <a:noFill/>
        </p:spPr>
        <p:txBody>
          <a:bodyPr wrap="square" rtlCol="0">
            <a:spAutoFit/>
          </a:bodyPr>
          <a:lstStyle/>
          <a:p>
            <a:r>
              <a:rPr lang="en-GB" sz="3600" b="1">
                <a:solidFill>
                  <a:schemeClr val="bg1"/>
                </a:solidFill>
                <a:latin typeface="+mj-lt"/>
              </a:rPr>
              <a:t>Understanding Progress – The Promise Progress Framework </a:t>
            </a:r>
          </a:p>
        </p:txBody>
      </p:sp>
      <p:sp>
        <p:nvSpPr>
          <p:cNvPr id="3" name="TextBox 2">
            <a:extLst>
              <a:ext uri="{FF2B5EF4-FFF2-40B4-BE49-F238E27FC236}">
                <a16:creationId xmlns:a16="http://schemas.microsoft.com/office/drawing/2014/main" id="{EA975545-0647-0F51-25EF-659B5C953E12}"/>
              </a:ext>
            </a:extLst>
          </p:cNvPr>
          <p:cNvSpPr txBox="1"/>
          <p:nvPr/>
        </p:nvSpPr>
        <p:spPr>
          <a:xfrm>
            <a:off x="206828" y="1444900"/>
            <a:ext cx="11419115" cy="6001643"/>
          </a:xfrm>
          <a:prstGeom prst="rect">
            <a:avLst/>
          </a:prstGeom>
          <a:noFill/>
        </p:spPr>
        <p:txBody>
          <a:bodyPr wrap="square" rtlCol="0">
            <a:spAutoFit/>
          </a:bodyPr>
          <a:lstStyle/>
          <a:p>
            <a:r>
              <a:rPr lang="en-US" sz="2400" dirty="0">
                <a:solidFill>
                  <a:srgbClr val="FFFFFF"/>
                </a:solidFill>
                <a:latin typeface="+mj-lt"/>
              </a:rPr>
              <a:t>Developed by COSLA, the Scottish Government and The Promise Scotland to answer the question ‘how is Scotland doing in its progress to #KeepThePromise?’.</a:t>
            </a:r>
          </a:p>
          <a:p>
            <a:endParaRPr lang="en-US" sz="2400" dirty="0">
              <a:solidFill>
                <a:srgbClr val="FFFFFF"/>
              </a:solidFill>
              <a:latin typeface="+mj-lt"/>
            </a:endParaRPr>
          </a:p>
          <a:p>
            <a:r>
              <a:rPr lang="en-US" sz="2400" dirty="0">
                <a:solidFill>
                  <a:srgbClr val="FFFFFF"/>
                </a:solidFill>
                <a:latin typeface="+mj-lt"/>
              </a:rPr>
              <a:t>The Promise Progress Framework:</a:t>
            </a:r>
          </a:p>
          <a:p>
            <a:endParaRPr lang="en-US" sz="2400" dirty="0">
              <a:solidFill>
                <a:srgbClr val="FFFFFF"/>
              </a:solidFill>
              <a:latin typeface="+mj-lt"/>
            </a:endParaRPr>
          </a:p>
          <a:p>
            <a:pPr marL="342900" indent="-342900">
              <a:buFont typeface="Arial" panose="020B0604020202020204" pitchFamily="34" charset="0"/>
              <a:buChar char="•"/>
            </a:pPr>
            <a:r>
              <a:rPr lang="en-US" sz="2400" dirty="0">
                <a:solidFill>
                  <a:srgbClr val="FFFFFF"/>
                </a:solidFill>
                <a:latin typeface="+mj-lt"/>
              </a:rPr>
              <a:t>Uses multiple existing data sets to build an understanding of national progress </a:t>
            </a:r>
          </a:p>
          <a:p>
            <a:pPr marL="342900" indent="-342900">
              <a:buFont typeface="Arial" panose="020B0604020202020204" pitchFamily="34" charset="0"/>
              <a:buChar char="•"/>
            </a:pPr>
            <a:r>
              <a:rPr lang="en-US" sz="2400" dirty="0">
                <a:solidFill>
                  <a:srgbClr val="FFFFFF"/>
                </a:solidFill>
                <a:latin typeface="+mj-lt"/>
              </a:rPr>
              <a:t>Will be openly available to support collective understanding and accountability.</a:t>
            </a:r>
          </a:p>
          <a:p>
            <a:pPr marL="342900" indent="-342900">
              <a:buFont typeface="Arial" panose="020B0604020202020204" pitchFamily="34" charset="0"/>
              <a:buChar char="•"/>
            </a:pPr>
            <a:r>
              <a:rPr lang="en-US" sz="2400" dirty="0">
                <a:solidFill>
                  <a:srgbClr val="FFFFFF"/>
                </a:solidFill>
                <a:latin typeface="+mj-lt"/>
              </a:rPr>
              <a:t>Will align with relevant frameworks e.g. National Performance Framework</a:t>
            </a:r>
          </a:p>
          <a:p>
            <a:pPr marL="342900" indent="-342900">
              <a:buFont typeface="Arial" panose="020B0604020202020204" pitchFamily="34" charset="0"/>
              <a:buChar char="•"/>
            </a:pPr>
            <a:r>
              <a:rPr lang="en-US" sz="2400" dirty="0">
                <a:solidFill>
                  <a:srgbClr val="FFFFFF"/>
                </a:solidFill>
                <a:latin typeface="+mj-lt"/>
              </a:rPr>
              <a:t>Will be live by end of 2024. </a:t>
            </a:r>
          </a:p>
          <a:p>
            <a:endParaRPr lang="en-US" sz="2400" dirty="0">
              <a:solidFill>
                <a:srgbClr val="07719B"/>
              </a:solidFill>
              <a:latin typeface="+mj-lt"/>
              <a:hlinkClick r:id="rId4">
                <a:extLst>
                  <a:ext uri="{A12FA001-AC4F-418D-AE19-62706E023703}">
                    <ahyp:hlinkClr xmlns:ahyp="http://schemas.microsoft.com/office/drawing/2018/hyperlinkcolor" val="tx"/>
                  </a:ext>
                </a:extLst>
              </a:hlinkClick>
            </a:endParaRPr>
          </a:p>
          <a:p>
            <a:r>
              <a:rPr lang="en-US" sz="2400" b="1" dirty="0">
                <a:solidFill>
                  <a:srgbClr val="FFFFFF"/>
                </a:solidFill>
                <a:latin typeface="+mj-lt"/>
                <a:hlinkClick r:id="rId4">
                  <a:extLst>
                    <a:ext uri="{A12FA001-AC4F-418D-AE19-62706E023703}">
                      <ahyp:hlinkClr xmlns:ahyp="http://schemas.microsoft.com/office/drawing/2018/hyperlinkcolor" val="tx"/>
                    </a:ext>
                  </a:extLst>
                </a:hlinkClick>
              </a:rPr>
              <a:t>Understanding Progress – Plan 24-30</a:t>
            </a:r>
            <a:endParaRPr lang="en-US" sz="2400" b="1" dirty="0">
              <a:solidFill>
                <a:srgbClr val="FFFFFF"/>
              </a:solidFill>
              <a:latin typeface="+mj-lt"/>
            </a:endParaRPr>
          </a:p>
          <a:p>
            <a:pPr marL="342900" indent="-342900">
              <a:buFont typeface="Arial" panose="020B0604020202020204" pitchFamily="34" charset="0"/>
              <a:buChar char="•"/>
            </a:pPr>
            <a:endParaRPr lang="en-US" sz="2400" dirty="0">
              <a:solidFill>
                <a:srgbClr val="FFFFFF"/>
              </a:solidFill>
            </a:endParaRPr>
          </a:p>
          <a:p>
            <a:endParaRPr lang="en-GB" sz="2400" dirty="0">
              <a:solidFill>
                <a:srgbClr val="FFFFFF"/>
              </a:solidFill>
            </a:endParaRPr>
          </a:p>
        </p:txBody>
      </p:sp>
    </p:spTree>
    <p:extLst>
      <p:ext uri="{BB962C8B-B14F-4D97-AF65-F5344CB8AC3E}">
        <p14:creationId xmlns:p14="http://schemas.microsoft.com/office/powerpoint/2010/main" val="1092609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A colorful squares on a black background&#10;&#10;Description automatically generated">
            <a:extLst>
              <a:ext uri="{FF2B5EF4-FFF2-40B4-BE49-F238E27FC236}">
                <a16:creationId xmlns:a16="http://schemas.microsoft.com/office/drawing/2014/main" id="{D710C66F-19D7-4C6C-831F-31D673BF9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4371" y="4514478"/>
            <a:ext cx="2326290" cy="2343522"/>
          </a:xfrm>
          <a:prstGeom prst="rect">
            <a:avLst/>
          </a:prstGeom>
        </p:spPr>
      </p:pic>
      <p:sp>
        <p:nvSpPr>
          <p:cNvPr id="2" name="TextBox 1">
            <a:extLst>
              <a:ext uri="{FF2B5EF4-FFF2-40B4-BE49-F238E27FC236}">
                <a16:creationId xmlns:a16="http://schemas.microsoft.com/office/drawing/2014/main" id="{45CAE288-9D58-8ACE-1F40-39FA50F8AD43}"/>
              </a:ext>
            </a:extLst>
          </p:cNvPr>
          <p:cNvSpPr txBox="1"/>
          <p:nvPr/>
        </p:nvSpPr>
        <p:spPr>
          <a:xfrm>
            <a:off x="206828" y="244571"/>
            <a:ext cx="11778344" cy="646331"/>
          </a:xfrm>
          <a:prstGeom prst="rect">
            <a:avLst/>
          </a:prstGeom>
          <a:noFill/>
        </p:spPr>
        <p:txBody>
          <a:bodyPr wrap="square" rtlCol="0">
            <a:spAutoFit/>
          </a:bodyPr>
          <a:lstStyle/>
          <a:p>
            <a:r>
              <a:rPr lang="en-GB" sz="3600" b="1">
                <a:solidFill>
                  <a:schemeClr val="bg1"/>
                </a:solidFill>
              </a:rPr>
              <a:t>Understanding Progress – The What Matters Questions  </a:t>
            </a:r>
          </a:p>
        </p:txBody>
      </p:sp>
      <p:sp>
        <p:nvSpPr>
          <p:cNvPr id="3" name="TextBox 2">
            <a:extLst>
              <a:ext uri="{FF2B5EF4-FFF2-40B4-BE49-F238E27FC236}">
                <a16:creationId xmlns:a16="http://schemas.microsoft.com/office/drawing/2014/main" id="{EA975545-0647-0F51-25EF-659B5C953E12}"/>
              </a:ext>
            </a:extLst>
          </p:cNvPr>
          <p:cNvSpPr txBox="1"/>
          <p:nvPr/>
        </p:nvSpPr>
        <p:spPr>
          <a:xfrm>
            <a:off x="206828" y="1290555"/>
            <a:ext cx="11235216" cy="5324535"/>
          </a:xfrm>
          <a:prstGeom prst="rect">
            <a:avLst/>
          </a:prstGeom>
          <a:noFill/>
        </p:spPr>
        <p:txBody>
          <a:bodyPr wrap="square" rtlCol="0">
            <a:spAutoFit/>
          </a:bodyPr>
          <a:lstStyle/>
          <a:p>
            <a:endParaRPr lang="en-US" sz="2400" u="sng">
              <a:solidFill>
                <a:srgbClr val="07719B"/>
              </a:solidFill>
              <a:hlinkClick r:id="rId4">
                <a:extLst>
                  <a:ext uri="{A12FA001-AC4F-418D-AE19-62706E023703}">
                    <ahyp:hlinkClr xmlns:ahyp="http://schemas.microsoft.com/office/drawing/2018/hyperlinkcolor" val="tx"/>
                  </a:ext>
                </a:extLst>
              </a:hlinkClick>
            </a:endParaRPr>
          </a:p>
          <a:p>
            <a:r>
              <a:rPr lang="en-US" sz="2400">
                <a:solidFill>
                  <a:srgbClr val="FFFFFF"/>
                </a:solidFill>
              </a:rPr>
              <a:t>The ‘What Matters’ questions were created from what children and families told the Independent Care Review about what was important to them.</a:t>
            </a:r>
            <a:endParaRPr lang="en-US" sz="2400">
              <a:solidFill>
                <a:srgbClr val="FFFFFF"/>
              </a:solidFill>
              <a:hlinkClick r:id="rId4">
                <a:extLst>
                  <a:ext uri="{A12FA001-AC4F-418D-AE19-62706E023703}">
                    <ahyp:hlinkClr xmlns:ahyp="http://schemas.microsoft.com/office/drawing/2018/hyperlinkcolor" val="tx"/>
                  </a:ext>
                </a:extLst>
              </a:hlinkClick>
            </a:endParaRPr>
          </a:p>
          <a:p>
            <a:endParaRPr lang="en-US" sz="2400">
              <a:solidFill>
                <a:srgbClr val="07719B"/>
              </a:solidFill>
              <a:hlinkClick r:id="rId4">
                <a:extLst>
                  <a:ext uri="{A12FA001-AC4F-418D-AE19-62706E023703}">
                    <ahyp:hlinkClr xmlns:ahyp="http://schemas.microsoft.com/office/drawing/2018/hyperlinkcolor" val="tx"/>
                  </a:ext>
                </a:extLst>
              </a:hlinkClick>
            </a:endParaRPr>
          </a:p>
          <a:p>
            <a:r>
              <a:rPr lang="en-US" sz="2400">
                <a:solidFill>
                  <a:srgbClr val="FFFFFF"/>
                </a:solidFill>
              </a:rPr>
              <a:t>They have been mapped to Plan 24-30 to ensure progress is understood from the perspective of what matters to children, families and care-experienced adults. </a:t>
            </a:r>
          </a:p>
          <a:p>
            <a:endParaRPr lang="en-US" sz="2400" u="sng">
              <a:solidFill>
                <a:srgbClr val="FFFFFF"/>
              </a:solidFill>
            </a:endParaRPr>
          </a:p>
          <a:p>
            <a:r>
              <a:rPr lang="en-US" sz="2400">
                <a:solidFill>
                  <a:srgbClr val="FFFFFF"/>
                </a:solidFill>
              </a:rPr>
              <a:t>The ‘What Matters’ question cards are designed to be a tool to support improvement and understanding.</a:t>
            </a:r>
            <a:endParaRPr lang="en-US" sz="2400">
              <a:solidFill>
                <a:srgbClr val="FFFFFF"/>
              </a:solidFill>
              <a:hlinkClick r:id="rId4">
                <a:extLst>
                  <a:ext uri="{A12FA001-AC4F-418D-AE19-62706E023703}">
                    <ahyp:hlinkClr xmlns:ahyp="http://schemas.microsoft.com/office/drawing/2018/hyperlinkcolor" val="tx"/>
                  </a:ext>
                </a:extLst>
              </a:hlinkClick>
            </a:endParaRPr>
          </a:p>
          <a:p>
            <a:endParaRPr lang="en-US" sz="2400">
              <a:solidFill>
                <a:srgbClr val="07719B"/>
              </a:solidFill>
              <a:hlinkClick r:id="rId4">
                <a:extLst>
                  <a:ext uri="{A12FA001-AC4F-418D-AE19-62706E023703}">
                    <ahyp:hlinkClr xmlns:ahyp="http://schemas.microsoft.com/office/drawing/2018/hyperlinkcolor" val="tx"/>
                  </a:ext>
                </a:extLst>
              </a:hlinkClick>
            </a:endParaRPr>
          </a:p>
          <a:p>
            <a:r>
              <a:rPr lang="en-US" sz="2800" b="1">
                <a:solidFill>
                  <a:srgbClr val="FFFFFF"/>
                </a:solidFill>
                <a:hlinkClick r:id="rId5">
                  <a:extLst>
                    <a:ext uri="{A12FA001-AC4F-418D-AE19-62706E023703}">
                      <ahyp:hlinkClr xmlns:ahyp="http://schemas.microsoft.com/office/drawing/2018/hyperlinkcolor" val="tx"/>
                    </a:ext>
                  </a:extLst>
                </a:hlinkClick>
              </a:rPr>
              <a:t>‘</a:t>
            </a:r>
            <a:r>
              <a:rPr lang="en-US" sz="2400" b="1">
                <a:solidFill>
                  <a:srgbClr val="FFFFFF"/>
                </a:solidFill>
                <a:hlinkClick r:id="rId5">
                  <a:extLst>
                    <a:ext uri="{A12FA001-AC4F-418D-AE19-62706E023703}">
                      <ahyp:hlinkClr xmlns:ahyp="http://schemas.microsoft.com/office/drawing/2018/hyperlinkcolor" val="tx"/>
                    </a:ext>
                  </a:extLst>
                </a:hlinkClick>
              </a:rPr>
              <a:t>What Matters’ Question cards – Plan 24-30</a:t>
            </a:r>
            <a:endParaRPr lang="en-US" sz="2400" b="1">
              <a:solidFill>
                <a:srgbClr val="FFFFFF"/>
              </a:solidFill>
            </a:endParaRPr>
          </a:p>
          <a:p>
            <a:pPr marL="342900" indent="-342900">
              <a:buFont typeface="Arial" panose="020B0604020202020204" pitchFamily="34" charset="0"/>
              <a:buChar char="•"/>
            </a:pPr>
            <a:endParaRPr lang="en-US" sz="2400">
              <a:solidFill>
                <a:srgbClr val="FFFFFF"/>
              </a:solidFill>
            </a:endParaRPr>
          </a:p>
          <a:p>
            <a:endParaRPr lang="en-GB" sz="2400">
              <a:solidFill>
                <a:srgbClr val="FFFFFF"/>
              </a:solidFill>
            </a:endParaRPr>
          </a:p>
        </p:txBody>
      </p:sp>
    </p:spTree>
    <p:extLst>
      <p:ext uri="{BB962C8B-B14F-4D97-AF65-F5344CB8AC3E}">
        <p14:creationId xmlns:p14="http://schemas.microsoft.com/office/powerpoint/2010/main" val="3259488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descr="Image reads '2030'">
            <a:extLst>
              <a:ext uri="{FF2B5EF4-FFF2-40B4-BE49-F238E27FC236}">
                <a16:creationId xmlns:a16="http://schemas.microsoft.com/office/drawing/2014/main" id="{48FD4492-C606-1D33-B1F6-47D667A411C7}"/>
              </a:ext>
            </a:extLst>
          </p:cNvPr>
          <p:cNvSpPr/>
          <p:nvPr/>
        </p:nvSpPr>
        <p:spPr>
          <a:xfrm>
            <a:off x="7979568" y="4985657"/>
            <a:ext cx="4549890" cy="2180428"/>
          </a:xfrm>
          <a:custGeom>
            <a:avLst/>
            <a:gdLst/>
            <a:ahLst/>
            <a:cxnLst/>
            <a:rect l="l" t="t" r="r" b="b"/>
            <a:pathLst>
              <a:path w="8244014" h="4439085">
                <a:moveTo>
                  <a:pt x="0" y="0"/>
                </a:moveTo>
                <a:lnTo>
                  <a:pt x="8244015" y="0"/>
                </a:lnTo>
                <a:lnTo>
                  <a:pt x="8244015" y="4439084"/>
                </a:lnTo>
                <a:lnTo>
                  <a:pt x="0" y="4439084"/>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sp>
        <p:nvSpPr>
          <p:cNvPr id="3" name="TextBox 2">
            <a:extLst>
              <a:ext uri="{FF2B5EF4-FFF2-40B4-BE49-F238E27FC236}">
                <a16:creationId xmlns:a16="http://schemas.microsoft.com/office/drawing/2014/main" id="{587F593B-DECD-3FAE-8DC0-12DE67BB0AB5}"/>
              </a:ext>
            </a:extLst>
          </p:cNvPr>
          <p:cNvSpPr txBox="1"/>
          <p:nvPr/>
        </p:nvSpPr>
        <p:spPr>
          <a:xfrm>
            <a:off x="326571" y="232503"/>
            <a:ext cx="11538857" cy="646331"/>
          </a:xfrm>
          <a:prstGeom prst="rect">
            <a:avLst/>
          </a:prstGeom>
          <a:noFill/>
        </p:spPr>
        <p:txBody>
          <a:bodyPr wrap="square" rtlCol="0">
            <a:spAutoFit/>
          </a:bodyPr>
          <a:lstStyle/>
          <a:p>
            <a:r>
              <a:rPr lang="en-GB" sz="3600" b="1">
                <a:solidFill>
                  <a:srgbClr val="D10D5D"/>
                </a:solidFill>
              </a:rPr>
              <a:t>Discussion questions</a:t>
            </a:r>
          </a:p>
        </p:txBody>
      </p:sp>
      <p:sp>
        <p:nvSpPr>
          <p:cNvPr id="4" name="TextBox 3" descr="Image reads 2030">
            <a:extLst>
              <a:ext uri="{FF2B5EF4-FFF2-40B4-BE49-F238E27FC236}">
                <a16:creationId xmlns:a16="http://schemas.microsoft.com/office/drawing/2014/main" id="{DFD1ACD7-73C7-DE40-74DC-622B2E223A3F}"/>
              </a:ext>
            </a:extLst>
          </p:cNvPr>
          <p:cNvSpPr txBox="1"/>
          <p:nvPr/>
        </p:nvSpPr>
        <p:spPr>
          <a:xfrm>
            <a:off x="185056" y="1147074"/>
            <a:ext cx="10776857" cy="5947782"/>
          </a:xfrm>
          <a:prstGeom prst="rect">
            <a:avLst/>
          </a:prstGeom>
          <a:noFill/>
        </p:spPr>
        <p:txBody>
          <a:bodyPr wrap="square" rtlCol="0">
            <a:spAutoFit/>
          </a:bodyPr>
          <a:lstStyle/>
          <a:p>
            <a:pPr marL="566010" lvl="1" indent="-342900" defTabSz="609630">
              <a:lnSpc>
                <a:spcPts val="2893"/>
              </a:lnSpc>
              <a:buFont typeface="Arial" panose="020B0604020202020204" pitchFamily="34" charset="0"/>
              <a:buChar char="•"/>
            </a:pPr>
            <a:r>
              <a:rPr lang="en-US" sz="2400" b="1" dirty="0">
                <a:solidFill>
                  <a:srgbClr val="D10D5D"/>
                </a:solidFill>
                <a:latin typeface="+mj-lt"/>
                <a:ea typeface="Inter"/>
                <a:cs typeface="Inter"/>
                <a:sym typeface="Inter"/>
              </a:rPr>
              <a:t>What are the bridges and barriers to progress?</a:t>
            </a:r>
          </a:p>
          <a:p>
            <a:pPr marL="223110" lvl="1" defTabSz="609630">
              <a:lnSpc>
                <a:spcPts val="2893"/>
              </a:lnSpc>
            </a:pPr>
            <a:r>
              <a:rPr lang="en-US" sz="2400" b="1" dirty="0">
                <a:solidFill>
                  <a:srgbClr val="D10D5D"/>
                </a:solidFill>
                <a:latin typeface="+mj-lt"/>
                <a:ea typeface="Inter"/>
                <a:cs typeface="Inter"/>
                <a:sym typeface="Inter"/>
              </a:rPr>
              <a:t> </a:t>
            </a:r>
          </a:p>
          <a:p>
            <a:pPr marL="566010" lvl="1" indent="-342900" defTabSz="609630">
              <a:lnSpc>
                <a:spcPts val="2893"/>
              </a:lnSpc>
              <a:buFont typeface="Arial" panose="020B0604020202020204" pitchFamily="34" charset="0"/>
              <a:buChar char="•"/>
            </a:pPr>
            <a:r>
              <a:rPr lang="en-US" sz="2400" b="1" dirty="0">
                <a:solidFill>
                  <a:srgbClr val="D10D5D"/>
                </a:solidFill>
                <a:latin typeface="+mj-lt"/>
                <a:ea typeface="Inter"/>
                <a:cs typeface="Inter"/>
                <a:sym typeface="Inter"/>
              </a:rPr>
              <a:t>Are these reflected in Plan 24-30? </a:t>
            </a:r>
          </a:p>
          <a:p>
            <a:pPr marL="223110" lvl="1" defTabSz="609630">
              <a:lnSpc>
                <a:spcPts val="2893"/>
              </a:lnSpc>
            </a:pPr>
            <a:endParaRPr lang="en-US" sz="2400" b="1" dirty="0">
              <a:solidFill>
                <a:srgbClr val="D10D5D"/>
              </a:solidFill>
              <a:latin typeface="+mj-lt"/>
              <a:ea typeface="Inter"/>
              <a:cs typeface="Inter"/>
              <a:sym typeface="Inter"/>
            </a:endParaRPr>
          </a:p>
          <a:p>
            <a:pPr marL="566010" lvl="1" indent="-342900" defTabSz="609630">
              <a:lnSpc>
                <a:spcPts val="2893"/>
              </a:lnSpc>
              <a:buFont typeface="Arial" panose="020B0604020202020204" pitchFamily="34" charset="0"/>
              <a:buChar char="•"/>
            </a:pPr>
            <a:r>
              <a:rPr lang="en-US" sz="2400" b="1" dirty="0">
                <a:solidFill>
                  <a:srgbClr val="D10D5D"/>
                </a:solidFill>
                <a:latin typeface="+mj-lt"/>
                <a:ea typeface="Inter"/>
                <a:cs typeface="Inter"/>
                <a:sym typeface="Inter"/>
              </a:rPr>
              <a:t>What are the enabling conditions that will allow you/your </a:t>
            </a:r>
            <a:r>
              <a:rPr lang="en-US" sz="2400" b="1" dirty="0" err="1">
                <a:solidFill>
                  <a:srgbClr val="D10D5D"/>
                </a:solidFill>
                <a:latin typeface="+mj-lt"/>
                <a:ea typeface="Inter"/>
                <a:cs typeface="Inter"/>
                <a:sym typeface="Inter"/>
              </a:rPr>
              <a:t>organisation</a:t>
            </a:r>
            <a:r>
              <a:rPr lang="en-US" sz="2400" b="1" dirty="0">
                <a:solidFill>
                  <a:srgbClr val="D10D5D"/>
                </a:solidFill>
                <a:latin typeface="+mj-lt"/>
                <a:ea typeface="Inter"/>
                <a:cs typeface="Inter"/>
                <a:sym typeface="Inter"/>
              </a:rPr>
              <a:t> to keep the promise? </a:t>
            </a:r>
          </a:p>
          <a:p>
            <a:pPr marL="223110" lvl="1" defTabSz="609630">
              <a:lnSpc>
                <a:spcPts val="2893"/>
              </a:lnSpc>
            </a:pPr>
            <a:endParaRPr lang="en-US" sz="2400" b="1" dirty="0">
              <a:solidFill>
                <a:srgbClr val="D10D5D"/>
              </a:solidFill>
              <a:latin typeface="+mj-lt"/>
              <a:ea typeface="Inter"/>
              <a:cs typeface="Inter"/>
              <a:sym typeface="Inter"/>
            </a:endParaRPr>
          </a:p>
          <a:p>
            <a:pPr marL="566010" lvl="1" indent="-342900" defTabSz="609630">
              <a:lnSpc>
                <a:spcPts val="2893"/>
              </a:lnSpc>
              <a:buFont typeface="Arial" panose="020B0604020202020204" pitchFamily="34" charset="0"/>
              <a:buChar char="•"/>
            </a:pPr>
            <a:r>
              <a:rPr lang="en-US" sz="2400" b="1" dirty="0">
                <a:solidFill>
                  <a:srgbClr val="D10D5D"/>
                </a:solidFill>
                <a:latin typeface="+mj-lt"/>
                <a:ea typeface="Inter"/>
                <a:cs typeface="Inter"/>
                <a:sym typeface="Inter"/>
              </a:rPr>
              <a:t>What is your/your </a:t>
            </a:r>
            <a:r>
              <a:rPr lang="en-US" sz="2400" b="1" dirty="0" err="1">
                <a:solidFill>
                  <a:srgbClr val="D10D5D"/>
                </a:solidFill>
                <a:latin typeface="+mj-lt"/>
                <a:ea typeface="Inter"/>
                <a:cs typeface="Inter"/>
                <a:sym typeface="Inter"/>
              </a:rPr>
              <a:t>organisation’s</a:t>
            </a:r>
            <a:r>
              <a:rPr lang="en-US" sz="2400" b="1" dirty="0">
                <a:solidFill>
                  <a:srgbClr val="D10D5D"/>
                </a:solidFill>
                <a:latin typeface="+mj-lt"/>
                <a:ea typeface="Inter"/>
                <a:cs typeface="Inter"/>
                <a:sym typeface="Inter"/>
              </a:rPr>
              <a:t> role in keeping the promise and contributing to Plan 24-30? </a:t>
            </a:r>
          </a:p>
          <a:p>
            <a:pPr marL="223110" lvl="1" defTabSz="609630">
              <a:lnSpc>
                <a:spcPts val="2893"/>
              </a:lnSpc>
            </a:pPr>
            <a:endParaRPr lang="en-US" sz="2400" b="1" dirty="0">
              <a:solidFill>
                <a:srgbClr val="D10D5D"/>
              </a:solidFill>
              <a:latin typeface="+mj-lt"/>
              <a:ea typeface="Inter"/>
              <a:cs typeface="Inter"/>
              <a:sym typeface="Inter"/>
            </a:endParaRPr>
          </a:p>
          <a:p>
            <a:pPr marL="566010" lvl="1" indent="-342900" defTabSz="609630">
              <a:lnSpc>
                <a:spcPts val="2893"/>
              </a:lnSpc>
              <a:buFont typeface="Arial" panose="020B0604020202020204" pitchFamily="34" charset="0"/>
              <a:buChar char="•"/>
            </a:pPr>
            <a:r>
              <a:rPr lang="en-US" sz="2400" b="1" dirty="0">
                <a:solidFill>
                  <a:srgbClr val="D10D5D"/>
                </a:solidFill>
                <a:latin typeface="+mj-lt"/>
                <a:ea typeface="Inter"/>
                <a:cs typeface="Inter"/>
                <a:sym typeface="Inter"/>
              </a:rPr>
              <a:t>Who do you need to work with? </a:t>
            </a:r>
          </a:p>
          <a:p>
            <a:pPr marL="566010" lvl="1" indent="-342900" defTabSz="609630">
              <a:lnSpc>
                <a:spcPts val="2893"/>
              </a:lnSpc>
              <a:buFont typeface="Arial" panose="020B0604020202020204" pitchFamily="34" charset="0"/>
              <a:buChar char="•"/>
            </a:pPr>
            <a:endParaRPr lang="en-US" sz="2400" b="1" dirty="0">
              <a:solidFill>
                <a:srgbClr val="D10D5D"/>
              </a:solidFill>
              <a:latin typeface="+mj-lt"/>
              <a:ea typeface="Inter"/>
              <a:cs typeface="Inter"/>
              <a:sym typeface="Inter"/>
            </a:endParaRPr>
          </a:p>
          <a:p>
            <a:pPr marL="566010" lvl="1" indent="-342900" defTabSz="609630">
              <a:lnSpc>
                <a:spcPts val="2893"/>
              </a:lnSpc>
              <a:buFont typeface="Arial" panose="020B0604020202020204" pitchFamily="34" charset="0"/>
              <a:buChar char="•"/>
            </a:pPr>
            <a:r>
              <a:rPr lang="en-US" sz="2400" b="1" dirty="0">
                <a:solidFill>
                  <a:srgbClr val="D10D5D"/>
                </a:solidFill>
                <a:latin typeface="+mj-lt"/>
                <a:ea typeface="Inter"/>
                <a:cs typeface="Inter"/>
                <a:sym typeface="Inter"/>
              </a:rPr>
              <a:t>What tools, resources or support would help?</a:t>
            </a:r>
          </a:p>
          <a:p>
            <a:pPr marL="446218" lvl="1" indent="-223108" defTabSz="609630">
              <a:lnSpc>
                <a:spcPts val="2893"/>
              </a:lnSpc>
              <a:buFont typeface="Arial"/>
              <a:buChar char="•"/>
            </a:pPr>
            <a:endParaRPr lang="en-US" sz="2400" b="1" dirty="0">
              <a:solidFill>
                <a:srgbClr val="D10D5D"/>
              </a:solidFill>
              <a:latin typeface="+mj-lt"/>
              <a:ea typeface="Inter"/>
              <a:cs typeface="Inter"/>
              <a:sym typeface="Inter"/>
            </a:endParaRPr>
          </a:p>
          <a:p>
            <a:pPr marL="446218" lvl="1" indent="-223108" defTabSz="609630">
              <a:lnSpc>
                <a:spcPts val="2893"/>
              </a:lnSpc>
              <a:buFont typeface="Arial"/>
              <a:buChar char="•"/>
            </a:pPr>
            <a:endParaRPr lang="en-US" sz="2400" b="1" dirty="0">
              <a:solidFill>
                <a:srgbClr val="D10D5D"/>
              </a:solidFill>
              <a:latin typeface="+mj-lt"/>
              <a:ea typeface="Inter"/>
              <a:cs typeface="Inter"/>
              <a:sym typeface="Inter"/>
            </a:endParaRPr>
          </a:p>
          <a:p>
            <a:endParaRPr lang="en-GB" dirty="0"/>
          </a:p>
        </p:txBody>
      </p:sp>
    </p:spTree>
    <p:extLst>
      <p:ext uri="{BB962C8B-B14F-4D97-AF65-F5344CB8AC3E}">
        <p14:creationId xmlns:p14="http://schemas.microsoft.com/office/powerpoint/2010/main" val="707811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84C42FF-7C06-7AED-2979-F452D784007D}"/>
              </a:ext>
            </a:extLst>
          </p:cNvPr>
          <p:cNvSpPr txBox="1"/>
          <p:nvPr/>
        </p:nvSpPr>
        <p:spPr>
          <a:xfrm>
            <a:off x="-1746059" y="3008754"/>
            <a:ext cx="8339318" cy="36625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2400"/>
              </a:spcBef>
              <a:spcAft>
                <a:spcPts val="2400"/>
              </a:spcAft>
              <a:buClrTx/>
              <a:buSzTx/>
              <a:buFontTx/>
              <a:buNone/>
              <a:tabLst/>
              <a:defRPr/>
            </a:pPr>
            <a:endParaRPr lang="en-GB" sz="5400" b="1">
              <a:solidFill>
                <a:srgbClr val="262749"/>
              </a:solidFill>
            </a:endParaRPr>
          </a:p>
          <a:p>
            <a:pPr marL="0" marR="0" lvl="0" indent="0" algn="r" defTabSz="914400" rtl="0" eaLnBrk="1" fontAlgn="auto" latinLnBrk="0" hangingPunct="1">
              <a:lnSpc>
                <a:spcPct val="100000"/>
              </a:lnSpc>
              <a:spcBef>
                <a:spcPts val="2400"/>
              </a:spcBef>
              <a:spcAft>
                <a:spcPts val="2400"/>
              </a:spcAft>
              <a:buClrTx/>
              <a:buSzTx/>
              <a:buFontTx/>
              <a:buNone/>
              <a:tabLst/>
              <a:defRPr/>
            </a:pPr>
            <a:endParaRPr lang="en-GB" sz="5400" b="1">
              <a:solidFill>
                <a:srgbClr val="262749"/>
              </a:solidFill>
            </a:endParaRPr>
          </a:p>
          <a:p>
            <a:pPr marL="0" marR="0" lvl="0" indent="0" algn="r" defTabSz="914400" rtl="0" eaLnBrk="1" fontAlgn="auto" latinLnBrk="0" hangingPunct="1">
              <a:lnSpc>
                <a:spcPct val="100000"/>
              </a:lnSpc>
              <a:spcBef>
                <a:spcPts val="2400"/>
              </a:spcBef>
              <a:spcAft>
                <a:spcPts val="2400"/>
              </a:spcAft>
              <a:buClrTx/>
              <a:buSzTx/>
              <a:buFontTx/>
              <a:buNone/>
              <a:tabLst/>
              <a:defRPr/>
            </a:pPr>
            <a:r>
              <a:rPr lang="en-GB" sz="3600" b="1">
                <a:solidFill>
                  <a:srgbClr val="262749"/>
                </a:solidFill>
              </a:rPr>
              <a:t>plan2430@thepromise.scot</a:t>
            </a:r>
          </a:p>
        </p:txBody>
      </p:sp>
      <p:pic>
        <p:nvPicPr>
          <p:cNvPr id="18" name="Picture 17" descr="Image reads 'plan 24-30'">
            <a:extLst>
              <a:ext uri="{FF2B5EF4-FFF2-40B4-BE49-F238E27FC236}">
                <a16:creationId xmlns:a16="http://schemas.microsoft.com/office/drawing/2014/main" id="{810E69A0-B935-5A19-9E6F-7C1823A6A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466" y="1769351"/>
            <a:ext cx="5565994" cy="5182936"/>
          </a:xfrm>
          <a:prstGeom prst="rect">
            <a:avLst/>
          </a:prstGeom>
        </p:spPr>
      </p:pic>
    </p:spTree>
    <p:extLst>
      <p:ext uri="{BB962C8B-B14F-4D97-AF65-F5344CB8AC3E}">
        <p14:creationId xmlns:p14="http://schemas.microsoft.com/office/powerpoint/2010/main" val="1227754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4CB67D6-698B-C32A-1438-69776FB79E97}"/>
              </a:ext>
            </a:extLst>
          </p:cNvPr>
          <p:cNvSpPr txBox="1"/>
          <p:nvPr/>
        </p:nvSpPr>
        <p:spPr>
          <a:xfrm>
            <a:off x="1198901" y="3002679"/>
            <a:ext cx="709827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mj-lt"/>
                <a:ea typeface="+mn-ea"/>
                <a:cs typeface="+mn-cs"/>
              </a:rPr>
              <a:t>The five foundations and the route map</a:t>
            </a:r>
          </a:p>
        </p:txBody>
      </p:sp>
      <p:sp>
        <p:nvSpPr>
          <p:cNvPr id="22" name="Oval 21">
            <a:extLst>
              <a:ext uri="{FF2B5EF4-FFF2-40B4-BE49-F238E27FC236}">
                <a16:creationId xmlns:a16="http://schemas.microsoft.com/office/drawing/2014/main" id="{4F4DEBA5-DF03-B964-60F0-729E5C5E4131}"/>
              </a:ext>
              <a:ext uri="{C183D7F6-B498-43B3-948B-1728B52AA6E4}">
                <adec:decorative xmlns:adec="http://schemas.microsoft.com/office/drawing/2017/decorative" val="1"/>
              </a:ext>
            </a:extLst>
          </p:cNvPr>
          <p:cNvSpPr/>
          <p:nvPr/>
        </p:nvSpPr>
        <p:spPr>
          <a:xfrm>
            <a:off x="532437" y="1823425"/>
            <a:ext cx="426042" cy="39764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8FC8EE"/>
              </a:solidFill>
              <a:effectLst/>
              <a:uLnTx/>
              <a:uFillTx/>
              <a:latin typeface="Open Sans"/>
              <a:ea typeface="+mn-ea"/>
              <a:cs typeface="+mn-cs"/>
            </a:endParaRPr>
          </a:p>
        </p:txBody>
      </p:sp>
      <p:sp>
        <p:nvSpPr>
          <p:cNvPr id="23" name="TextBox 22">
            <a:extLst>
              <a:ext uri="{FF2B5EF4-FFF2-40B4-BE49-F238E27FC236}">
                <a16:creationId xmlns:a16="http://schemas.microsoft.com/office/drawing/2014/main" id="{D3773AC0-4DC5-56F2-4D9B-0F29F418F764}"/>
              </a:ext>
            </a:extLst>
          </p:cNvPr>
          <p:cNvSpPr txBox="1"/>
          <p:nvPr/>
        </p:nvSpPr>
        <p:spPr>
          <a:xfrm>
            <a:off x="1183185" y="5211279"/>
            <a:ext cx="74289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Open Sans"/>
                <a:ea typeface="+mn-ea"/>
                <a:cs typeface="+mn-cs"/>
              </a:rPr>
              <a:t>Understanding progress </a:t>
            </a:r>
            <a:endParaRPr kumimoji="0" lang="en-GB" sz="2800" i="0" u="none" strike="noStrike" kern="1200" cap="none" spc="0" normalizeH="0" baseline="0" noProof="0">
              <a:ln>
                <a:noFill/>
              </a:ln>
              <a:solidFill>
                <a:srgbClr val="FFFFFF"/>
              </a:solidFill>
              <a:effectLst/>
              <a:uLnTx/>
              <a:uFillTx/>
              <a:latin typeface="Open Sans"/>
              <a:ea typeface="+mn-ea"/>
              <a:cs typeface="+mn-cs"/>
            </a:endParaRPr>
          </a:p>
        </p:txBody>
      </p:sp>
      <p:sp>
        <p:nvSpPr>
          <p:cNvPr id="24" name="Oval 23">
            <a:extLst>
              <a:ext uri="{FF2B5EF4-FFF2-40B4-BE49-F238E27FC236}">
                <a16:creationId xmlns:a16="http://schemas.microsoft.com/office/drawing/2014/main" id="{72226868-4CE0-79C0-A25C-8DC96DC1D3AD}"/>
              </a:ext>
              <a:ext uri="{C183D7F6-B498-43B3-948B-1728B52AA6E4}">
                <adec:decorative xmlns:adec="http://schemas.microsoft.com/office/drawing/2017/decorative" val="1"/>
              </a:ext>
            </a:extLst>
          </p:cNvPr>
          <p:cNvSpPr/>
          <p:nvPr/>
        </p:nvSpPr>
        <p:spPr>
          <a:xfrm>
            <a:off x="534350" y="586719"/>
            <a:ext cx="426042" cy="397645"/>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chemeClr val="accent1"/>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DCD0BA7B-7C4A-034F-0D29-E88FE6D8C37B}"/>
              </a:ext>
            </a:extLst>
          </p:cNvPr>
          <p:cNvSpPr txBox="1"/>
          <p:nvPr/>
        </p:nvSpPr>
        <p:spPr>
          <a:xfrm>
            <a:off x="1217710" y="1767830"/>
            <a:ext cx="791716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mj-lt"/>
                <a:ea typeface="+mn-ea"/>
                <a:cs typeface="+mn-cs"/>
              </a:rPr>
              <a:t>Meeting in the middle </a:t>
            </a:r>
            <a:endParaRPr kumimoji="0" lang="en-GB" sz="2800" b="1" i="0" u="none" strike="noStrike" kern="1200" cap="none" spc="0" normalizeH="0" baseline="0" noProof="0">
              <a:ln>
                <a:noFill/>
              </a:ln>
              <a:solidFill>
                <a:srgbClr val="FFFFFF"/>
              </a:solidFill>
              <a:effectLst/>
              <a:uLnTx/>
              <a:uFillTx/>
              <a:latin typeface="+mj-lt"/>
              <a:ea typeface="+mn-ea"/>
              <a:cs typeface="+mn-cs"/>
            </a:endParaRPr>
          </a:p>
        </p:txBody>
      </p:sp>
      <p:sp>
        <p:nvSpPr>
          <p:cNvPr id="12" name="Oval 11">
            <a:extLst>
              <a:ext uri="{FF2B5EF4-FFF2-40B4-BE49-F238E27FC236}">
                <a16:creationId xmlns:a16="http://schemas.microsoft.com/office/drawing/2014/main" id="{1A02A954-0735-23BF-F63E-02F83C020684}"/>
              </a:ext>
              <a:ext uri="{C183D7F6-B498-43B3-948B-1728B52AA6E4}">
                <adec:decorative xmlns:adec="http://schemas.microsoft.com/office/drawing/2017/decorative" val="1"/>
              </a:ext>
            </a:extLst>
          </p:cNvPr>
          <p:cNvSpPr/>
          <p:nvPr/>
        </p:nvSpPr>
        <p:spPr>
          <a:xfrm>
            <a:off x="535072" y="3112635"/>
            <a:ext cx="426042" cy="39764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8FC8EE"/>
              </a:solidFill>
              <a:effectLst/>
              <a:uLnTx/>
              <a:uFillTx/>
              <a:latin typeface="Open Sans"/>
              <a:ea typeface="+mn-ea"/>
              <a:cs typeface="+mn-cs"/>
            </a:endParaRPr>
          </a:p>
        </p:txBody>
      </p:sp>
      <p:sp>
        <p:nvSpPr>
          <p:cNvPr id="2" name="Oval 1">
            <a:extLst>
              <a:ext uri="{FF2B5EF4-FFF2-40B4-BE49-F238E27FC236}">
                <a16:creationId xmlns:a16="http://schemas.microsoft.com/office/drawing/2014/main" id="{26E2B81C-4D79-7D9F-2B8E-FCA5CAF7E91F}"/>
              </a:ext>
              <a:ext uri="{C183D7F6-B498-43B3-948B-1728B52AA6E4}">
                <adec:decorative xmlns:adec="http://schemas.microsoft.com/office/drawing/2017/decorative" val="1"/>
              </a:ext>
            </a:extLst>
          </p:cNvPr>
          <p:cNvSpPr/>
          <p:nvPr/>
        </p:nvSpPr>
        <p:spPr>
          <a:xfrm>
            <a:off x="534350" y="4204429"/>
            <a:ext cx="426042" cy="397645"/>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chemeClr val="accent1"/>
              </a:solidFill>
              <a:effectLst/>
              <a:uLnTx/>
              <a:uFillTx/>
              <a:latin typeface="Open Sans"/>
              <a:ea typeface="+mn-ea"/>
              <a:cs typeface="+mn-cs"/>
            </a:endParaRPr>
          </a:p>
        </p:txBody>
      </p:sp>
      <p:sp>
        <p:nvSpPr>
          <p:cNvPr id="4" name="Freeform 2">
            <a:extLst>
              <a:ext uri="{FF2B5EF4-FFF2-40B4-BE49-F238E27FC236}">
                <a16:creationId xmlns:a16="http://schemas.microsoft.com/office/drawing/2014/main" id="{BA06571C-F0EE-F4BC-0CD7-CAC5FCC62AF4}"/>
              </a:ext>
              <a:ext uri="{C183D7F6-B498-43B3-948B-1728B52AA6E4}">
                <adec:decorative xmlns:adec="http://schemas.microsoft.com/office/drawing/2017/decorative" val="1"/>
              </a:ext>
            </a:extLst>
          </p:cNvPr>
          <p:cNvSpPr/>
          <p:nvPr/>
        </p:nvSpPr>
        <p:spPr>
          <a:xfrm rot="16200000">
            <a:off x="10162324" y="1200501"/>
            <a:ext cx="3241359" cy="817993"/>
          </a:xfrm>
          <a:custGeom>
            <a:avLst/>
            <a:gdLst/>
            <a:ahLst/>
            <a:cxnLst/>
            <a:rect l="l" t="t" r="r" b="b"/>
            <a:pathLst>
              <a:path w="5383503" h="1226990">
                <a:moveTo>
                  <a:pt x="0" y="0"/>
                </a:moveTo>
                <a:lnTo>
                  <a:pt x="5383503" y="0"/>
                </a:lnTo>
                <a:lnTo>
                  <a:pt x="5383503" y="1226990"/>
                </a:lnTo>
                <a:lnTo>
                  <a:pt x="0" y="1226990"/>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sp>
        <p:nvSpPr>
          <p:cNvPr id="5" name="Freeform 2">
            <a:extLst>
              <a:ext uri="{FF2B5EF4-FFF2-40B4-BE49-F238E27FC236}">
                <a16:creationId xmlns:a16="http://schemas.microsoft.com/office/drawing/2014/main" id="{53ABCB03-712D-C94B-A44C-E794F3F73B06}"/>
              </a:ext>
              <a:ext uri="{C183D7F6-B498-43B3-948B-1728B52AA6E4}">
                <adec:decorative xmlns:adec="http://schemas.microsoft.com/office/drawing/2017/decorative" val="1"/>
              </a:ext>
            </a:extLst>
          </p:cNvPr>
          <p:cNvSpPr/>
          <p:nvPr/>
        </p:nvSpPr>
        <p:spPr>
          <a:xfrm rot="16200000">
            <a:off x="10157972" y="4509807"/>
            <a:ext cx="3377253" cy="817993"/>
          </a:xfrm>
          <a:custGeom>
            <a:avLst/>
            <a:gdLst/>
            <a:ahLst/>
            <a:cxnLst/>
            <a:rect l="l" t="t" r="r" b="b"/>
            <a:pathLst>
              <a:path w="5383503" h="1226990">
                <a:moveTo>
                  <a:pt x="0" y="0"/>
                </a:moveTo>
                <a:lnTo>
                  <a:pt x="5383503" y="0"/>
                </a:lnTo>
                <a:lnTo>
                  <a:pt x="5383503" y="1226990"/>
                </a:lnTo>
                <a:lnTo>
                  <a:pt x="0" y="1226990"/>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sp>
        <p:nvSpPr>
          <p:cNvPr id="13" name="TextBox 12">
            <a:extLst>
              <a:ext uri="{FF2B5EF4-FFF2-40B4-BE49-F238E27FC236}">
                <a16:creationId xmlns:a16="http://schemas.microsoft.com/office/drawing/2014/main" id="{DA356485-B375-6A82-A3D6-62A1C5AE05E9}"/>
              </a:ext>
            </a:extLst>
          </p:cNvPr>
          <p:cNvSpPr txBox="1"/>
          <p:nvPr/>
        </p:nvSpPr>
        <p:spPr>
          <a:xfrm>
            <a:off x="1217710" y="4141641"/>
            <a:ext cx="612865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mj-lt"/>
                <a:ea typeface="+mn-ea"/>
                <a:cs typeface="+mn-cs"/>
              </a:rPr>
              <a:t>Who must act? </a:t>
            </a:r>
            <a:endParaRPr kumimoji="0" lang="en-GB" sz="2800" b="1" i="0" u="none" strike="noStrike" kern="1200" cap="none" spc="0" normalizeH="0" baseline="0" noProof="0">
              <a:ln>
                <a:noFill/>
              </a:ln>
              <a:solidFill>
                <a:srgbClr val="FFFFFF"/>
              </a:solidFill>
              <a:effectLst/>
              <a:uLnTx/>
              <a:uFillTx/>
              <a:latin typeface="+mj-lt"/>
              <a:ea typeface="+mn-ea"/>
              <a:cs typeface="+mn-cs"/>
            </a:endParaRPr>
          </a:p>
        </p:txBody>
      </p:sp>
      <p:sp>
        <p:nvSpPr>
          <p:cNvPr id="14" name="TextBox 13">
            <a:extLst>
              <a:ext uri="{FF2B5EF4-FFF2-40B4-BE49-F238E27FC236}">
                <a16:creationId xmlns:a16="http://schemas.microsoft.com/office/drawing/2014/main" id="{3DC69912-8E38-EEFA-14AD-736FEFA33CA2}"/>
              </a:ext>
            </a:extLst>
          </p:cNvPr>
          <p:cNvSpPr txBox="1"/>
          <p:nvPr/>
        </p:nvSpPr>
        <p:spPr>
          <a:xfrm>
            <a:off x="1183185" y="509771"/>
            <a:ext cx="4156048" cy="523220"/>
          </a:xfrm>
          <a:prstGeom prst="rect">
            <a:avLst/>
          </a:prstGeom>
          <a:noFill/>
        </p:spPr>
        <p:txBody>
          <a:bodyPr wrap="square" rtlCol="0">
            <a:spAutoFit/>
          </a:bodyPr>
          <a:lstStyle/>
          <a:p>
            <a:r>
              <a:rPr lang="en-GB" sz="2800" b="1">
                <a:solidFill>
                  <a:srgbClr val="FFFFFF"/>
                </a:solidFill>
              </a:rPr>
              <a:t>What is Plan 24-30?</a:t>
            </a:r>
          </a:p>
        </p:txBody>
      </p:sp>
      <p:sp>
        <p:nvSpPr>
          <p:cNvPr id="15" name="Oval 14">
            <a:extLst>
              <a:ext uri="{FF2B5EF4-FFF2-40B4-BE49-F238E27FC236}">
                <a16:creationId xmlns:a16="http://schemas.microsoft.com/office/drawing/2014/main" id="{6DE7CE46-DCAC-E8A9-B5AC-9EA4FE59D059}"/>
              </a:ext>
              <a:ext uri="{C183D7F6-B498-43B3-948B-1728B52AA6E4}">
                <adec:decorative xmlns:adec="http://schemas.microsoft.com/office/drawing/2017/decorative" val="1"/>
              </a:ext>
            </a:extLst>
          </p:cNvPr>
          <p:cNvSpPr/>
          <p:nvPr/>
        </p:nvSpPr>
        <p:spPr>
          <a:xfrm>
            <a:off x="544095" y="5331080"/>
            <a:ext cx="426042" cy="39764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8FC8EE"/>
              </a:solidFill>
              <a:effectLst/>
              <a:uLnTx/>
              <a:uFillTx/>
              <a:latin typeface="Open Sans"/>
              <a:ea typeface="+mn-ea"/>
              <a:cs typeface="+mn-cs"/>
            </a:endParaRPr>
          </a:p>
        </p:txBody>
      </p:sp>
    </p:spTree>
    <p:extLst>
      <p:ext uri="{BB962C8B-B14F-4D97-AF65-F5344CB8AC3E}">
        <p14:creationId xmlns:p14="http://schemas.microsoft.com/office/powerpoint/2010/main" val="1232353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F4C6521-2000-E37D-4DD3-751AD24B7E9D}"/>
              </a:ext>
            </a:extLst>
          </p:cNvPr>
          <p:cNvSpPr txBox="1"/>
          <p:nvPr/>
        </p:nvSpPr>
        <p:spPr>
          <a:xfrm>
            <a:off x="318247" y="301966"/>
            <a:ext cx="1034846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ea typeface="+mn-ea"/>
                <a:cs typeface="+mn-cs"/>
              </a:rPr>
              <a:t>What is Plan 24-30?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chemeClr val="bg1"/>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a:solidFill>
                <a:schemeClr val="bg1"/>
              </a:solidFill>
            </a:endParaRPr>
          </a:p>
        </p:txBody>
      </p:sp>
      <p:sp>
        <p:nvSpPr>
          <p:cNvPr id="11" name="TextBox 10">
            <a:extLst>
              <a:ext uri="{FF2B5EF4-FFF2-40B4-BE49-F238E27FC236}">
                <a16:creationId xmlns:a16="http://schemas.microsoft.com/office/drawing/2014/main" id="{69406FE9-B70A-86D3-7A3C-15F918071AAA}"/>
              </a:ext>
            </a:extLst>
          </p:cNvPr>
          <p:cNvSpPr txBox="1"/>
          <p:nvPr/>
        </p:nvSpPr>
        <p:spPr>
          <a:xfrm>
            <a:off x="489856" y="1031543"/>
            <a:ext cx="11026069" cy="5078313"/>
          </a:xfrm>
          <a:prstGeom prst="rect">
            <a:avLst/>
          </a:prstGeom>
          <a:noFill/>
        </p:spPr>
        <p:txBody>
          <a:bodyPr wrap="square" rtlCol="0">
            <a:spAutoFit/>
          </a:bodyPr>
          <a:lstStyle/>
          <a:p>
            <a:r>
              <a:rPr lang="en-GB" sz="3200" b="1" dirty="0">
                <a:solidFill>
                  <a:srgbClr val="D10D5D"/>
                </a:solidFill>
              </a:rPr>
              <a:t>“</a:t>
            </a:r>
            <a:r>
              <a:rPr lang="en-GB" sz="3200" b="1" dirty="0">
                <a:solidFill>
                  <a:srgbClr val="FFFFFF"/>
                </a:solidFill>
              </a:rPr>
              <a:t>To make the promise a reality a radical new approach to design and implementation is required.</a:t>
            </a:r>
            <a:r>
              <a:rPr lang="en-GB" sz="3200" b="1" dirty="0">
                <a:solidFill>
                  <a:srgbClr val="D10D5D"/>
                </a:solidFill>
              </a:rPr>
              <a:t>” </a:t>
            </a:r>
            <a:r>
              <a:rPr lang="en-GB" sz="3200" b="1" dirty="0">
                <a:solidFill>
                  <a:srgbClr val="D10D5D"/>
                </a:solidFill>
                <a:hlinkClick r:id="rId3">
                  <a:extLst>
                    <a:ext uri="{A12FA001-AC4F-418D-AE19-62706E023703}">
                      <ahyp:hlinkClr xmlns:ahyp="http://schemas.microsoft.com/office/drawing/2018/hyperlinkcolor" val="tx"/>
                    </a:ext>
                  </a:extLst>
                </a:hlinkClick>
              </a:rPr>
              <a:t>the plan</a:t>
            </a:r>
            <a:r>
              <a:rPr lang="en-GB" sz="3200" b="1" dirty="0">
                <a:solidFill>
                  <a:srgbClr val="D10D5D"/>
                </a:solidFill>
              </a:rPr>
              <a:t>, page 2   </a:t>
            </a:r>
          </a:p>
          <a:p>
            <a:endParaRPr lang="en-GB" dirty="0">
              <a:solidFill>
                <a:schemeClr val="bg1"/>
              </a:solidFill>
            </a:endParaRPr>
          </a:p>
          <a:p>
            <a:endParaRPr lang="en-GB" sz="2400" dirty="0">
              <a:solidFill>
                <a:schemeClr val="bg1"/>
              </a:solidFill>
            </a:endParaRPr>
          </a:p>
          <a:p>
            <a:r>
              <a:rPr lang="en-GB" sz="2400" b="1" dirty="0">
                <a:solidFill>
                  <a:srgbClr val="D10D5D"/>
                </a:solidFill>
              </a:rPr>
              <a:t>Static destination: </a:t>
            </a:r>
            <a:r>
              <a:rPr lang="en-GB" sz="2400" dirty="0">
                <a:solidFill>
                  <a:schemeClr val="bg1"/>
                </a:solidFill>
              </a:rPr>
              <a:t>Plan 24-30 sets out </a:t>
            </a:r>
            <a:r>
              <a:rPr lang="en-GB" sz="2400" u="sng" dirty="0">
                <a:solidFill>
                  <a:schemeClr val="bg1"/>
                </a:solidFill>
              </a:rPr>
              <a:t>what</a:t>
            </a:r>
            <a:r>
              <a:rPr lang="en-GB" sz="2400" dirty="0">
                <a:solidFill>
                  <a:schemeClr val="bg1"/>
                </a:solidFill>
              </a:rPr>
              <a:t> must change, by </a:t>
            </a:r>
            <a:r>
              <a:rPr lang="en-GB" sz="2400" u="sng" dirty="0">
                <a:solidFill>
                  <a:schemeClr val="bg1"/>
                </a:solidFill>
              </a:rPr>
              <a:t>when </a:t>
            </a:r>
            <a:r>
              <a:rPr lang="en-GB" sz="2400" dirty="0">
                <a:solidFill>
                  <a:schemeClr val="bg1"/>
                </a:solidFill>
              </a:rPr>
              <a:t>and </a:t>
            </a:r>
            <a:r>
              <a:rPr lang="en-GB" sz="2400" u="sng" dirty="0">
                <a:solidFill>
                  <a:schemeClr val="bg1"/>
                </a:solidFill>
              </a:rPr>
              <a:t>who</a:t>
            </a:r>
            <a:r>
              <a:rPr lang="en-GB" sz="2400" dirty="0">
                <a:solidFill>
                  <a:schemeClr val="bg1"/>
                </a:solidFill>
              </a:rPr>
              <a:t> must act. This is the static destination; the promise must be kept by 2030. </a:t>
            </a:r>
          </a:p>
          <a:p>
            <a:endParaRPr lang="en-GB" b="1" dirty="0">
              <a:solidFill>
                <a:schemeClr val="bg1"/>
              </a:solidFill>
            </a:endParaRPr>
          </a:p>
          <a:p>
            <a:r>
              <a:rPr lang="en-GB" sz="2400" b="1" dirty="0">
                <a:solidFill>
                  <a:srgbClr val="D10D5D"/>
                </a:solidFill>
              </a:rPr>
              <a:t>Dynamic route-map:  </a:t>
            </a:r>
            <a:r>
              <a:rPr lang="en-GB" sz="2400" dirty="0">
                <a:solidFill>
                  <a:schemeClr val="bg1"/>
                </a:solidFill>
              </a:rPr>
              <a:t>The route map to 2030 will be dynamic. </a:t>
            </a:r>
            <a:r>
              <a:rPr lang="en-US" sz="2400" dirty="0">
                <a:solidFill>
                  <a:srgbClr val="FFFFFF"/>
                </a:solidFill>
              </a:rPr>
              <a:t>Keeping the promise requires joined-up working and agile delivery to respond to both expected and unexpected changes. The destination is known, but the path to change will evolve as progress is made to 2030. </a:t>
            </a:r>
            <a:endParaRPr lang="en-GB" sz="2400" b="1" u="sng" dirty="0">
              <a:solidFill>
                <a:srgbClr val="FFFFFF"/>
              </a:solidFill>
            </a:endParaRPr>
          </a:p>
        </p:txBody>
      </p:sp>
      <p:sp>
        <p:nvSpPr>
          <p:cNvPr id="12" name="Freeform 2">
            <a:extLst>
              <a:ext uri="{FF2B5EF4-FFF2-40B4-BE49-F238E27FC236}">
                <a16:creationId xmlns:a16="http://schemas.microsoft.com/office/drawing/2014/main" id="{05738D85-CD8B-7226-85E1-9E7A55A2BD20}"/>
              </a:ext>
              <a:ext uri="{C183D7F6-B498-43B3-948B-1728B52AA6E4}">
                <adec:decorative xmlns:adec="http://schemas.microsoft.com/office/drawing/2017/decorative" val="1"/>
              </a:ext>
            </a:extLst>
          </p:cNvPr>
          <p:cNvSpPr/>
          <p:nvPr/>
        </p:nvSpPr>
        <p:spPr>
          <a:xfrm rot="16200000">
            <a:off x="10162324" y="1200501"/>
            <a:ext cx="3241359" cy="817993"/>
          </a:xfrm>
          <a:custGeom>
            <a:avLst/>
            <a:gdLst/>
            <a:ahLst/>
            <a:cxnLst/>
            <a:rect l="l" t="t" r="r" b="b"/>
            <a:pathLst>
              <a:path w="5383503" h="1226990">
                <a:moveTo>
                  <a:pt x="0" y="0"/>
                </a:moveTo>
                <a:lnTo>
                  <a:pt x="5383503" y="0"/>
                </a:lnTo>
                <a:lnTo>
                  <a:pt x="5383503" y="1226990"/>
                </a:lnTo>
                <a:lnTo>
                  <a:pt x="0" y="1226990"/>
                </a:lnTo>
                <a:lnTo>
                  <a:pt x="0" y="0"/>
                </a:lnTo>
                <a:close/>
              </a:path>
            </a:pathLst>
          </a:custGeom>
          <a:blipFill>
            <a:blip r:embed="rId4"/>
            <a:stretch>
              <a:fillRect/>
            </a:stretch>
          </a:blipFill>
        </p:spPr>
        <p:txBody>
          <a:bodyPr/>
          <a:lstStyle/>
          <a:p>
            <a:pPr defTabSz="609630"/>
            <a:endParaRPr lang="en-GB" sz="1200">
              <a:solidFill>
                <a:prstClr val="black"/>
              </a:solidFill>
              <a:latin typeface="Calibri"/>
            </a:endParaRPr>
          </a:p>
        </p:txBody>
      </p:sp>
      <p:sp>
        <p:nvSpPr>
          <p:cNvPr id="13" name="Freeform 2">
            <a:extLst>
              <a:ext uri="{FF2B5EF4-FFF2-40B4-BE49-F238E27FC236}">
                <a16:creationId xmlns:a16="http://schemas.microsoft.com/office/drawing/2014/main" id="{D7582CD7-72FB-3D51-700B-0F9173F1FF0E}"/>
              </a:ext>
              <a:ext uri="{C183D7F6-B498-43B3-948B-1728B52AA6E4}">
                <adec:decorative xmlns:adec="http://schemas.microsoft.com/office/drawing/2017/decorative" val="1"/>
              </a:ext>
            </a:extLst>
          </p:cNvPr>
          <p:cNvSpPr/>
          <p:nvPr/>
        </p:nvSpPr>
        <p:spPr>
          <a:xfrm rot="16200000">
            <a:off x="10157972" y="4509807"/>
            <a:ext cx="3377253" cy="817993"/>
          </a:xfrm>
          <a:custGeom>
            <a:avLst/>
            <a:gdLst/>
            <a:ahLst/>
            <a:cxnLst/>
            <a:rect l="l" t="t" r="r" b="b"/>
            <a:pathLst>
              <a:path w="5383503" h="1226990">
                <a:moveTo>
                  <a:pt x="0" y="0"/>
                </a:moveTo>
                <a:lnTo>
                  <a:pt x="5383503" y="0"/>
                </a:lnTo>
                <a:lnTo>
                  <a:pt x="5383503" y="1226990"/>
                </a:lnTo>
                <a:lnTo>
                  <a:pt x="0" y="1226990"/>
                </a:lnTo>
                <a:lnTo>
                  <a:pt x="0" y="0"/>
                </a:lnTo>
                <a:close/>
              </a:path>
            </a:pathLst>
          </a:custGeom>
          <a:blipFill>
            <a:blip r:embed="rId4"/>
            <a:stretch>
              <a:fillRect/>
            </a:stretch>
          </a:blipFill>
        </p:spPr>
        <p:txBody>
          <a:bodyPr/>
          <a:lstStyle/>
          <a:p>
            <a:pPr defTabSz="609630"/>
            <a:endParaRPr lang="en-GB" sz="1200">
              <a:solidFill>
                <a:prstClr val="black"/>
              </a:solidFill>
              <a:latin typeface="Calibri"/>
            </a:endParaRPr>
          </a:p>
        </p:txBody>
      </p:sp>
    </p:spTree>
    <p:extLst>
      <p:ext uri="{BB962C8B-B14F-4D97-AF65-F5344CB8AC3E}">
        <p14:creationId xmlns:p14="http://schemas.microsoft.com/office/powerpoint/2010/main" val="1102774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F4C6521-2000-E37D-4DD3-751AD24B7E9D}"/>
              </a:ext>
            </a:extLst>
          </p:cNvPr>
          <p:cNvSpPr txBox="1">
            <a:spLocks noGrp="1"/>
          </p:cNvSpPr>
          <p:nvPr>
            <p:ph type="title" idx="4294967295"/>
          </p:nvPr>
        </p:nvSpPr>
        <p:spPr>
          <a:xfrm>
            <a:off x="234154" y="290511"/>
            <a:ext cx="1172441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latin typeface="+mn-lt"/>
                <a:ea typeface="+mn-ea"/>
                <a:cs typeface="+mn-cs"/>
              </a:rPr>
              <a:t>Plan 24-30 is Scotland’s route map to #KeepThePromise</a:t>
            </a: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Freeform 2">
            <a:extLst>
              <a:ext uri="{FF2B5EF4-FFF2-40B4-BE49-F238E27FC236}">
                <a16:creationId xmlns:a16="http://schemas.microsoft.com/office/drawing/2014/main" id="{EADF240B-42EE-89FC-134C-31DD0DA4356A}"/>
              </a:ext>
              <a:ext uri="{C183D7F6-B498-43B3-948B-1728B52AA6E4}">
                <adec:decorative xmlns:adec="http://schemas.microsoft.com/office/drawing/2017/decorative" val="1"/>
              </a:ext>
            </a:extLst>
          </p:cNvPr>
          <p:cNvSpPr/>
          <p:nvPr/>
        </p:nvSpPr>
        <p:spPr>
          <a:xfrm rot="16200000">
            <a:off x="10469348" y="4968397"/>
            <a:ext cx="2699953" cy="817993"/>
          </a:xfrm>
          <a:custGeom>
            <a:avLst/>
            <a:gdLst/>
            <a:ahLst/>
            <a:cxnLst/>
            <a:rect l="l" t="t" r="r" b="b"/>
            <a:pathLst>
              <a:path w="5383503" h="1226990">
                <a:moveTo>
                  <a:pt x="0" y="0"/>
                </a:moveTo>
                <a:lnTo>
                  <a:pt x="5383503" y="0"/>
                </a:lnTo>
                <a:lnTo>
                  <a:pt x="5383503" y="1226990"/>
                </a:lnTo>
                <a:lnTo>
                  <a:pt x="0" y="1226990"/>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sp>
        <p:nvSpPr>
          <p:cNvPr id="12" name="Freeform 2">
            <a:extLst>
              <a:ext uri="{FF2B5EF4-FFF2-40B4-BE49-F238E27FC236}">
                <a16:creationId xmlns:a16="http://schemas.microsoft.com/office/drawing/2014/main" id="{5D04A34F-758A-0CE7-4203-947A83DBFDB3}"/>
              </a:ext>
              <a:ext uri="{C183D7F6-B498-43B3-948B-1728B52AA6E4}">
                <adec:decorative xmlns:adec="http://schemas.microsoft.com/office/drawing/2017/decorative" val="1"/>
              </a:ext>
            </a:extLst>
          </p:cNvPr>
          <p:cNvSpPr/>
          <p:nvPr/>
        </p:nvSpPr>
        <p:spPr>
          <a:xfrm>
            <a:off x="8825605" y="6040007"/>
            <a:ext cx="2699953" cy="817993"/>
          </a:xfrm>
          <a:custGeom>
            <a:avLst/>
            <a:gdLst/>
            <a:ahLst/>
            <a:cxnLst/>
            <a:rect l="l" t="t" r="r" b="b"/>
            <a:pathLst>
              <a:path w="5383503" h="1226990">
                <a:moveTo>
                  <a:pt x="0" y="0"/>
                </a:moveTo>
                <a:lnTo>
                  <a:pt x="5383503" y="0"/>
                </a:lnTo>
                <a:lnTo>
                  <a:pt x="5383503" y="1226990"/>
                </a:lnTo>
                <a:lnTo>
                  <a:pt x="0" y="1226990"/>
                </a:lnTo>
                <a:lnTo>
                  <a:pt x="0" y="0"/>
                </a:lnTo>
                <a:close/>
              </a:path>
            </a:pathLst>
          </a:custGeom>
          <a:blipFill>
            <a:blip r:embed="rId3"/>
            <a:stretch>
              <a:fillRect/>
            </a:stretch>
          </a:blipFill>
        </p:spPr>
        <p:txBody>
          <a:bodyPr/>
          <a:lstStyle/>
          <a:p>
            <a:pPr defTabSz="609630"/>
            <a:endParaRPr lang="en-GB" sz="1200">
              <a:solidFill>
                <a:prstClr val="black"/>
              </a:solidFill>
              <a:latin typeface="Calibri"/>
            </a:endParaRPr>
          </a:p>
        </p:txBody>
      </p:sp>
      <p:sp>
        <p:nvSpPr>
          <p:cNvPr id="13" name="TextBox 12">
            <a:extLst>
              <a:ext uri="{FF2B5EF4-FFF2-40B4-BE49-F238E27FC236}">
                <a16:creationId xmlns:a16="http://schemas.microsoft.com/office/drawing/2014/main" id="{8A0E75F2-B9B1-2D87-3124-B9A4B4CDC757}"/>
              </a:ext>
            </a:extLst>
          </p:cNvPr>
          <p:cNvSpPr txBox="1"/>
          <p:nvPr/>
        </p:nvSpPr>
        <p:spPr>
          <a:xfrm>
            <a:off x="435428" y="865995"/>
            <a:ext cx="10210800" cy="3108543"/>
          </a:xfrm>
          <a:prstGeom prst="rect">
            <a:avLst/>
          </a:prstGeom>
          <a:noFill/>
        </p:spPr>
        <p:txBody>
          <a:bodyPr wrap="square" lIns="91440" tIns="45720" rIns="91440" bIns="45720" rtlCol="0" anchor="t">
            <a:spAutoFit/>
          </a:bodyPr>
          <a:lstStyle/>
          <a:p>
            <a:endParaRPr lang="en-US" sz="2800" b="1">
              <a:solidFill>
                <a:schemeClr val="bg1"/>
              </a:solidFill>
            </a:endParaRPr>
          </a:p>
          <a:p>
            <a:r>
              <a:rPr lang="en-US" sz="2400" b="1">
                <a:solidFill>
                  <a:schemeClr val="bg1"/>
                </a:solidFill>
              </a:rPr>
              <a:t>It is </a:t>
            </a:r>
            <a:r>
              <a:rPr lang="en-US" sz="2400" b="1" err="1">
                <a:solidFill>
                  <a:schemeClr val="bg1"/>
                </a:solidFill>
              </a:rPr>
              <a:t>organised</a:t>
            </a:r>
            <a:r>
              <a:rPr lang="en-US" sz="2400" b="1">
                <a:solidFill>
                  <a:schemeClr val="bg1"/>
                </a:solidFill>
              </a:rPr>
              <a:t> around the five foundations of the promise: voice, family, care, people, and scaffolding. </a:t>
            </a:r>
          </a:p>
          <a:p>
            <a:endParaRPr lang="en-US" sz="2400" b="1">
              <a:solidFill>
                <a:schemeClr val="bg1"/>
              </a:solidFill>
            </a:endParaRPr>
          </a:p>
          <a:p>
            <a:endParaRPr lang="en-US" sz="2400" b="1">
              <a:solidFill>
                <a:schemeClr val="bg1"/>
              </a:solidFill>
            </a:endParaRPr>
          </a:p>
          <a:p>
            <a:r>
              <a:rPr lang="en-US" sz="2400" b="1">
                <a:solidFill>
                  <a:schemeClr val="bg1"/>
                </a:solidFill>
              </a:rPr>
              <a:t>All the conclusions of the Independent Care Review have been </a:t>
            </a:r>
            <a:r>
              <a:rPr lang="en-US" sz="2400" b="1" err="1">
                <a:solidFill>
                  <a:schemeClr val="bg1"/>
                </a:solidFill>
              </a:rPr>
              <a:t>organised</a:t>
            </a:r>
            <a:r>
              <a:rPr lang="en-US" sz="2400" b="1">
                <a:solidFill>
                  <a:schemeClr val="bg1"/>
                </a:solidFill>
              </a:rPr>
              <a:t> and grouped under these foundations in a way that makes sense for the work still required.</a:t>
            </a:r>
            <a:endParaRPr lang="en-GB" sz="2400" b="1">
              <a:solidFill>
                <a:schemeClr val="bg1"/>
              </a:solidFill>
            </a:endParaRPr>
          </a:p>
        </p:txBody>
      </p:sp>
      <p:sp>
        <p:nvSpPr>
          <p:cNvPr id="2" name="Freeform 9" descr="Image reads 2030">
            <a:extLst>
              <a:ext uri="{FF2B5EF4-FFF2-40B4-BE49-F238E27FC236}">
                <a16:creationId xmlns:a16="http://schemas.microsoft.com/office/drawing/2014/main" id="{2C78AB79-C9BB-1999-6D4D-2EDE3C3BB970}"/>
              </a:ext>
            </a:extLst>
          </p:cNvPr>
          <p:cNvSpPr/>
          <p:nvPr/>
        </p:nvSpPr>
        <p:spPr>
          <a:xfrm>
            <a:off x="-445976" y="5099472"/>
            <a:ext cx="4288633" cy="2126814"/>
          </a:xfrm>
          <a:custGeom>
            <a:avLst/>
            <a:gdLst/>
            <a:ahLst/>
            <a:cxnLst/>
            <a:rect l="l" t="t" r="r" b="b"/>
            <a:pathLst>
              <a:path w="8244014" h="4439085">
                <a:moveTo>
                  <a:pt x="0" y="0"/>
                </a:moveTo>
                <a:lnTo>
                  <a:pt x="8244015" y="0"/>
                </a:lnTo>
                <a:lnTo>
                  <a:pt x="8244015" y="4439084"/>
                </a:lnTo>
                <a:lnTo>
                  <a:pt x="0" y="4439084"/>
                </a:lnTo>
                <a:lnTo>
                  <a:pt x="0" y="0"/>
                </a:lnTo>
                <a:close/>
              </a:path>
            </a:pathLst>
          </a:custGeom>
          <a:blipFill>
            <a:blip r:embed="rId4"/>
            <a:stretch>
              <a:fillRect/>
            </a:stretch>
          </a:blipFill>
        </p:spPr>
        <p:txBody>
          <a:bodyPr/>
          <a:lstStyle/>
          <a:p>
            <a:pPr defTabSz="609630"/>
            <a:endParaRPr lang="en-GB" sz="1200">
              <a:solidFill>
                <a:prstClr val="black"/>
              </a:solidFill>
              <a:latin typeface="Calibri"/>
            </a:endParaRPr>
          </a:p>
        </p:txBody>
      </p:sp>
    </p:spTree>
    <p:extLst>
      <p:ext uri="{BB962C8B-B14F-4D97-AF65-F5344CB8AC3E}">
        <p14:creationId xmlns:p14="http://schemas.microsoft.com/office/powerpoint/2010/main" val="3360036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3E0D58-4245-907D-D1E1-2361E56AD783}"/>
              </a:ext>
            </a:extLst>
          </p:cNvPr>
          <p:cNvSpPr txBox="1"/>
          <p:nvPr/>
        </p:nvSpPr>
        <p:spPr>
          <a:xfrm>
            <a:off x="375557" y="1252771"/>
            <a:ext cx="11440886" cy="4532203"/>
          </a:xfrm>
          <a:prstGeom prst="rect">
            <a:avLst/>
          </a:prstGeom>
          <a:noFill/>
        </p:spPr>
        <p:txBody>
          <a:bodyPr wrap="square" lIns="91440" tIns="45720" rIns="91440" bIns="45720" anchor="t">
            <a:spAutoFit/>
          </a:bodyPr>
          <a:lstStyle/>
          <a:p>
            <a:pPr defTabSz="609630">
              <a:lnSpc>
                <a:spcPts val="2893"/>
              </a:lnSpc>
            </a:pPr>
            <a:r>
              <a:rPr lang="en-US" sz="2400" dirty="0">
                <a:solidFill>
                  <a:srgbClr val="D10D5D"/>
                </a:solidFill>
                <a:latin typeface="+mj-lt"/>
                <a:ea typeface="Inter"/>
                <a:cs typeface="Inter"/>
                <a:sym typeface="Inter"/>
              </a:rPr>
              <a:t>Plan 24-30 makes the challenges and opportunities of wider service reform visible in the ‘Meeting in the middle’ diagram. For the promise to be kept, </a:t>
            </a:r>
            <a:r>
              <a:rPr lang="en-US" sz="2400" b="1" dirty="0">
                <a:solidFill>
                  <a:srgbClr val="D10D5D"/>
                </a:solidFill>
                <a:latin typeface="+mj-lt"/>
                <a:ea typeface="Inter Bold"/>
                <a:cs typeface="Inter Bold"/>
                <a:sym typeface="Inter Bold"/>
              </a:rPr>
              <a:t>change is needed far beyond the traditional ‘care system’:</a:t>
            </a:r>
          </a:p>
          <a:p>
            <a:pPr defTabSz="609630">
              <a:lnSpc>
                <a:spcPts val="2893"/>
              </a:lnSpc>
            </a:pPr>
            <a:endParaRPr lang="en-US" sz="2400" dirty="0">
              <a:solidFill>
                <a:srgbClr val="D10D5D"/>
              </a:solidFill>
              <a:latin typeface="+mj-lt"/>
              <a:ea typeface="Inter Bold"/>
              <a:cs typeface="Inter Bold"/>
              <a:sym typeface="Inter Bold"/>
            </a:endParaRPr>
          </a:p>
          <a:p>
            <a:pPr marL="445770" lvl="1" indent="-222885" defTabSz="609630">
              <a:lnSpc>
                <a:spcPts val="2893"/>
              </a:lnSpc>
              <a:buFont typeface="Arial"/>
              <a:buChar char="•"/>
            </a:pPr>
            <a:r>
              <a:rPr lang="en-US" sz="2400" dirty="0">
                <a:solidFill>
                  <a:srgbClr val="D10D5D"/>
                </a:solidFill>
                <a:latin typeface="+mj-lt"/>
                <a:ea typeface="Inter"/>
                <a:cs typeface="Inter"/>
                <a:sym typeface="Inter"/>
              </a:rPr>
              <a:t>People don’t live in parts of systems; they need access to different public services and systems across their lives. </a:t>
            </a:r>
          </a:p>
          <a:p>
            <a:pPr marL="446210" lvl="1" indent="-223105" defTabSz="609630">
              <a:lnSpc>
                <a:spcPts val="2893"/>
              </a:lnSpc>
              <a:buFont typeface="Arial"/>
              <a:buChar char="•"/>
            </a:pPr>
            <a:r>
              <a:rPr lang="en-US" sz="2400" dirty="0">
                <a:solidFill>
                  <a:srgbClr val="D10D5D"/>
                </a:solidFill>
                <a:latin typeface="+mj-lt"/>
                <a:ea typeface="Inter"/>
                <a:cs typeface="Inter"/>
                <a:sym typeface="Inter"/>
              </a:rPr>
              <a:t>The ‘care system' relates to, and is dependent on, other systems and structures. </a:t>
            </a:r>
            <a:endParaRPr lang="en-US" sz="2400" dirty="0">
              <a:solidFill>
                <a:srgbClr val="D10D5D"/>
              </a:solidFill>
              <a:latin typeface="+mj-lt"/>
              <a:ea typeface="Inter"/>
              <a:cs typeface="Inter"/>
            </a:endParaRPr>
          </a:p>
          <a:p>
            <a:pPr defTabSz="609630">
              <a:lnSpc>
                <a:spcPts val="2893"/>
              </a:lnSpc>
            </a:pPr>
            <a:endParaRPr lang="en-US" sz="2400" dirty="0">
              <a:solidFill>
                <a:srgbClr val="D10D5D"/>
              </a:solidFill>
              <a:latin typeface="+mj-lt"/>
              <a:ea typeface="Inter"/>
              <a:cs typeface="Inter"/>
              <a:sym typeface="Inter"/>
            </a:endParaRPr>
          </a:p>
          <a:p>
            <a:pPr defTabSz="609630">
              <a:lnSpc>
                <a:spcPts val="2893"/>
              </a:lnSpc>
            </a:pPr>
            <a:r>
              <a:rPr lang="en-US" sz="2400" dirty="0">
                <a:solidFill>
                  <a:srgbClr val="D10D5D"/>
                </a:solidFill>
                <a:latin typeface="+mj-lt"/>
                <a:ea typeface="Inter"/>
                <a:cs typeface="Inter"/>
                <a:sym typeface="Inter"/>
              </a:rPr>
              <a:t>The Meeting in the middle diagram demonstrates the key areas where reform is needed. </a:t>
            </a:r>
            <a:r>
              <a:rPr lang="en-US" sz="2400" b="1" dirty="0">
                <a:solidFill>
                  <a:srgbClr val="D10D5D"/>
                </a:solidFill>
                <a:latin typeface="+mj-lt"/>
                <a:ea typeface="Inter Bold"/>
                <a:cs typeface="Inter Bold"/>
                <a:sym typeface="Inter Bold"/>
              </a:rPr>
              <a:t>Each area acts as both an enabler and a barrier to the promise being kept</a:t>
            </a:r>
            <a:r>
              <a:rPr lang="en-US" sz="2400" b="1" dirty="0">
                <a:solidFill>
                  <a:srgbClr val="D10D5D"/>
                </a:solidFill>
                <a:latin typeface="+mj-lt"/>
                <a:ea typeface="Inter"/>
                <a:cs typeface="Inter"/>
                <a:sym typeface="Inter"/>
              </a:rPr>
              <a:t>. </a:t>
            </a:r>
            <a:endParaRPr lang="en-US" sz="2400" b="1" dirty="0">
              <a:solidFill>
                <a:srgbClr val="D10D5D"/>
              </a:solidFill>
              <a:latin typeface="+mj-lt"/>
              <a:ea typeface="Inter"/>
              <a:cs typeface="Inter"/>
            </a:endParaRPr>
          </a:p>
        </p:txBody>
      </p:sp>
      <p:sp>
        <p:nvSpPr>
          <p:cNvPr id="6" name="Freeform 2">
            <a:extLst>
              <a:ext uri="{FF2B5EF4-FFF2-40B4-BE49-F238E27FC236}">
                <a16:creationId xmlns:a16="http://schemas.microsoft.com/office/drawing/2014/main" id="{C9F46C7C-113A-B969-9DF4-5816D388B0ED}"/>
              </a:ext>
              <a:ext uri="{C183D7F6-B498-43B3-948B-1728B52AA6E4}">
                <adec:decorative xmlns:adec="http://schemas.microsoft.com/office/drawing/2017/decorative" val="1"/>
              </a:ext>
            </a:extLst>
          </p:cNvPr>
          <p:cNvSpPr/>
          <p:nvPr/>
        </p:nvSpPr>
        <p:spPr>
          <a:xfrm>
            <a:off x="501944" y="6040007"/>
            <a:ext cx="3589002" cy="817993"/>
          </a:xfrm>
          <a:custGeom>
            <a:avLst/>
            <a:gdLst/>
            <a:ahLst/>
            <a:cxnLst/>
            <a:rect l="l" t="t" r="r" b="b"/>
            <a:pathLst>
              <a:path w="5383503" h="1226990">
                <a:moveTo>
                  <a:pt x="0" y="0"/>
                </a:moveTo>
                <a:lnTo>
                  <a:pt x="5383503" y="0"/>
                </a:lnTo>
                <a:lnTo>
                  <a:pt x="5383503" y="1226990"/>
                </a:lnTo>
                <a:lnTo>
                  <a:pt x="0" y="1226990"/>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sp>
        <p:nvSpPr>
          <p:cNvPr id="7" name="Freeform 2">
            <a:extLst>
              <a:ext uri="{FF2B5EF4-FFF2-40B4-BE49-F238E27FC236}">
                <a16:creationId xmlns:a16="http://schemas.microsoft.com/office/drawing/2014/main" id="{8F5F7A16-BCDA-ED19-82B4-4DF6F5F2A74A}"/>
              </a:ext>
              <a:ext uri="{C183D7F6-B498-43B3-948B-1728B52AA6E4}">
                <adec:decorative xmlns:adec="http://schemas.microsoft.com/office/drawing/2017/decorative" val="1"/>
              </a:ext>
            </a:extLst>
          </p:cNvPr>
          <p:cNvSpPr/>
          <p:nvPr/>
        </p:nvSpPr>
        <p:spPr>
          <a:xfrm>
            <a:off x="4443013" y="6040007"/>
            <a:ext cx="3589002" cy="817993"/>
          </a:xfrm>
          <a:custGeom>
            <a:avLst/>
            <a:gdLst/>
            <a:ahLst/>
            <a:cxnLst/>
            <a:rect l="l" t="t" r="r" b="b"/>
            <a:pathLst>
              <a:path w="5383503" h="1226990">
                <a:moveTo>
                  <a:pt x="0" y="0"/>
                </a:moveTo>
                <a:lnTo>
                  <a:pt x="5383503" y="0"/>
                </a:lnTo>
                <a:lnTo>
                  <a:pt x="5383503" y="1226990"/>
                </a:lnTo>
                <a:lnTo>
                  <a:pt x="0" y="1226990"/>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sp>
        <p:nvSpPr>
          <p:cNvPr id="8" name="Freeform 2">
            <a:extLst>
              <a:ext uri="{FF2B5EF4-FFF2-40B4-BE49-F238E27FC236}">
                <a16:creationId xmlns:a16="http://schemas.microsoft.com/office/drawing/2014/main" id="{345B89E4-1922-A192-4E27-6F8DA0B26893}"/>
              </a:ext>
              <a:ext uri="{C183D7F6-B498-43B3-948B-1728B52AA6E4}">
                <adec:decorative xmlns:adec="http://schemas.microsoft.com/office/drawing/2017/decorative" val="1"/>
              </a:ext>
            </a:extLst>
          </p:cNvPr>
          <p:cNvSpPr/>
          <p:nvPr/>
        </p:nvSpPr>
        <p:spPr>
          <a:xfrm>
            <a:off x="8227441" y="5969153"/>
            <a:ext cx="3589002" cy="817993"/>
          </a:xfrm>
          <a:custGeom>
            <a:avLst/>
            <a:gdLst/>
            <a:ahLst/>
            <a:cxnLst/>
            <a:rect l="l" t="t" r="r" b="b"/>
            <a:pathLst>
              <a:path w="5383503" h="1226990">
                <a:moveTo>
                  <a:pt x="0" y="0"/>
                </a:moveTo>
                <a:lnTo>
                  <a:pt x="5383503" y="0"/>
                </a:lnTo>
                <a:lnTo>
                  <a:pt x="5383503" y="1226990"/>
                </a:lnTo>
                <a:lnTo>
                  <a:pt x="0" y="1226990"/>
                </a:lnTo>
                <a:lnTo>
                  <a:pt x="0" y="0"/>
                </a:lnTo>
                <a:close/>
              </a:path>
            </a:pathLst>
          </a:custGeom>
          <a:blipFill>
            <a:blip r:embed="rId2"/>
            <a:stretch>
              <a:fillRect/>
            </a:stretch>
          </a:blipFill>
        </p:spPr>
        <p:txBody>
          <a:bodyPr/>
          <a:lstStyle/>
          <a:p>
            <a:pPr defTabSz="609630"/>
            <a:endParaRPr lang="en-GB" sz="1200">
              <a:solidFill>
                <a:prstClr val="black"/>
              </a:solidFill>
              <a:latin typeface="Calibri"/>
            </a:endParaRPr>
          </a:p>
        </p:txBody>
      </p:sp>
      <p:sp>
        <p:nvSpPr>
          <p:cNvPr id="10" name="Title 9">
            <a:extLst>
              <a:ext uri="{FF2B5EF4-FFF2-40B4-BE49-F238E27FC236}">
                <a16:creationId xmlns:a16="http://schemas.microsoft.com/office/drawing/2014/main" id="{482D49B9-B5FF-4548-ACCB-449E5E9F5458}"/>
              </a:ext>
            </a:extLst>
          </p:cNvPr>
          <p:cNvSpPr txBox="1">
            <a:spLocks noGrp="1"/>
          </p:cNvSpPr>
          <p:nvPr>
            <p:ph type="title" idx="4294967295"/>
          </p:nvPr>
        </p:nvSpPr>
        <p:spPr>
          <a:xfrm>
            <a:off x="-511629" y="430082"/>
            <a:ext cx="6096000" cy="528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336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D10D5D"/>
                </a:solidFill>
                <a:effectLst/>
                <a:uLnTx/>
                <a:uFillTx/>
                <a:latin typeface="+mj-lt"/>
                <a:ea typeface="Inter Bold"/>
                <a:cs typeface="Inter Bold"/>
                <a:sym typeface="Inter Bold"/>
              </a:rPr>
              <a:t>Meeting in the middle</a:t>
            </a:r>
          </a:p>
        </p:txBody>
      </p:sp>
    </p:spTree>
    <p:extLst>
      <p:ext uri="{BB962C8B-B14F-4D97-AF65-F5344CB8AC3E}">
        <p14:creationId xmlns:p14="http://schemas.microsoft.com/office/powerpoint/2010/main" val="78397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a:extLst>
              <a:ext uri="{FF2B5EF4-FFF2-40B4-BE49-F238E27FC236}">
                <a16:creationId xmlns:a16="http://schemas.microsoft.com/office/drawing/2014/main" id="{5ADA78CB-58A2-A51A-7AD0-897F60FDAA71}"/>
              </a:ext>
            </a:extLst>
          </p:cNvPr>
          <p:cNvSpPr txBox="1">
            <a:spLocks noGrp="1"/>
          </p:cNvSpPr>
          <p:nvPr>
            <p:ph type="title" idx="4294967295"/>
          </p:nvPr>
        </p:nvSpPr>
        <p:spPr>
          <a:xfrm>
            <a:off x="-715555" y="189398"/>
            <a:ext cx="6096000" cy="528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336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D10D5D"/>
                </a:solidFill>
                <a:effectLst/>
                <a:uLnTx/>
                <a:uFillTx/>
                <a:latin typeface="Neue Haas Grotesk Text Pro"/>
                <a:ea typeface="Inter Bold"/>
                <a:cs typeface="Inter Bold"/>
                <a:sym typeface="Inter Bold"/>
              </a:rPr>
              <a:t>Meeting in the middle</a:t>
            </a:r>
          </a:p>
        </p:txBody>
      </p:sp>
      <p:pic>
        <p:nvPicPr>
          <p:cNvPr id="4" name="Picture 3" descr="Image shows a diagram with headings Policy, Money, Data, Risk, Scrutiny. There are arrows pointing between each heading ">
            <a:extLst>
              <a:ext uri="{FF2B5EF4-FFF2-40B4-BE49-F238E27FC236}">
                <a16:creationId xmlns:a16="http://schemas.microsoft.com/office/drawing/2014/main" id="{16ACC9FE-A4C0-6A00-9868-2FA7B8182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0401"/>
            <a:ext cx="11251580" cy="6325925"/>
          </a:xfrm>
          <a:prstGeom prst="rect">
            <a:avLst/>
          </a:prstGeom>
        </p:spPr>
      </p:pic>
    </p:spTree>
    <p:extLst>
      <p:ext uri="{BB962C8B-B14F-4D97-AF65-F5344CB8AC3E}">
        <p14:creationId xmlns:p14="http://schemas.microsoft.com/office/powerpoint/2010/main" val="421143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5FE1E3-D24C-F93A-C78B-38AF310BD7A8}"/>
              </a:ext>
              <a:ext uri="{C183D7F6-B498-43B3-948B-1728B52AA6E4}">
                <adec:decorative xmlns:adec="http://schemas.microsoft.com/office/drawing/2017/decorative" val="1"/>
              </a:ext>
            </a:extLst>
          </p:cNvPr>
          <p:cNvSpPr/>
          <p:nvPr/>
        </p:nvSpPr>
        <p:spPr>
          <a:xfrm>
            <a:off x="0" y="0"/>
            <a:ext cx="12192000" cy="161893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7794AB2-A493-061B-245A-6F288CC0D166}"/>
              </a:ext>
            </a:extLst>
          </p:cNvPr>
          <p:cNvSpPr txBox="1"/>
          <p:nvPr/>
        </p:nvSpPr>
        <p:spPr>
          <a:xfrm>
            <a:off x="258453" y="539086"/>
            <a:ext cx="120265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FFFFFF"/>
                </a:solidFill>
                <a:effectLst/>
                <a:uLnTx/>
                <a:uFillTx/>
                <a:ea typeface="+mn-ea"/>
                <a:cs typeface="+mn-cs"/>
              </a:rPr>
              <a:t>Plan 24-30 is organised around the five foundations of the promise</a:t>
            </a:r>
          </a:p>
        </p:txBody>
      </p:sp>
      <p:sp>
        <p:nvSpPr>
          <p:cNvPr id="14" name="Rectangle 13">
            <a:extLst>
              <a:ext uri="{FF2B5EF4-FFF2-40B4-BE49-F238E27FC236}">
                <a16:creationId xmlns:a16="http://schemas.microsoft.com/office/drawing/2014/main" id="{125C8330-2893-7016-1F94-48FC1A3E1E5A}"/>
              </a:ext>
              <a:ext uri="{C183D7F6-B498-43B3-948B-1728B52AA6E4}">
                <adec:decorative xmlns:adec="http://schemas.microsoft.com/office/drawing/2017/decorative" val="1"/>
              </a:ext>
            </a:extLst>
          </p:cNvPr>
          <p:cNvSpPr/>
          <p:nvPr/>
        </p:nvSpPr>
        <p:spPr>
          <a:xfrm>
            <a:off x="0" y="1618938"/>
            <a:ext cx="2428407" cy="52390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B06A637-E5E0-452D-0BB0-C760A04F6863}"/>
              </a:ext>
              <a:ext uri="{C183D7F6-B498-43B3-948B-1728B52AA6E4}">
                <adec:decorative xmlns:adec="http://schemas.microsoft.com/office/drawing/2017/decorative" val="1"/>
              </a:ext>
            </a:extLst>
          </p:cNvPr>
          <p:cNvSpPr/>
          <p:nvPr/>
        </p:nvSpPr>
        <p:spPr>
          <a:xfrm>
            <a:off x="2428407" y="1618938"/>
            <a:ext cx="2428407" cy="523906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1763B49-A644-1D47-7DD8-79ABAA46113B}"/>
              </a:ext>
              <a:ext uri="{C183D7F6-B498-43B3-948B-1728B52AA6E4}">
                <adec:decorative xmlns:adec="http://schemas.microsoft.com/office/drawing/2017/decorative" val="1"/>
              </a:ext>
            </a:extLst>
          </p:cNvPr>
          <p:cNvSpPr/>
          <p:nvPr/>
        </p:nvSpPr>
        <p:spPr>
          <a:xfrm>
            <a:off x="4856814" y="1618938"/>
            <a:ext cx="2428407" cy="523906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4867E08-A8EB-7493-436C-5FB1BA75018A}"/>
              </a:ext>
              <a:ext uri="{C183D7F6-B498-43B3-948B-1728B52AA6E4}">
                <adec:decorative xmlns:adec="http://schemas.microsoft.com/office/drawing/2017/decorative" val="1"/>
              </a:ext>
            </a:extLst>
          </p:cNvPr>
          <p:cNvSpPr/>
          <p:nvPr/>
        </p:nvSpPr>
        <p:spPr>
          <a:xfrm>
            <a:off x="7270231" y="1618938"/>
            <a:ext cx="2478372" cy="5239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125ED61-19C5-01FC-AB8E-FAD0DBA40198}"/>
              </a:ext>
              <a:ext uri="{C183D7F6-B498-43B3-948B-1728B52AA6E4}">
                <adec:decorative xmlns:adec="http://schemas.microsoft.com/office/drawing/2017/decorative" val="1"/>
              </a:ext>
            </a:extLst>
          </p:cNvPr>
          <p:cNvSpPr/>
          <p:nvPr/>
        </p:nvSpPr>
        <p:spPr>
          <a:xfrm>
            <a:off x="9738610" y="1618938"/>
            <a:ext cx="2428407" cy="523906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2E1AAB67-D0D0-9ADD-F268-A7A695EABDC4}"/>
              </a:ext>
              <a:ext uri="{C183D7F6-B498-43B3-948B-1728B52AA6E4}">
                <adec:decorative xmlns:adec="http://schemas.microsoft.com/office/drawing/2017/decorative" val="1"/>
              </a:ext>
            </a:extLst>
          </p:cNvPr>
          <p:cNvSpPr/>
          <p:nvPr/>
        </p:nvSpPr>
        <p:spPr>
          <a:xfrm>
            <a:off x="-224852" y="1618938"/>
            <a:ext cx="12636708" cy="4571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CD6B084-DC30-0C2F-AE04-BF03F3EFA837}"/>
              </a:ext>
              <a:ext uri="{C183D7F6-B498-43B3-948B-1728B52AA6E4}">
                <adec:decorative xmlns:adec="http://schemas.microsoft.com/office/drawing/2017/decorative" val="1"/>
              </a:ext>
            </a:extLst>
          </p:cNvPr>
          <p:cNvSpPr/>
          <p:nvPr/>
        </p:nvSpPr>
        <p:spPr>
          <a:xfrm rot="5400000">
            <a:off x="-3902815" y="7940517"/>
            <a:ext cx="12636708" cy="4571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C89D935-C714-EA79-BAC7-479C01B19100}"/>
              </a:ext>
              <a:ext uri="{C183D7F6-B498-43B3-948B-1728B52AA6E4}">
                <adec:decorative xmlns:adec="http://schemas.microsoft.com/office/drawing/2017/decorative" val="1"/>
              </a:ext>
            </a:extLst>
          </p:cNvPr>
          <p:cNvSpPr/>
          <p:nvPr/>
        </p:nvSpPr>
        <p:spPr>
          <a:xfrm rot="5400000">
            <a:off x="-1466539" y="7914432"/>
            <a:ext cx="12636708" cy="4571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4E0CED0-1F5E-8394-8DEA-83CE241EB2D8}"/>
              </a:ext>
              <a:ext uri="{C183D7F6-B498-43B3-948B-1728B52AA6E4}">
                <adec:decorative xmlns:adec="http://schemas.microsoft.com/office/drawing/2017/decorative" val="1"/>
              </a:ext>
            </a:extLst>
          </p:cNvPr>
          <p:cNvSpPr/>
          <p:nvPr/>
        </p:nvSpPr>
        <p:spPr>
          <a:xfrm rot="5400000">
            <a:off x="-6307614" y="7937290"/>
            <a:ext cx="12636708" cy="4571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B51D84B-085C-EDA8-CE6F-1B867CCE8B5A}"/>
              </a:ext>
              <a:ext uri="{C183D7F6-B498-43B3-948B-1728B52AA6E4}">
                <adec:decorative xmlns:adec="http://schemas.microsoft.com/office/drawing/2017/decorative" val="1"/>
              </a:ext>
            </a:extLst>
          </p:cNvPr>
          <p:cNvSpPr/>
          <p:nvPr/>
        </p:nvSpPr>
        <p:spPr>
          <a:xfrm rot="5400000">
            <a:off x="5853285" y="7921366"/>
            <a:ext cx="12636708" cy="4571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B78EA528-53F5-CC2F-0D20-A0221587FC98}"/>
              </a:ext>
              <a:ext uri="{C183D7F6-B498-43B3-948B-1728B52AA6E4}">
                <adec:decorative xmlns:adec="http://schemas.microsoft.com/office/drawing/2017/decorative" val="1"/>
              </a:ext>
            </a:extLst>
          </p:cNvPr>
          <p:cNvSpPr/>
          <p:nvPr/>
        </p:nvSpPr>
        <p:spPr>
          <a:xfrm rot="10800000">
            <a:off x="-351716" y="6819855"/>
            <a:ext cx="12636708" cy="4571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5D5CCD6E-54C0-B61E-2F2A-DAED4DBDCC36}"/>
              </a:ext>
              <a:ext uri="{C183D7F6-B498-43B3-948B-1728B52AA6E4}">
                <adec:decorative xmlns:adec="http://schemas.microsoft.com/office/drawing/2017/decorative" val="1"/>
              </a:ext>
            </a:extLst>
          </p:cNvPr>
          <p:cNvSpPr/>
          <p:nvPr/>
        </p:nvSpPr>
        <p:spPr>
          <a:xfrm rot="5400000">
            <a:off x="949362" y="7961902"/>
            <a:ext cx="12636708" cy="4571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C2DAFC1-BA3A-7B33-5F84-C880018071BD}"/>
              </a:ext>
              <a:ext uri="{C183D7F6-B498-43B3-948B-1728B52AA6E4}">
                <adec:decorative xmlns:adec="http://schemas.microsoft.com/office/drawing/2017/decorative" val="1"/>
              </a:ext>
            </a:extLst>
          </p:cNvPr>
          <p:cNvSpPr/>
          <p:nvPr/>
        </p:nvSpPr>
        <p:spPr>
          <a:xfrm rot="5400000">
            <a:off x="3440226" y="7949412"/>
            <a:ext cx="12636708" cy="4571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074174A0-10CB-F83E-1CC4-FB8C53AA7233}"/>
              </a:ext>
            </a:extLst>
          </p:cNvPr>
          <p:cNvSpPr txBox="1"/>
          <p:nvPr/>
        </p:nvSpPr>
        <p:spPr>
          <a:xfrm>
            <a:off x="300860" y="3041998"/>
            <a:ext cx="19159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solidFill>
                  <a:srgbClr val="FFFFFF"/>
                </a:solidFill>
              </a:rPr>
              <a:t>Voice</a:t>
            </a:r>
            <a:endParaRPr kumimoji="0" lang="en-GB" sz="3200" b="1" i="0" u="none" strike="noStrike" kern="1200" cap="none" spc="0" normalizeH="0" baseline="0" noProof="0">
              <a:ln>
                <a:noFill/>
              </a:ln>
              <a:solidFill>
                <a:srgbClr val="FFFFFF"/>
              </a:solidFill>
              <a:effectLst/>
              <a:uLnTx/>
              <a:uFillTx/>
              <a:ea typeface="+mn-ea"/>
              <a:cs typeface="+mn-cs"/>
            </a:endParaRPr>
          </a:p>
        </p:txBody>
      </p:sp>
      <p:sp>
        <p:nvSpPr>
          <p:cNvPr id="42" name="TextBox 41">
            <a:extLst>
              <a:ext uri="{FF2B5EF4-FFF2-40B4-BE49-F238E27FC236}">
                <a16:creationId xmlns:a16="http://schemas.microsoft.com/office/drawing/2014/main" id="{7ED41E0A-4705-EBB9-96D1-5DEC88649FC7}"/>
              </a:ext>
            </a:extLst>
          </p:cNvPr>
          <p:cNvSpPr txBox="1"/>
          <p:nvPr/>
        </p:nvSpPr>
        <p:spPr>
          <a:xfrm>
            <a:off x="2639160" y="3041999"/>
            <a:ext cx="20994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solidFill>
                  <a:srgbClr val="FFFFFF"/>
                </a:solidFill>
              </a:rPr>
              <a:t>Family</a:t>
            </a:r>
            <a:endParaRPr kumimoji="0" lang="en-GB" sz="3200" b="1" i="0" u="none" strike="noStrike" kern="1200" cap="none" spc="0" normalizeH="0" baseline="0" noProof="0">
              <a:ln>
                <a:noFill/>
              </a:ln>
              <a:solidFill>
                <a:srgbClr val="FFFFFF"/>
              </a:solidFill>
              <a:effectLst/>
              <a:uLnTx/>
              <a:uFillTx/>
              <a:ea typeface="+mn-ea"/>
              <a:cs typeface="+mn-cs"/>
            </a:endParaRPr>
          </a:p>
        </p:txBody>
      </p:sp>
      <p:sp>
        <p:nvSpPr>
          <p:cNvPr id="43" name="TextBox 42">
            <a:extLst>
              <a:ext uri="{FF2B5EF4-FFF2-40B4-BE49-F238E27FC236}">
                <a16:creationId xmlns:a16="http://schemas.microsoft.com/office/drawing/2014/main" id="{FC758E96-A276-5E9F-DD80-16A76D451F39}"/>
              </a:ext>
            </a:extLst>
          </p:cNvPr>
          <p:cNvSpPr txBox="1"/>
          <p:nvPr/>
        </p:nvSpPr>
        <p:spPr>
          <a:xfrm>
            <a:off x="5283540" y="3044498"/>
            <a:ext cx="22257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solidFill>
                  <a:srgbClr val="FFFFFF"/>
                </a:solidFill>
              </a:rPr>
              <a:t>Care</a:t>
            </a:r>
            <a:endParaRPr kumimoji="0" lang="en-GB" sz="3200" b="1" i="0" u="none" strike="noStrike" kern="1200" cap="none" spc="0" normalizeH="0" baseline="0" noProof="0">
              <a:ln>
                <a:noFill/>
              </a:ln>
              <a:solidFill>
                <a:srgbClr val="FFFFFF"/>
              </a:solidFill>
              <a:effectLst/>
              <a:uLnTx/>
              <a:uFillTx/>
              <a:ea typeface="+mn-ea"/>
              <a:cs typeface="+mn-cs"/>
            </a:endParaRPr>
          </a:p>
        </p:txBody>
      </p:sp>
      <p:sp>
        <p:nvSpPr>
          <p:cNvPr id="44" name="TextBox 43">
            <a:extLst>
              <a:ext uri="{FF2B5EF4-FFF2-40B4-BE49-F238E27FC236}">
                <a16:creationId xmlns:a16="http://schemas.microsoft.com/office/drawing/2014/main" id="{0CCE400C-1E04-0E66-7913-C722168E6748}"/>
              </a:ext>
            </a:extLst>
          </p:cNvPr>
          <p:cNvSpPr txBox="1"/>
          <p:nvPr/>
        </p:nvSpPr>
        <p:spPr>
          <a:xfrm>
            <a:off x="7474604" y="3076978"/>
            <a:ext cx="22257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FFFFFF"/>
                </a:solidFill>
                <a:effectLst/>
                <a:uLnTx/>
                <a:uFillTx/>
                <a:ea typeface="+mn-ea"/>
                <a:cs typeface="+mn-cs"/>
              </a:rPr>
              <a:t>People</a:t>
            </a:r>
            <a:endParaRPr kumimoji="0" lang="en-GB" sz="3200" b="1" i="0" u="none" strike="noStrike" kern="1200" cap="none" spc="0" normalizeH="0" baseline="0" noProof="0">
              <a:ln>
                <a:noFill/>
              </a:ln>
              <a:solidFill>
                <a:srgbClr val="FFFFFF"/>
              </a:solidFill>
              <a:effectLst/>
              <a:uLnTx/>
              <a:uFillTx/>
              <a:ea typeface="+mn-ea"/>
              <a:cs typeface="+mn-cs"/>
            </a:endParaRPr>
          </a:p>
        </p:txBody>
      </p:sp>
      <p:sp>
        <p:nvSpPr>
          <p:cNvPr id="45" name="TextBox 44">
            <a:extLst>
              <a:ext uri="{FF2B5EF4-FFF2-40B4-BE49-F238E27FC236}">
                <a16:creationId xmlns:a16="http://schemas.microsoft.com/office/drawing/2014/main" id="{505C02E6-0B02-2F2E-A44E-B34A278C3C48}"/>
              </a:ext>
            </a:extLst>
          </p:cNvPr>
          <p:cNvSpPr txBox="1"/>
          <p:nvPr/>
        </p:nvSpPr>
        <p:spPr>
          <a:xfrm>
            <a:off x="9799321" y="3076978"/>
            <a:ext cx="24465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solidFill>
                  <a:srgbClr val="FFFFFF"/>
                </a:solidFill>
              </a:rPr>
              <a:t>Scaffolding</a:t>
            </a:r>
            <a:endParaRPr kumimoji="0" lang="en-GB" sz="2600" b="1" i="0" u="none" strike="noStrike" kern="1200" cap="none" spc="0" normalizeH="0" baseline="0" noProof="0">
              <a:ln>
                <a:noFill/>
              </a:ln>
              <a:solidFill>
                <a:srgbClr val="FFFFFF"/>
              </a:solidFill>
              <a:effectLst/>
              <a:uLnTx/>
              <a:uFillTx/>
              <a:ea typeface="+mn-ea"/>
              <a:cs typeface="+mn-cs"/>
            </a:endParaRPr>
          </a:p>
        </p:txBody>
      </p:sp>
    </p:spTree>
    <p:extLst>
      <p:ext uri="{BB962C8B-B14F-4D97-AF65-F5344CB8AC3E}">
        <p14:creationId xmlns:p14="http://schemas.microsoft.com/office/powerpoint/2010/main" val="82359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AE6350A7-0A64-BB38-EE44-7A52F7252CDA}"/>
              </a:ext>
              <a:ext uri="{C183D7F6-B498-43B3-948B-1728B52AA6E4}">
                <adec:decorative xmlns:adec="http://schemas.microsoft.com/office/drawing/2017/decorative" val="1"/>
              </a:ext>
            </a:extLst>
          </p:cNvPr>
          <p:cNvSpPr/>
          <p:nvPr/>
        </p:nvSpPr>
        <p:spPr>
          <a:xfrm rot="5400000">
            <a:off x="817820" y="590566"/>
            <a:ext cx="986957" cy="1676401"/>
          </a:xfrm>
          <a:prstGeom prst="homePlate">
            <a:avLst/>
          </a:prstGeom>
          <a:solidFill>
            <a:schemeClr val="accent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DEE"/>
              </a:solidFill>
              <a:effectLst/>
              <a:uLnTx/>
              <a:uFillTx/>
              <a:latin typeface="Inter"/>
              <a:ea typeface="+mn-ea"/>
              <a:cs typeface="+mn-cs"/>
            </a:endParaRPr>
          </a:p>
        </p:txBody>
      </p:sp>
      <p:sp>
        <p:nvSpPr>
          <p:cNvPr id="2" name="Arrow: Pentagon 1">
            <a:extLst>
              <a:ext uri="{FF2B5EF4-FFF2-40B4-BE49-F238E27FC236}">
                <a16:creationId xmlns:a16="http://schemas.microsoft.com/office/drawing/2014/main" id="{3674169E-DB81-DDC1-DD41-265E0D164474}"/>
              </a:ext>
              <a:ext uri="{C183D7F6-B498-43B3-948B-1728B52AA6E4}">
                <adec:decorative xmlns:adec="http://schemas.microsoft.com/office/drawing/2017/decorative" val="1"/>
              </a:ext>
            </a:extLst>
          </p:cNvPr>
          <p:cNvSpPr/>
          <p:nvPr/>
        </p:nvSpPr>
        <p:spPr>
          <a:xfrm rot="5400000">
            <a:off x="2740031" y="597056"/>
            <a:ext cx="986955" cy="1676402"/>
          </a:xfrm>
          <a:prstGeom prst="homePlate">
            <a:avLst/>
          </a:prstGeom>
          <a:solidFill>
            <a:schemeClr val="accent5"/>
          </a:solid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DEE"/>
              </a:solidFill>
              <a:effectLst/>
              <a:uLnTx/>
              <a:uFillTx/>
              <a:latin typeface="Inter"/>
              <a:ea typeface="+mn-ea"/>
              <a:cs typeface="+mn-cs"/>
            </a:endParaRPr>
          </a:p>
        </p:txBody>
      </p:sp>
      <p:sp>
        <p:nvSpPr>
          <p:cNvPr id="3" name="Arrow: Pentagon 2">
            <a:extLst>
              <a:ext uri="{FF2B5EF4-FFF2-40B4-BE49-F238E27FC236}">
                <a16:creationId xmlns:a16="http://schemas.microsoft.com/office/drawing/2014/main" id="{679935B7-9BDC-B57E-EE40-79F4B2F8C472}"/>
              </a:ext>
              <a:ext uri="{C183D7F6-B498-43B3-948B-1728B52AA6E4}">
                <adec:decorative xmlns:adec="http://schemas.microsoft.com/office/drawing/2017/decorative" val="1"/>
              </a:ext>
            </a:extLst>
          </p:cNvPr>
          <p:cNvSpPr/>
          <p:nvPr/>
        </p:nvSpPr>
        <p:spPr>
          <a:xfrm rot="5400000">
            <a:off x="4686949" y="596234"/>
            <a:ext cx="986955" cy="1676402"/>
          </a:xfrm>
          <a:prstGeom prst="homePlate">
            <a:avLst/>
          </a:prstGeom>
          <a:solidFill>
            <a:schemeClr val="accent4"/>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DEE"/>
              </a:solidFill>
              <a:effectLst/>
              <a:uLnTx/>
              <a:uFillTx/>
              <a:latin typeface="Inter"/>
              <a:ea typeface="+mn-ea"/>
              <a:cs typeface="+mn-cs"/>
            </a:endParaRPr>
          </a:p>
        </p:txBody>
      </p:sp>
      <p:sp>
        <p:nvSpPr>
          <p:cNvPr id="4" name="Arrow: Pentagon 3">
            <a:extLst>
              <a:ext uri="{FF2B5EF4-FFF2-40B4-BE49-F238E27FC236}">
                <a16:creationId xmlns:a16="http://schemas.microsoft.com/office/drawing/2014/main" id="{A71DE2E1-A6C2-26B6-EFD3-BB45A47CBA75}"/>
              </a:ext>
              <a:ext uri="{C183D7F6-B498-43B3-948B-1728B52AA6E4}">
                <adec:decorative xmlns:adec="http://schemas.microsoft.com/office/drawing/2017/decorative" val="1"/>
              </a:ext>
            </a:extLst>
          </p:cNvPr>
          <p:cNvSpPr/>
          <p:nvPr/>
        </p:nvSpPr>
        <p:spPr>
          <a:xfrm rot="5400000">
            <a:off x="6640132" y="549536"/>
            <a:ext cx="986955" cy="1778856"/>
          </a:xfrm>
          <a:prstGeom prst="homePlate">
            <a:avLst/>
          </a:prstGeom>
          <a:solidFill>
            <a:schemeClr val="accent2"/>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DEE"/>
              </a:solidFill>
              <a:effectLst/>
              <a:uLnTx/>
              <a:uFillTx/>
              <a:latin typeface="Inter"/>
              <a:ea typeface="+mn-ea"/>
              <a:cs typeface="+mn-cs"/>
            </a:endParaRPr>
          </a:p>
        </p:txBody>
      </p:sp>
      <p:sp>
        <p:nvSpPr>
          <p:cNvPr id="11" name="Arrow: Pentagon 10" descr="image reads 'scaffolding' ">
            <a:extLst>
              <a:ext uri="{FF2B5EF4-FFF2-40B4-BE49-F238E27FC236}">
                <a16:creationId xmlns:a16="http://schemas.microsoft.com/office/drawing/2014/main" id="{9030CF54-6711-105B-3A5C-F529A48177AB}"/>
              </a:ext>
            </a:extLst>
          </p:cNvPr>
          <p:cNvSpPr/>
          <p:nvPr/>
        </p:nvSpPr>
        <p:spPr>
          <a:xfrm rot="5400000">
            <a:off x="8674897" y="499270"/>
            <a:ext cx="1107641" cy="1979682"/>
          </a:xfrm>
          <a:prstGeom prst="homePlate">
            <a:avLst/>
          </a:prstGeom>
          <a:solidFill>
            <a:schemeClr val="accent3"/>
          </a:solid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7274A"/>
              </a:solidFill>
              <a:effectLst/>
              <a:uLnTx/>
              <a:uFillTx/>
              <a:latin typeface="Inter"/>
              <a:ea typeface="+mn-ea"/>
              <a:cs typeface="+mn-cs"/>
            </a:endParaRPr>
          </a:p>
        </p:txBody>
      </p:sp>
      <p:sp>
        <p:nvSpPr>
          <p:cNvPr id="13" name="Rectangle 12">
            <a:extLst>
              <a:ext uri="{FF2B5EF4-FFF2-40B4-BE49-F238E27FC236}">
                <a16:creationId xmlns:a16="http://schemas.microsoft.com/office/drawing/2014/main" id="{3404D832-3FEF-C808-493D-FFA8D9992519}"/>
              </a:ext>
              <a:ext uri="{C183D7F6-B498-43B3-948B-1728B52AA6E4}">
                <adec:decorative xmlns:adec="http://schemas.microsoft.com/office/drawing/2017/decorative" val="1"/>
              </a:ext>
            </a:extLst>
          </p:cNvPr>
          <p:cNvSpPr/>
          <p:nvPr/>
        </p:nvSpPr>
        <p:spPr>
          <a:xfrm>
            <a:off x="413655" y="2158995"/>
            <a:ext cx="1787234" cy="155476"/>
          </a:xfrm>
          <a:prstGeom prst="rect">
            <a:avLst/>
          </a:prstGeom>
          <a:solidFill>
            <a:schemeClr val="accent1"/>
          </a:solidFill>
          <a:ln>
            <a:solidFill>
              <a:srgbClr val="FFE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CC500"/>
              </a:solidFill>
              <a:effectLst/>
              <a:uLnTx/>
              <a:uFillTx/>
              <a:latin typeface="Inter"/>
              <a:ea typeface="+mn-ea"/>
              <a:cs typeface="+mn-cs"/>
            </a:endParaRPr>
          </a:p>
        </p:txBody>
      </p:sp>
      <p:sp>
        <p:nvSpPr>
          <p:cNvPr id="14" name="Rectangle 13">
            <a:extLst>
              <a:ext uri="{FF2B5EF4-FFF2-40B4-BE49-F238E27FC236}">
                <a16:creationId xmlns:a16="http://schemas.microsoft.com/office/drawing/2014/main" id="{6188AFCD-C87E-55AC-EAF8-070BBA1C1B11}"/>
              </a:ext>
              <a:ext uri="{C183D7F6-B498-43B3-948B-1728B52AA6E4}">
                <adec:decorative xmlns:adec="http://schemas.microsoft.com/office/drawing/2017/decorative" val="1"/>
              </a:ext>
            </a:extLst>
          </p:cNvPr>
          <p:cNvSpPr/>
          <p:nvPr/>
        </p:nvSpPr>
        <p:spPr>
          <a:xfrm>
            <a:off x="2436522" y="2188197"/>
            <a:ext cx="1676407" cy="12627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DEE"/>
              </a:solidFill>
              <a:effectLst/>
              <a:uLnTx/>
              <a:uFillTx/>
              <a:latin typeface="Inter"/>
              <a:ea typeface="+mn-ea"/>
              <a:cs typeface="+mn-cs"/>
            </a:endParaRPr>
          </a:p>
        </p:txBody>
      </p:sp>
      <p:sp>
        <p:nvSpPr>
          <p:cNvPr id="15" name="Rectangle 14">
            <a:extLst>
              <a:ext uri="{FF2B5EF4-FFF2-40B4-BE49-F238E27FC236}">
                <a16:creationId xmlns:a16="http://schemas.microsoft.com/office/drawing/2014/main" id="{4ED2E45C-DE01-83E0-8992-5EBE3860B30D}"/>
              </a:ext>
              <a:ext uri="{C183D7F6-B498-43B3-948B-1728B52AA6E4}">
                <adec:decorative xmlns:adec="http://schemas.microsoft.com/office/drawing/2017/decorative" val="1"/>
              </a:ext>
            </a:extLst>
          </p:cNvPr>
          <p:cNvSpPr/>
          <p:nvPr/>
        </p:nvSpPr>
        <p:spPr>
          <a:xfrm>
            <a:off x="4337609" y="2188197"/>
            <a:ext cx="1750625" cy="12627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DEE"/>
              </a:solidFill>
              <a:effectLst/>
              <a:uLnTx/>
              <a:uFillTx/>
              <a:latin typeface="Inter"/>
              <a:ea typeface="+mn-ea"/>
              <a:cs typeface="+mn-cs"/>
            </a:endParaRPr>
          </a:p>
        </p:txBody>
      </p:sp>
      <p:sp>
        <p:nvSpPr>
          <p:cNvPr id="16" name="Rectangle 15">
            <a:extLst>
              <a:ext uri="{FF2B5EF4-FFF2-40B4-BE49-F238E27FC236}">
                <a16:creationId xmlns:a16="http://schemas.microsoft.com/office/drawing/2014/main" id="{1DD3C609-587D-D7F5-90D3-3C8FDC7F6D92}"/>
              </a:ext>
              <a:ext uri="{C183D7F6-B498-43B3-948B-1728B52AA6E4}">
                <adec:decorative xmlns:adec="http://schemas.microsoft.com/office/drawing/2017/decorative" val="1"/>
              </a:ext>
            </a:extLst>
          </p:cNvPr>
          <p:cNvSpPr/>
          <p:nvPr/>
        </p:nvSpPr>
        <p:spPr>
          <a:xfrm>
            <a:off x="6258297" y="2188197"/>
            <a:ext cx="1750624" cy="12627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DEE"/>
              </a:solidFill>
              <a:effectLst/>
              <a:uLnTx/>
              <a:uFillTx/>
              <a:latin typeface="Inter"/>
              <a:ea typeface="+mn-ea"/>
              <a:cs typeface="+mn-cs"/>
            </a:endParaRPr>
          </a:p>
        </p:txBody>
      </p:sp>
      <p:sp>
        <p:nvSpPr>
          <p:cNvPr id="17" name="Rectangle 16">
            <a:extLst>
              <a:ext uri="{FF2B5EF4-FFF2-40B4-BE49-F238E27FC236}">
                <a16:creationId xmlns:a16="http://schemas.microsoft.com/office/drawing/2014/main" id="{17AEB8BD-5734-9353-B406-357383A16E0B}"/>
              </a:ext>
              <a:ext uri="{C183D7F6-B498-43B3-948B-1728B52AA6E4}">
                <adec:decorative xmlns:adec="http://schemas.microsoft.com/office/drawing/2017/decorative" val="1"/>
              </a:ext>
            </a:extLst>
          </p:cNvPr>
          <p:cNvSpPr/>
          <p:nvPr/>
        </p:nvSpPr>
        <p:spPr>
          <a:xfrm>
            <a:off x="8325139" y="2156237"/>
            <a:ext cx="1749600" cy="12627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DEE"/>
              </a:solidFill>
              <a:effectLst/>
              <a:uLnTx/>
              <a:uFillTx/>
              <a:latin typeface="Inter"/>
              <a:ea typeface="+mn-ea"/>
              <a:cs typeface="+mn-cs"/>
            </a:endParaRPr>
          </a:p>
        </p:txBody>
      </p:sp>
      <p:sp>
        <p:nvSpPr>
          <p:cNvPr id="18" name="TextBox 17">
            <a:extLst>
              <a:ext uri="{FF2B5EF4-FFF2-40B4-BE49-F238E27FC236}">
                <a16:creationId xmlns:a16="http://schemas.microsoft.com/office/drawing/2014/main" id="{BF844E29-FC30-6D36-66A8-3125FA86DB8F}"/>
              </a:ext>
            </a:extLst>
          </p:cNvPr>
          <p:cNvSpPr txBox="1"/>
          <p:nvPr/>
        </p:nvSpPr>
        <p:spPr>
          <a:xfrm>
            <a:off x="150083" y="2573933"/>
            <a:ext cx="2389754" cy="1836400"/>
          </a:xfrm>
          <a:prstGeom prst="rect">
            <a:avLst/>
          </a:prstGeom>
          <a:noFill/>
        </p:spPr>
        <p:txBody>
          <a:bodyPr wrap="square" lIns="91440" tIns="45720" rIns="91440" bIns="45720" rtlCol="0" anchor="t">
            <a:spAutoFit/>
          </a:bodyPr>
          <a:lstStyle/>
          <a:p>
            <a:pPr marL="285750" indent="-285750">
              <a:spcAft>
                <a:spcPts val="800"/>
              </a:spcAft>
              <a:buFont typeface="Wingdings" panose="05000000000000000000" pitchFamily="2" charset="2"/>
              <a:buChar char="§"/>
              <a:defRPr/>
            </a:pPr>
            <a:r>
              <a:rPr kumimoji="0" lang="en-US" sz="2000" b="1" i="0" u="none" strike="noStrike" kern="1200" cap="none" spc="0" normalizeH="0" baseline="0" noProof="0" dirty="0">
                <a:ln>
                  <a:noFill/>
                </a:ln>
                <a:solidFill>
                  <a:srgbClr val="27274A"/>
                </a:solidFill>
                <a:effectLst/>
                <a:uLnTx/>
                <a:uFillTx/>
                <a:latin typeface="Neue Haas Grotesk Text Pro"/>
              </a:rPr>
              <a:t>Participation / Engagement</a:t>
            </a:r>
            <a:r>
              <a:rPr lang="en-US" sz="2000" b="1" dirty="0">
                <a:solidFill>
                  <a:srgbClr val="27274A"/>
                </a:solidFill>
                <a:latin typeface="Neue Haas Grotesk Text Pro"/>
              </a:rPr>
              <a:t> </a:t>
            </a:r>
            <a:endParaRPr lang="en-US" sz="2000" b="1" i="0" u="none" strike="noStrike" kern="1200" cap="none" spc="0" normalizeH="0" baseline="0" noProof="0" dirty="0">
              <a:ln>
                <a:noFill/>
              </a:ln>
              <a:solidFill>
                <a:srgbClr val="27274A"/>
              </a:solidFill>
              <a:effectLst/>
              <a:uLnTx/>
              <a:uFillTx/>
              <a:latin typeface="Neue Haas Grotesk Text Pro"/>
            </a:endParaRPr>
          </a:p>
          <a:p>
            <a:pPr marL="285750" indent="-285750">
              <a:spcAft>
                <a:spcPts val="800"/>
              </a:spcAft>
              <a:buFont typeface="Wingdings" panose="05000000000000000000" pitchFamily="2" charset="2"/>
              <a:buChar char="§"/>
              <a:defRPr/>
            </a:pPr>
            <a:r>
              <a:rPr kumimoji="0" lang="en-US" sz="2000" b="1" i="0" u="none" strike="noStrike" kern="1200" cap="none" spc="0" normalizeH="0" baseline="0" noProof="0" dirty="0">
                <a:ln>
                  <a:noFill/>
                </a:ln>
                <a:solidFill>
                  <a:srgbClr val="27274A"/>
                </a:solidFill>
                <a:effectLst/>
                <a:uLnTx/>
                <a:uFillTx/>
                <a:latin typeface="Neue Haas Grotesk Text Pro"/>
              </a:rPr>
              <a:t>Listening</a:t>
            </a:r>
            <a:r>
              <a:rPr lang="en-US" sz="2000" b="1" dirty="0">
                <a:solidFill>
                  <a:srgbClr val="27274A"/>
                </a:solidFill>
                <a:latin typeface="Neue Haas Grotesk Text Pro"/>
              </a:rPr>
              <a:t> </a:t>
            </a:r>
            <a:endParaRPr lang="en-US" sz="2000" b="1" i="0" u="none" strike="noStrike" kern="1200" cap="none" spc="0" normalizeH="0" baseline="0" noProof="0" dirty="0">
              <a:ln>
                <a:noFill/>
              </a:ln>
              <a:solidFill>
                <a:srgbClr val="27274A"/>
              </a:solidFill>
              <a:effectLst/>
              <a:uLnTx/>
              <a:uFillTx/>
              <a:latin typeface="Neue Haas Grotesk Text Pro"/>
            </a:endParaRPr>
          </a:p>
          <a:p>
            <a:pPr marL="28575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dirty="0">
                <a:ln>
                  <a:noFill/>
                </a:ln>
                <a:solidFill>
                  <a:srgbClr val="27274A"/>
                </a:solidFill>
                <a:effectLst/>
                <a:uLnTx/>
                <a:uFillTx/>
                <a:latin typeface="Neue Haas Grotesk Text Pro"/>
              </a:rPr>
              <a:t>Documenting decisions</a:t>
            </a:r>
            <a:endParaRPr lang="en-US" sz="2000" b="1" i="0" u="none" strike="noStrike" kern="1200" cap="none" spc="0" normalizeH="0" baseline="0" noProof="0" dirty="0">
              <a:ln>
                <a:noFill/>
              </a:ln>
              <a:solidFill>
                <a:srgbClr val="27274A"/>
              </a:solidFill>
              <a:effectLst/>
              <a:uLnTx/>
              <a:uFillTx/>
              <a:latin typeface="Neue Haas Grotesk Text Pro"/>
            </a:endParaRPr>
          </a:p>
        </p:txBody>
      </p:sp>
      <p:sp>
        <p:nvSpPr>
          <p:cNvPr id="19" name="TextBox 18">
            <a:extLst>
              <a:ext uri="{FF2B5EF4-FFF2-40B4-BE49-F238E27FC236}">
                <a16:creationId xmlns:a16="http://schemas.microsoft.com/office/drawing/2014/main" id="{8CC61A4C-305A-3D7A-312B-0BC08DC8E928}"/>
              </a:ext>
            </a:extLst>
          </p:cNvPr>
          <p:cNvSpPr txBox="1"/>
          <p:nvPr/>
        </p:nvSpPr>
        <p:spPr>
          <a:xfrm>
            <a:off x="2395307" y="2558932"/>
            <a:ext cx="1999896" cy="2831544"/>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27274A"/>
                </a:solidFill>
                <a:effectLst/>
                <a:uLnTx/>
                <a:uFillTx/>
                <a:latin typeface="Neue Haas Grotesk Text Pro"/>
              </a:rPr>
              <a:t>Poverty</a:t>
            </a:r>
            <a:endParaRPr lang="en-US" sz="2000" b="1" i="0" u="none" strike="noStrike" kern="1200" cap="none" spc="0" normalizeH="0" baseline="0" noProof="0">
              <a:ln>
                <a:noFill/>
              </a:ln>
              <a:solidFill>
                <a:srgbClr val="27274A"/>
              </a:solidFill>
              <a:effectLst/>
              <a:uLnTx/>
              <a:uFillTx/>
              <a:latin typeface="Neue Haas Grotesk Text Pro"/>
            </a:endParaRPr>
          </a:p>
          <a:p>
            <a:pPr marL="28575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27274A"/>
                </a:solidFill>
                <a:effectLst/>
                <a:uLnTx/>
                <a:uFillTx/>
                <a:latin typeface="Neue Haas Grotesk Text Pro"/>
              </a:rPr>
              <a:t>Universal family support</a:t>
            </a:r>
            <a:endParaRPr lang="en-US" sz="2000" b="1" i="0" u="none" strike="noStrike" kern="1200" cap="none" spc="0" normalizeH="0" baseline="0" noProof="0">
              <a:ln>
                <a:noFill/>
              </a:ln>
              <a:solidFill>
                <a:srgbClr val="27274A"/>
              </a:solidFill>
              <a:effectLst/>
              <a:uLnTx/>
              <a:uFillTx/>
              <a:latin typeface="Neue Haas Grotesk Text Pro"/>
            </a:endParaRPr>
          </a:p>
          <a:p>
            <a:pPr marL="28575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27274A"/>
                </a:solidFill>
                <a:effectLst/>
                <a:uLnTx/>
                <a:uFillTx/>
                <a:latin typeface="Neue Haas Grotesk Text Pro"/>
              </a:rPr>
              <a:t>Intensive family support</a:t>
            </a:r>
            <a:endParaRPr lang="en-US" sz="2000" b="1" i="0" u="none" strike="noStrike" kern="1200" cap="none" spc="0" normalizeH="0" baseline="0" noProof="0">
              <a:ln>
                <a:noFill/>
              </a:ln>
              <a:solidFill>
                <a:srgbClr val="27274A"/>
              </a:solidFill>
              <a:effectLst/>
              <a:uLnTx/>
              <a:uFillTx/>
              <a:latin typeface="Neue Haas Grotesk Text Pro"/>
            </a:endParaRP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GB" sz="1800" b="0" i="0" u="none" strike="noStrike" kern="1200" cap="none" spc="0" normalizeH="0" baseline="0" noProof="0">
              <a:ln>
                <a:noFill/>
              </a:ln>
              <a:solidFill>
                <a:srgbClr val="27274A"/>
              </a:solidFill>
              <a:effectLst/>
              <a:uLnTx/>
              <a:uFillTx/>
              <a:latin typeface="Inter"/>
              <a:ea typeface="+mn-ea"/>
              <a:cs typeface="+mn-cs"/>
            </a:endParaRPr>
          </a:p>
        </p:txBody>
      </p:sp>
      <p:sp>
        <p:nvSpPr>
          <p:cNvPr id="20" name="TextBox 19">
            <a:extLst>
              <a:ext uri="{FF2B5EF4-FFF2-40B4-BE49-F238E27FC236}">
                <a16:creationId xmlns:a16="http://schemas.microsoft.com/office/drawing/2014/main" id="{01F1FC27-F0C9-DB61-9CDB-0AAE09D57BFC}"/>
              </a:ext>
            </a:extLst>
          </p:cNvPr>
          <p:cNvSpPr txBox="1"/>
          <p:nvPr/>
        </p:nvSpPr>
        <p:spPr>
          <a:xfrm>
            <a:off x="3949674" y="2513222"/>
            <a:ext cx="2266202" cy="3683060"/>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27274A"/>
                </a:solidFill>
                <a:effectLst/>
                <a:uLnTx/>
                <a:uFillTx/>
                <a:latin typeface="Neue Haas Grotesk Text Pro"/>
              </a:rPr>
              <a:t>Decision making</a:t>
            </a:r>
            <a:endParaRPr lang="en-US" sz="2000" b="1" i="0" u="none" strike="noStrike" kern="1200" cap="none" spc="0" normalizeH="0" baseline="0" noProof="0">
              <a:ln>
                <a:noFill/>
              </a:ln>
              <a:solidFill>
                <a:srgbClr val="27274A"/>
              </a:solidFill>
              <a:effectLst/>
              <a:uLnTx/>
              <a:uFillTx/>
              <a:latin typeface="Neue Haas Grotesk Text Pro"/>
            </a:endParaRPr>
          </a:p>
          <a:p>
            <a:pPr marL="28575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27274A"/>
                </a:solidFill>
                <a:effectLst/>
                <a:uLnTx/>
                <a:uFillTx/>
                <a:latin typeface="Neue Haas Grotesk Text Pro"/>
              </a:rPr>
              <a:t>Advocacy</a:t>
            </a:r>
            <a:endParaRPr lang="en-US" sz="2000" b="1" i="0" u="none" strike="noStrike" kern="1200" cap="none" spc="0" normalizeH="0" baseline="0" noProof="0">
              <a:ln>
                <a:noFill/>
              </a:ln>
              <a:solidFill>
                <a:srgbClr val="27274A"/>
              </a:solidFill>
              <a:effectLst/>
              <a:uLnTx/>
              <a:uFillTx/>
              <a:latin typeface="Neue Haas Grotesk Text Pro"/>
            </a:endParaRPr>
          </a:p>
          <a:p>
            <a:pPr marL="28575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27274A"/>
                </a:solidFill>
                <a:effectLst/>
                <a:uLnTx/>
                <a:uFillTx/>
                <a:latin typeface="Neue Haas Grotesk Text Pro"/>
              </a:rPr>
              <a:t>Relationships</a:t>
            </a:r>
            <a:endParaRPr lang="en-US" sz="2000" b="1" i="0" u="none" strike="noStrike" kern="1200" cap="none" spc="0" normalizeH="0" baseline="0" noProof="0">
              <a:ln>
                <a:noFill/>
              </a:ln>
              <a:solidFill>
                <a:srgbClr val="27274A"/>
              </a:solidFill>
              <a:effectLst/>
              <a:uLnTx/>
              <a:uFillTx/>
              <a:latin typeface="Neue Haas Grotesk Text Pro"/>
            </a:endParaRPr>
          </a:p>
          <a:p>
            <a:pPr marL="28575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27274A"/>
                </a:solidFill>
                <a:effectLst/>
                <a:uLnTx/>
                <a:uFillTx/>
                <a:latin typeface="Neue Haas Grotesk Text Pro"/>
              </a:rPr>
              <a:t>Stability</a:t>
            </a:r>
            <a:endParaRPr lang="en-US" sz="2000" b="1" i="0" u="none" strike="noStrike" kern="1200" cap="none" spc="0" normalizeH="0" baseline="0" noProof="0">
              <a:ln>
                <a:noFill/>
              </a:ln>
              <a:solidFill>
                <a:srgbClr val="27274A"/>
              </a:solidFill>
              <a:effectLst/>
              <a:uLnTx/>
              <a:uFillTx/>
              <a:latin typeface="Neue Haas Grotesk Text Pro"/>
            </a:endParaRPr>
          </a:p>
          <a:p>
            <a:pPr marL="285750" indent="-285750">
              <a:spcAft>
                <a:spcPts val="800"/>
              </a:spcAft>
              <a:buFont typeface="Wingdings" panose="05000000000000000000" pitchFamily="2" charset="2"/>
              <a:buChar char="§"/>
              <a:defRPr/>
            </a:pPr>
            <a:r>
              <a:rPr kumimoji="0" lang="en-US" sz="2000" b="1" i="0" u="none" strike="noStrike" kern="1200" cap="none" spc="0" normalizeH="0" baseline="0" noProof="0">
                <a:ln>
                  <a:noFill/>
                </a:ln>
                <a:solidFill>
                  <a:srgbClr val="27274A"/>
                </a:solidFill>
                <a:effectLst/>
                <a:uLnTx/>
                <a:uFillTx/>
                <a:latin typeface="Neue Haas Grotesk Text Pro"/>
              </a:rPr>
              <a:t>Where children live</a:t>
            </a:r>
            <a:r>
              <a:rPr lang="en-US" sz="2000" b="1">
                <a:solidFill>
                  <a:srgbClr val="27274A"/>
                </a:solidFill>
                <a:latin typeface="Neue Haas Grotesk Text Pro"/>
              </a:rPr>
              <a:t> </a:t>
            </a:r>
            <a:endParaRPr lang="en-US" sz="2000" b="1" i="0" u="none" strike="noStrike" kern="1200" cap="none" spc="0" normalizeH="0" baseline="0" noProof="0">
              <a:ln>
                <a:noFill/>
              </a:ln>
              <a:solidFill>
                <a:srgbClr val="27274A"/>
              </a:solidFill>
              <a:effectLst/>
              <a:uLnTx/>
              <a:uFillTx/>
              <a:latin typeface="Neue Haas Grotesk Text Pro"/>
            </a:endParaRPr>
          </a:p>
          <a:p>
            <a:pPr marL="28575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27274A"/>
                </a:solidFill>
                <a:effectLst/>
                <a:uLnTx/>
                <a:uFillTx/>
                <a:latin typeface="Neue Haas Grotesk Text Pro"/>
              </a:rPr>
              <a:t>Moving on/ lifelong support</a:t>
            </a:r>
            <a:endParaRPr lang="en-US" sz="2000" b="1" i="0" u="none" strike="noStrike" kern="1200" cap="none" spc="0" normalizeH="0" baseline="0" noProof="0">
              <a:ln>
                <a:noFill/>
              </a:ln>
              <a:solidFill>
                <a:srgbClr val="27274A"/>
              </a:solidFill>
              <a:effectLst/>
              <a:uLnTx/>
              <a:uFillTx/>
              <a:latin typeface="Neue Haas Grotesk Text Pro"/>
            </a:endParaRPr>
          </a:p>
        </p:txBody>
      </p:sp>
      <p:sp>
        <p:nvSpPr>
          <p:cNvPr id="21" name="TextBox 20">
            <a:extLst>
              <a:ext uri="{FF2B5EF4-FFF2-40B4-BE49-F238E27FC236}">
                <a16:creationId xmlns:a16="http://schemas.microsoft.com/office/drawing/2014/main" id="{8C60B5E5-1068-4835-D9FC-FAF2C3010CF1}"/>
              </a:ext>
            </a:extLst>
          </p:cNvPr>
          <p:cNvSpPr txBox="1"/>
          <p:nvPr/>
        </p:nvSpPr>
        <p:spPr>
          <a:xfrm>
            <a:off x="6100147" y="2513222"/>
            <a:ext cx="2101519" cy="324191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27274A"/>
                </a:solidFill>
                <a:effectLst/>
                <a:uLnTx/>
                <a:uFillTx/>
                <a:latin typeface="Neue Haas Grotesk Text Pro"/>
              </a:rPr>
              <a:t>Leadership</a:t>
            </a:r>
            <a:endParaRPr lang="en-US" sz="2000" b="1" i="0" u="none" strike="noStrike" kern="1200" cap="none" spc="0" normalizeH="0" baseline="0" noProof="0">
              <a:ln>
                <a:noFill/>
              </a:ln>
              <a:solidFill>
                <a:srgbClr val="27274A"/>
              </a:solidFill>
              <a:effectLst/>
              <a:uLnTx/>
              <a:uFillTx/>
              <a:latin typeface="Neue Haas Grotesk Text Pro"/>
            </a:endParaRPr>
          </a:p>
          <a:p>
            <a:pPr marL="285750" indent="-285750">
              <a:spcAft>
                <a:spcPts val="800"/>
              </a:spcAft>
              <a:buFont typeface="Wingdings" panose="05000000000000000000" pitchFamily="2" charset="2"/>
              <a:buChar char="§"/>
              <a:defRPr/>
            </a:pPr>
            <a:r>
              <a:rPr kumimoji="0" lang="en-US" sz="2000" b="1" i="0" u="none" strike="noStrike" kern="1200" cap="none" spc="0" normalizeH="0" baseline="0" noProof="0">
                <a:ln>
                  <a:noFill/>
                </a:ln>
                <a:solidFill>
                  <a:srgbClr val="27274A"/>
                </a:solidFill>
                <a:effectLst/>
                <a:uLnTx/>
                <a:uFillTx/>
                <a:latin typeface="Neue Haas Grotesk Text Pro"/>
              </a:rPr>
              <a:t>Recruitment / retention</a:t>
            </a:r>
            <a:r>
              <a:rPr lang="en-US" sz="2000" b="1">
                <a:solidFill>
                  <a:srgbClr val="27274A"/>
                </a:solidFill>
                <a:latin typeface="Neue Haas Grotesk Text Pro"/>
              </a:rPr>
              <a:t> </a:t>
            </a:r>
            <a:endParaRPr lang="en-US" sz="2000" b="1" i="0" u="none" strike="noStrike" kern="1200" cap="none" spc="0" normalizeH="0" baseline="0" noProof="0">
              <a:ln>
                <a:noFill/>
              </a:ln>
              <a:solidFill>
                <a:srgbClr val="27274A"/>
              </a:solidFill>
              <a:effectLst/>
              <a:uLnTx/>
              <a:uFillTx/>
              <a:latin typeface="Neue Haas Grotesk Text Pro"/>
            </a:endParaRPr>
          </a:p>
          <a:p>
            <a:pPr marL="28575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27274A"/>
                </a:solidFill>
                <a:effectLst/>
                <a:uLnTx/>
                <a:uFillTx/>
                <a:latin typeface="Neue Haas Grotesk Text Pro"/>
              </a:rPr>
              <a:t>Rules, processes / culture</a:t>
            </a:r>
            <a:endParaRPr lang="en-US" sz="2000" b="1" i="0" u="none" strike="noStrike" kern="1200" cap="none" spc="0" normalizeH="0" baseline="0" noProof="0">
              <a:ln>
                <a:noFill/>
              </a:ln>
              <a:solidFill>
                <a:srgbClr val="27274A"/>
              </a:solidFill>
              <a:effectLst/>
              <a:uLnTx/>
              <a:uFillTx/>
              <a:latin typeface="Neue Haas Grotesk Text Pro"/>
            </a:endParaRPr>
          </a:p>
          <a:p>
            <a:pPr marL="28575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27274A"/>
                </a:solidFill>
                <a:effectLst/>
                <a:uLnTx/>
                <a:uFillTx/>
                <a:latin typeface="Neue Haas Grotesk Text Pro"/>
              </a:rPr>
              <a:t>Workforce support</a:t>
            </a:r>
            <a:endParaRPr lang="en-US" sz="2000" b="1" i="0" u="none" strike="noStrike" kern="1200" cap="none" spc="0" normalizeH="0" baseline="0" noProof="0">
              <a:ln>
                <a:noFill/>
              </a:ln>
              <a:solidFill>
                <a:srgbClr val="27274A"/>
              </a:solidFill>
              <a:effectLst/>
              <a:uLnTx/>
              <a:uFillTx/>
              <a:latin typeface="Neue Haas Grotesk Text Pro"/>
            </a:endParaRP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GB" sz="1800" b="0" i="0" u="none" strike="noStrike" kern="1200" cap="none" spc="0" normalizeH="0" baseline="0" noProof="0">
              <a:ln>
                <a:noFill/>
              </a:ln>
              <a:solidFill>
                <a:srgbClr val="27274A"/>
              </a:solidFill>
              <a:effectLst/>
              <a:uLnTx/>
              <a:uFillTx/>
              <a:latin typeface="Inter"/>
              <a:ea typeface="+mn-ea"/>
              <a:cs typeface="+mn-cs"/>
            </a:endParaRPr>
          </a:p>
        </p:txBody>
      </p:sp>
      <p:sp>
        <p:nvSpPr>
          <p:cNvPr id="22" name="TextBox 21">
            <a:extLst>
              <a:ext uri="{FF2B5EF4-FFF2-40B4-BE49-F238E27FC236}">
                <a16:creationId xmlns:a16="http://schemas.microsoft.com/office/drawing/2014/main" id="{9290C86D-256F-2B9E-8993-B097C737CF61}"/>
              </a:ext>
            </a:extLst>
          </p:cNvPr>
          <p:cNvSpPr txBox="1"/>
          <p:nvPr/>
        </p:nvSpPr>
        <p:spPr>
          <a:xfrm>
            <a:off x="8200841" y="2471018"/>
            <a:ext cx="3497463" cy="4062651"/>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27274A"/>
                </a:solidFill>
                <a:effectLst/>
                <a:uLnTx/>
                <a:uFillTx/>
                <a:latin typeface="Neue Haas Grotesk Text Pro"/>
              </a:rPr>
              <a:t>Rights</a:t>
            </a:r>
            <a:endParaRPr lang="en-US" sz="2000" b="1" i="0" u="none" strike="noStrike" kern="1200" cap="none" spc="0" normalizeH="0" baseline="0" noProof="0">
              <a:ln>
                <a:noFill/>
              </a:ln>
              <a:solidFill>
                <a:srgbClr val="27274A"/>
              </a:solidFill>
              <a:effectLst/>
              <a:uLnTx/>
              <a:uFillTx/>
              <a:latin typeface="Neue Haas Grotesk Text Pro"/>
            </a:endParaRPr>
          </a:p>
          <a:p>
            <a:pPr marL="285750" indent="-285750">
              <a:spcAft>
                <a:spcPts val="800"/>
              </a:spcAft>
              <a:buFont typeface="Wingdings" panose="05000000000000000000" pitchFamily="2" charset="2"/>
              <a:buChar char="§"/>
              <a:defRPr/>
            </a:pPr>
            <a:r>
              <a:rPr kumimoji="0" lang="en-US" sz="2000" b="1" i="0" u="none" strike="noStrike" kern="1200" cap="none" spc="0" normalizeH="0" baseline="0" noProof="0">
                <a:ln>
                  <a:noFill/>
                </a:ln>
                <a:solidFill>
                  <a:srgbClr val="27274A"/>
                </a:solidFill>
                <a:effectLst/>
                <a:uLnTx/>
                <a:uFillTx/>
                <a:latin typeface="Neue Haas Grotesk Text Pro"/>
              </a:rPr>
              <a:t>Data / information</a:t>
            </a:r>
            <a:r>
              <a:rPr lang="en-US" sz="2000" b="1">
                <a:solidFill>
                  <a:srgbClr val="27274A"/>
                </a:solidFill>
                <a:latin typeface="Neue Haas Grotesk Text Pro"/>
              </a:rPr>
              <a:t> </a:t>
            </a:r>
            <a:endParaRPr lang="en-US" sz="2000" b="1" i="0" u="none" strike="noStrike" kern="1200" cap="none" spc="0" normalizeH="0" baseline="0" noProof="0">
              <a:ln>
                <a:noFill/>
              </a:ln>
              <a:solidFill>
                <a:srgbClr val="27274A"/>
              </a:solidFill>
              <a:effectLst/>
              <a:uLnTx/>
              <a:uFillTx/>
              <a:latin typeface="Neue Haas Grotesk Text Pro"/>
            </a:endParaRPr>
          </a:p>
          <a:p>
            <a:pPr marL="285750" indent="-285750">
              <a:spcAft>
                <a:spcPts val="800"/>
              </a:spcAft>
              <a:buFont typeface="Wingdings" panose="05000000000000000000" pitchFamily="2" charset="2"/>
              <a:buChar char="§"/>
              <a:defRPr/>
            </a:pPr>
            <a:r>
              <a:rPr kumimoji="0" lang="en-US" sz="2000" b="1" i="0" u="none" strike="noStrike" kern="1200" cap="none" spc="0" normalizeH="0" baseline="0" noProof="0">
                <a:ln>
                  <a:noFill/>
                </a:ln>
                <a:solidFill>
                  <a:srgbClr val="27274A"/>
                </a:solidFill>
                <a:effectLst/>
                <a:uLnTx/>
                <a:uFillTx/>
                <a:latin typeface="Neue Haas Grotesk Text Pro"/>
              </a:rPr>
              <a:t>Money / commissioning</a:t>
            </a:r>
            <a:r>
              <a:rPr lang="en-US" sz="2000" b="1">
                <a:solidFill>
                  <a:srgbClr val="27274A"/>
                </a:solidFill>
                <a:latin typeface="Neue Haas Grotesk Text Pro"/>
              </a:rPr>
              <a:t> </a:t>
            </a:r>
            <a:endParaRPr lang="en-US" sz="2000" b="1" i="0" u="none" strike="noStrike" kern="1200" cap="none" spc="0" normalizeH="0" baseline="0" noProof="0">
              <a:ln>
                <a:noFill/>
              </a:ln>
              <a:solidFill>
                <a:srgbClr val="27274A"/>
              </a:solidFill>
              <a:effectLst/>
              <a:uLnTx/>
              <a:uFillTx/>
              <a:latin typeface="Neue Haas Grotesk Text Pro"/>
            </a:endParaRPr>
          </a:p>
          <a:p>
            <a:pPr marL="285750" indent="-285750">
              <a:spcAft>
                <a:spcPts val="800"/>
              </a:spcAft>
              <a:buFont typeface="Wingdings" panose="05000000000000000000" pitchFamily="2" charset="2"/>
              <a:buChar char="§"/>
              <a:defRPr/>
            </a:pPr>
            <a:r>
              <a:rPr kumimoji="0" lang="en-US" sz="2000" b="1" i="0" u="none" strike="noStrike" kern="1200" cap="none" spc="0" normalizeH="0" baseline="0" noProof="0">
                <a:ln>
                  <a:noFill/>
                </a:ln>
                <a:solidFill>
                  <a:srgbClr val="27274A"/>
                </a:solidFill>
                <a:effectLst/>
                <a:uLnTx/>
                <a:uFillTx/>
                <a:latin typeface="Neue Haas Grotesk Text Pro"/>
              </a:rPr>
              <a:t>Legislation</a:t>
            </a:r>
            <a:r>
              <a:rPr lang="en-US" sz="2000" b="1">
                <a:solidFill>
                  <a:srgbClr val="27274A"/>
                </a:solidFill>
                <a:latin typeface="Neue Haas Grotesk Text Pro"/>
              </a:rPr>
              <a:t> </a:t>
            </a:r>
            <a:endParaRPr lang="en-US" sz="2000" b="1" i="0" u="none" strike="noStrike" kern="1200" cap="none" spc="0" normalizeH="0" baseline="0" noProof="0">
              <a:ln>
                <a:noFill/>
              </a:ln>
              <a:solidFill>
                <a:srgbClr val="27274A"/>
              </a:solidFill>
              <a:effectLst/>
              <a:uLnTx/>
              <a:uFillTx/>
              <a:latin typeface="Neue Haas Grotesk Text Pro"/>
            </a:endParaRPr>
          </a:p>
          <a:p>
            <a:pPr marL="285750" indent="-285750">
              <a:spcAft>
                <a:spcPts val="800"/>
              </a:spcAft>
              <a:buFont typeface="Wingdings" panose="05000000000000000000" pitchFamily="2" charset="2"/>
              <a:buChar char="§"/>
              <a:defRPr/>
            </a:pPr>
            <a:r>
              <a:rPr kumimoji="0" lang="en-US" sz="2000" b="1" i="0" u="none" strike="noStrike" kern="1200" cap="none" spc="0" normalizeH="0" baseline="0" noProof="0">
                <a:ln>
                  <a:noFill/>
                </a:ln>
                <a:solidFill>
                  <a:srgbClr val="27274A"/>
                </a:solidFill>
                <a:effectLst/>
                <a:uLnTx/>
                <a:uFillTx/>
                <a:latin typeface="Neue Haas Grotesk Text Pro"/>
              </a:rPr>
              <a:t>Scrutiny / inspection</a:t>
            </a:r>
            <a:r>
              <a:rPr lang="en-US" sz="2000" b="1">
                <a:solidFill>
                  <a:srgbClr val="27274A"/>
                </a:solidFill>
                <a:latin typeface="Neue Haas Grotesk Text Pro"/>
              </a:rPr>
              <a:t> </a:t>
            </a:r>
            <a:endParaRPr lang="en-US" sz="2000" b="1" i="0" u="none" strike="noStrike" kern="1200" cap="none" spc="0" normalizeH="0" baseline="0" noProof="0">
              <a:ln>
                <a:noFill/>
              </a:ln>
              <a:solidFill>
                <a:srgbClr val="27274A"/>
              </a:solidFill>
              <a:effectLst/>
              <a:uLnTx/>
              <a:uFillTx/>
              <a:latin typeface="Neue Haas Grotesk Text Pro"/>
            </a:endParaRPr>
          </a:p>
          <a:p>
            <a:pPr marL="285750" indent="-285750">
              <a:spcAft>
                <a:spcPts val="800"/>
              </a:spcAft>
              <a:buFont typeface="Wingdings" panose="05000000000000000000" pitchFamily="2" charset="2"/>
              <a:buChar char="§"/>
              <a:defRPr/>
            </a:pPr>
            <a:r>
              <a:rPr kumimoji="0" lang="en-US" sz="2000" b="1" i="0" u="none" strike="noStrike" kern="1200" cap="none" spc="0" normalizeH="0" baseline="0" noProof="0">
                <a:ln>
                  <a:noFill/>
                </a:ln>
                <a:solidFill>
                  <a:srgbClr val="27274A"/>
                </a:solidFill>
                <a:effectLst/>
                <a:uLnTx/>
                <a:uFillTx/>
                <a:latin typeface="Neue Haas Grotesk Text Pro"/>
              </a:rPr>
              <a:t>Governance</a:t>
            </a:r>
            <a:r>
              <a:rPr lang="en-US" sz="2000" b="1">
                <a:solidFill>
                  <a:srgbClr val="27274A"/>
                </a:solidFill>
                <a:latin typeface="Neue Haas Grotesk Text Pro"/>
              </a:rPr>
              <a:t> </a:t>
            </a:r>
            <a:endParaRPr lang="en-US" sz="2000" b="1" i="0" u="none" strike="noStrike" kern="1200" cap="none" spc="0" normalizeH="0" baseline="0" noProof="0">
              <a:ln>
                <a:noFill/>
              </a:ln>
              <a:solidFill>
                <a:srgbClr val="27274A"/>
              </a:solidFill>
              <a:effectLst/>
              <a:uLnTx/>
              <a:uFillTx/>
              <a:latin typeface="Neue Haas Grotesk Text Pro"/>
            </a:endParaRPr>
          </a:p>
          <a:p>
            <a:pPr marL="285750" indent="-285750">
              <a:spcAft>
                <a:spcPts val="800"/>
              </a:spcAft>
              <a:buFont typeface="Wingdings" panose="05000000000000000000" pitchFamily="2" charset="2"/>
              <a:buChar char="§"/>
              <a:defRPr/>
            </a:pPr>
            <a:r>
              <a:rPr kumimoji="0" lang="en-US" sz="2000" b="1" i="0" u="none" strike="noStrike" kern="1200" cap="none" spc="0" normalizeH="0" baseline="0" noProof="0">
                <a:ln>
                  <a:noFill/>
                </a:ln>
                <a:solidFill>
                  <a:srgbClr val="27274A"/>
                </a:solidFill>
                <a:effectLst/>
                <a:uLnTx/>
                <a:uFillTx/>
                <a:latin typeface="Neue Haas Grotesk Text Pro"/>
              </a:rPr>
              <a:t>Education</a:t>
            </a:r>
            <a:r>
              <a:rPr lang="en-US" sz="2000" b="1">
                <a:solidFill>
                  <a:srgbClr val="27274A"/>
                </a:solidFill>
                <a:latin typeface="Neue Haas Grotesk Text Pro"/>
              </a:rPr>
              <a:t> </a:t>
            </a:r>
            <a:endParaRPr lang="en-US" sz="2000" b="1" i="0" u="none" strike="noStrike" kern="1200" cap="none" spc="0" normalizeH="0" baseline="0" noProof="0">
              <a:ln>
                <a:noFill/>
              </a:ln>
              <a:solidFill>
                <a:srgbClr val="27274A"/>
              </a:solidFill>
              <a:effectLst/>
              <a:uLnTx/>
              <a:uFillTx/>
              <a:latin typeface="Neue Haas Grotesk Text Pro"/>
            </a:endParaRPr>
          </a:p>
          <a:p>
            <a:pPr marL="28575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27274A"/>
                </a:solidFill>
                <a:effectLst/>
                <a:uLnTx/>
                <a:uFillTx/>
                <a:latin typeface="Neue Haas Grotesk Text Pro"/>
              </a:rPr>
              <a:t>Justice</a:t>
            </a:r>
            <a:endParaRPr lang="en-US" sz="2000" b="1" i="0" u="none" strike="noStrike" kern="1200" cap="none" spc="0" normalizeH="0" baseline="0" noProof="0">
              <a:ln>
                <a:noFill/>
              </a:ln>
              <a:solidFill>
                <a:srgbClr val="27274A"/>
              </a:solidFill>
              <a:effectLst/>
              <a:uLnTx/>
              <a:uFillTx/>
              <a:latin typeface="Neue Haas Grotesk Text Pro"/>
            </a:endParaRPr>
          </a:p>
          <a:p>
            <a:pPr marL="285750" marR="0" lvl="0" indent="-28575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a:ln>
                  <a:noFill/>
                </a:ln>
                <a:solidFill>
                  <a:srgbClr val="27274A"/>
                </a:solidFill>
                <a:effectLst/>
                <a:uLnTx/>
                <a:uFillTx/>
                <a:latin typeface="Neue Haas Grotesk Text Pro"/>
              </a:rPr>
              <a:t>Health</a:t>
            </a:r>
            <a:endParaRPr lang="en-US" sz="2000" b="1" i="0" u="none" strike="noStrike" kern="1200" cap="none" spc="0" normalizeH="0" baseline="0" noProof="0">
              <a:ln>
                <a:noFill/>
              </a:ln>
              <a:solidFill>
                <a:srgbClr val="27274A"/>
              </a:solidFill>
              <a:effectLst/>
              <a:uLnTx/>
              <a:uFillTx/>
              <a:latin typeface="Neue Haas Grotesk Text Pro"/>
            </a:endParaRP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GB" sz="1800" b="0" i="0" u="none" strike="noStrike" kern="1200" cap="none" spc="0" normalizeH="0" baseline="0" noProof="0">
              <a:ln>
                <a:noFill/>
              </a:ln>
              <a:solidFill>
                <a:srgbClr val="27274A"/>
              </a:solidFill>
              <a:effectLst/>
              <a:uLnTx/>
              <a:uFillTx/>
              <a:latin typeface="Inter"/>
              <a:ea typeface="+mn-ea"/>
              <a:cs typeface="+mn-cs"/>
            </a:endParaRPr>
          </a:p>
        </p:txBody>
      </p:sp>
      <p:sp>
        <p:nvSpPr>
          <p:cNvPr id="23" name="TextBox 22" descr="Image reads 'voice'">
            <a:extLst>
              <a:ext uri="{FF2B5EF4-FFF2-40B4-BE49-F238E27FC236}">
                <a16:creationId xmlns:a16="http://schemas.microsoft.com/office/drawing/2014/main" id="{C8F60614-40F7-A4EC-07D3-3DCC0C439478}"/>
              </a:ext>
            </a:extLst>
          </p:cNvPr>
          <p:cNvSpPr txBox="1"/>
          <p:nvPr/>
        </p:nvSpPr>
        <p:spPr>
          <a:xfrm>
            <a:off x="609062" y="1152862"/>
            <a:ext cx="1379765"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Neue Haas Grotesk Text Pro"/>
              </a:rPr>
              <a:t>VOICE</a:t>
            </a:r>
            <a:endParaRPr kumimoji="0" lang="en-GB" sz="2000" b="1" i="0" u="none" strike="noStrike" kern="1200" cap="none" spc="0" normalizeH="0" baseline="0" noProof="0" dirty="0">
              <a:ln>
                <a:noFill/>
              </a:ln>
              <a:solidFill>
                <a:srgbClr val="FFFFFF"/>
              </a:solidFill>
              <a:effectLst/>
              <a:uLnTx/>
              <a:uFillTx/>
              <a:latin typeface="Neue Haas Grotesk Text Pro"/>
            </a:endParaRPr>
          </a:p>
        </p:txBody>
      </p:sp>
      <p:sp>
        <p:nvSpPr>
          <p:cNvPr id="24" name="TextBox 23" descr="image reads 'family'">
            <a:extLst>
              <a:ext uri="{FF2B5EF4-FFF2-40B4-BE49-F238E27FC236}">
                <a16:creationId xmlns:a16="http://schemas.microsoft.com/office/drawing/2014/main" id="{EB481663-8803-C77B-6938-F19E4A8FC32F}"/>
              </a:ext>
            </a:extLst>
          </p:cNvPr>
          <p:cNvSpPr txBox="1"/>
          <p:nvPr/>
        </p:nvSpPr>
        <p:spPr>
          <a:xfrm>
            <a:off x="2375052" y="1160223"/>
            <a:ext cx="1750625"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Neue Haas Grotesk Text Pro"/>
              </a:rPr>
              <a:t>FAMILY</a:t>
            </a:r>
            <a:endParaRPr kumimoji="0" lang="en-GB" sz="2000" b="1" i="0" u="none" strike="noStrike" kern="1200" cap="none" spc="0" normalizeH="0" baseline="0" noProof="0" dirty="0">
              <a:ln>
                <a:noFill/>
              </a:ln>
              <a:solidFill>
                <a:srgbClr val="FFFFFF"/>
              </a:solidFill>
              <a:effectLst/>
              <a:uLnTx/>
              <a:uFillTx/>
              <a:latin typeface="Neue Haas Grotesk Text Pro"/>
            </a:endParaRPr>
          </a:p>
        </p:txBody>
      </p:sp>
      <p:sp>
        <p:nvSpPr>
          <p:cNvPr id="25" name="TextBox 24" descr="image reads 'care' ">
            <a:extLst>
              <a:ext uri="{FF2B5EF4-FFF2-40B4-BE49-F238E27FC236}">
                <a16:creationId xmlns:a16="http://schemas.microsoft.com/office/drawing/2014/main" id="{2C2C33AD-D905-B28B-5876-76F2D6068C53}"/>
              </a:ext>
            </a:extLst>
          </p:cNvPr>
          <p:cNvSpPr txBox="1"/>
          <p:nvPr/>
        </p:nvSpPr>
        <p:spPr>
          <a:xfrm>
            <a:off x="4469278" y="1154250"/>
            <a:ext cx="1379765" cy="400110"/>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Neue Haas Grotesk Text Pro"/>
              </a:rPr>
              <a:t>CARE</a:t>
            </a:r>
            <a:endParaRPr kumimoji="0" lang="en-GB" sz="2000" b="1" i="0" u="none" strike="noStrike" kern="1200" cap="none" spc="0" normalizeH="0" baseline="0" noProof="0" dirty="0">
              <a:ln>
                <a:noFill/>
              </a:ln>
              <a:solidFill>
                <a:srgbClr val="FFFFFF"/>
              </a:solidFill>
              <a:effectLst/>
              <a:uLnTx/>
              <a:uFillTx/>
              <a:latin typeface="Neue Haas Grotesk Text Pro"/>
            </a:endParaRPr>
          </a:p>
        </p:txBody>
      </p:sp>
      <p:sp>
        <p:nvSpPr>
          <p:cNvPr id="26" name="TextBox 25" descr="image reads 'people'">
            <a:extLst>
              <a:ext uri="{FF2B5EF4-FFF2-40B4-BE49-F238E27FC236}">
                <a16:creationId xmlns:a16="http://schemas.microsoft.com/office/drawing/2014/main" id="{450F1EB5-CC9F-BB6B-2FF4-4D3D3A8F9B7A}"/>
              </a:ext>
            </a:extLst>
          </p:cNvPr>
          <p:cNvSpPr txBox="1"/>
          <p:nvPr/>
        </p:nvSpPr>
        <p:spPr>
          <a:xfrm>
            <a:off x="6312416" y="1154250"/>
            <a:ext cx="1642386"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Neue Haas Grotesk Text Pro"/>
              </a:rPr>
              <a:t>PEOPLE</a:t>
            </a:r>
            <a:endParaRPr kumimoji="0" lang="en-GB" sz="2000" b="1" i="0" u="none" strike="noStrike" kern="1200" cap="none" spc="0" normalizeH="0" baseline="0" noProof="0" dirty="0">
              <a:ln>
                <a:noFill/>
              </a:ln>
              <a:solidFill>
                <a:srgbClr val="FFFFFF"/>
              </a:solidFill>
              <a:effectLst/>
              <a:uLnTx/>
              <a:uFillTx/>
              <a:latin typeface="Neue Haas Grotesk Text Pro"/>
            </a:endParaRPr>
          </a:p>
        </p:txBody>
      </p:sp>
      <p:sp>
        <p:nvSpPr>
          <p:cNvPr id="27" name="TextBox 26">
            <a:extLst>
              <a:ext uri="{FF2B5EF4-FFF2-40B4-BE49-F238E27FC236}">
                <a16:creationId xmlns:a16="http://schemas.microsoft.com/office/drawing/2014/main" id="{71A26039-F9FD-9B5D-35BB-0E49BF85592A}"/>
              </a:ext>
            </a:extLst>
          </p:cNvPr>
          <p:cNvSpPr txBox="1"/>
          <p:nvPr/>
        </p:nvSpPr>
        <p:spPr>
          <a:xfrm>
            <a:off x="7924647" y="1118343"/>
            <a:ext cx="2579384" cy="4001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Neue Haas Grotesk Text Pro"/>
              </a:rPr>
              <a:t>SCAFFOLDING</a:t>
            </a:r>
            <a:endParaRPr kumimoji="0" lang="en-GB" sz="2000" b="1" i="0" u="none" strike="noStrike" kern="1200" cap="none" spc="0" normalizeH="0" baseline="0" noProof="0">
              <a:ln>
                <a:noFill/>
              </a:ln>
              <a:solidFill>
                <a:srgbClr val="FFFFFF"/>
              </a:solidFill>
              <a:effectLst/>
              <a:uLnTx/>
              <a:uFillTx/>
              <a:latin typeface="Neue Haas Grotesk Text Pro"/>
            </a:endParaRPr>
          </a:p>
        </p:txBody>
      </p:sp>
    </p:spTree>
    <p:extLst>
      <p:ext uri="{BB962C8B-B14F-4D97-AF65-F5344CB8AC3E}">
        <p14:creationId xmlns:p14="http://schemas.microsoft.com/office/powerpoint/2010/main" val="1246527874"/>
      </p:ext>
    </p:extLst>
  </p:cSld>
  <p:clrMapOvr>
    <a:masterClrMapping/>
  </p:clrMapOvr>
</p:sld>
</file>

<file path=ppt/theme/theme1.xml><?xml version="1.0" encoding="utf-8"?>
<a:theme xmlns:a="http://schemas.openxmlformats.org/drawingml/2006/main" name="Office Theme">
  <a:themeElements>
    <a:clrScheme name="Custom 1">
      <a:dk1>
        <a:srgbClr val="27274A"/>
      </a:dk1>
      <a:lt1>
        <a:srgbClr val="FFFDEE"/>
      </a:lt1>
      <a:dk2>
        <a:srgbClr val="D10D5D"/>
      </a:dk2>
      <a:lt2>
        <a:srgbClr val="F0EFE7"/>
      </a:lt2>
      <a:accent1>
        <a:srgbClr val="ECC500"/>
      </a:accent1>
      <a:accent2>
        <a:srgbClr val="D10D5D"/>
      </a:accent2>
      <a:accent3>
        <a:srgbClr val="FF7843"/>
      </a:accent3>
      <a:accent4>
        <a:srgbClr val="016357"/>
      </a:accent4>
      <a:accent5>
        <a:srgbClr val="07719B"/>
      </a:accent5>
      <a:accent6>
        <a:srgbClr val="27274A"/>
      </a:accent6>
      <a:hlink>
        <a:srgbClr val="07719B"/>
      </a:hlink>
      <a:folHlink>
        <a:srgbClr val="FF7843"/>
      </a:folHlink>
    </a:clrScheme>
    <a:fontScheme name="Custom 3">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Neue Haas Grotesk Text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27274A"/>
      </a:dk1>
      <a:lt1>
        <a:srgbClr val="FFFDEE"/>
      </a:lt1>
      <a:dk2>
        <a:srgbClr val="D10D5D"/>
      </a:dk2>
      <a:lt2>
        <a:srgbClr val="F0EFE7"/>
      </a:lt2>
      <a:accent1>
        <a:srgbClr val="ECC500"/>
      </a:accent1>
      <a:accent2>
        <a:srgbClr val="D10D5D"/>
      </a:accent2>
      <a:accent3>
        <a:srgbClr val="FF7843"/>
      </a:accent3>
      <a:accent4>
        <a:srgbClr val="016357"/>
      </a:accent4>
      <a:accent5>
        <a:srgbClr val="07719B"/>
      </a:accent5>
      <a:accent6>
        <a:srgbClr val="27274A"/>
      </a:accent6>
      <a:hlink>
        <a:srgbClr val="07719B"/>
      </a:hlink>
      <a:folHlink>
        <a:srgbClr val="FF7843"/>
      </a:folHlink>
    </a:clrScheme>
    <a:fontScheme name="Plan 24-30">
      <a:majorFont>
        <a:latin typeface="Inter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7AC95B8E00974B9CA2722D77272BE8" ma:contentTypeVersion="19" ma:contentTypeDescription="Create a new document." ma:contentTypeScope="" ma:versionID="af0d85235f689bd0291bd9456ef370d4">
  <xsd:schema xmlns:xsd="http://www.w3.org/2001/XMLSchema" xmlns:xs="http://www.w3.org/2001/XMLSchema" xmlns:p="http://schemas.microsoft.com/office/2006/metadata/properties" xmlns:ns2="66bb148e-0597-488c-8ace-2830cd5ae81b" xmlns:ns3="d2ebf38e-295f-472b-a7af-eba2a4dcd5cc" targetNamespace="http://schemas.microsoft.com/office/2006/metadata/properties" ma:root="true" ma:fieldsID="396ddfe9761bc28786ffc0a2151c1d9c" ns2:_="" ns3:_="">
    <xsd:import namespace="66bb148e-0597-488c-8ace-2830cd5ae81b"/>
    <xsd:import namespace="d2ebf38e-295f-472b-a7af-eba2a4dcd5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bb148e-0597-488c-8ace-2830cd5ae8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282eeae-7711-4a3f-a3a7-c20c26e500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ebf38e-295f-472b-a7af-eba2a4dcd5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c84171b-0db5-49b5-87d1-09b808877a64}" ma:internalName="TaxCatchAll" ma:showField="CatchAllData" ma:web="d2ebf38e-295f-472b-a7af-eba2a4dcd5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2ebf38e-295f-472b-a7af-eba2a4dcd5cc" xsi:nil="true"/>
    <lcf76f155ced4ddcb4097134ff3c332f xmlns="66bb148e-0597-488c-8ace-2830cd5ae81b">
      <Terms xmlns="http://schemas.microsoft.com/office/infopath/2007/PartnerControls"/>
    </lcf76f155ced4ddcb4097134ff3c332f>
    <_Flow_SignoffStatus xmlns="66bb148e-0597-488c-8ace-2830cd5ae81b" xsi:nil="true"/>
    <SharedWithUsers xmlns="d2ebf38e-295f-472b-a7af-eba2a4dcd5cc">
      <UserInfo>
        <DisplayName>Claire Stuart</DisplayName>
        <AccountId>12</AccountId>
        <AccountType/>
      </UserInfo>
      <UserInfo>
        <DisplayName>Fraser McKinlay</DisplayName>
        <AccountId>346</AccountId>
        <AccountType/>
      </UserInfo>
      <UserInfo>
        <DisplayName>Fiona Duncan</DisplayName>
        <AccountId>15</AccountId>
        <AccountType/>
      </UserInfo>
      <UserInfo>
        <DisplayName>Gillian Sinclair</DisplayName>
        <AccountId>915</AccountId>
        <AccountType/>
      </UserInfo>
      <UserInfo>
        <DisplayName>Morag Burnett</DisplayName>
        <AccountId>155</AccountId>
        <AccountType/>
      </UserInfo>
      <UserInfo>
        <DisplayName>Claire Sweeney</DisplayName>
        <AccountId>911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13F50D-625E-49AF-AB26-F8226CF8A381}">
  <ds:schemaRefs>
    <ds:schemaRef ds:uri="66bb148e-0597-488c-8ace-2830cd5ae81b"/>
    <ds:schemaRef ds:uri="d2ebf38e-295f-472b-a7af-eba2a4dcd5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799B0AA8-4A7F-4130-906A-402ABA222DF3}">
  <ds:schemaRefs>
    <ds:schemaRef ds:uri="http://schemas.openxmlformats.org/package/2006/metadata/core-properties"/>
    <ds:schemaRef ds:uri="http://schemas.microsoft.com/office/infopath/2007/PartnerControls"/>
    <ds:schemaRef ds:uri="http://purl.org/dc/dcmitype/"/>
    <ds:schemaRef ds:uri="http://schemas.microsoft.com/office/2006/metadata/properties"/>
    <ds:schemaRef ds:uri="http://schemas.microsoft.com/office/2006/documentManagement/types"/>
    <ds:schemaRef ds:uri="http://purl.org/dc/elements/1.1/"/>
    <ds:schemaRef ds:uri="d2ebf38e-295f-472b-a7af-eba2a4dcd5cc"/>
    <ds:schemaRef ds:uri="66bb148e-0597-488c-8ace-2830cd5ae81b"/>
    <ds:schemaRef ds:uri="http://www.w3.org/XML/1998/namespace"/>
    <ds:schemaRef ds:uri="http://purl.org/dc/terms/"/>
  </ds:schemaRefs>
</ds:datastoreItem>
</file>

<file path=customXml/itemProps3.xml><?xml version="1.0" encoding="utf-8"?>
<ds:datastoreItem xmlns:ds="http://schemas.openxmlformats.org/officeDocument/2006/customXml" ds:itemID="{DFE6D490-241B-454F-BBF6-6B5C21493E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403</TotalTime>
  <Words>2066</Words>
  <Application>Microsoft Office PowerPoint</Application>
  <PresentationFormat>Widescreen</PresentationFormat>
  <Paragraphs>254</Paragraphs>
  <Slides>26</Slides>
  <Notes>13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26</vt:i4>
      </vt:variant>
    </vt:vector>
  </HeadingPairs>
  <TitlesOfParts>
    <vt:vector size="39" baseType="lpstr">
      <vt:lpstr>MS Gothic</vt:lpstr>
      <vt:lpstr>Aptos</vt:lpstr>
      <vt:lpstr>Arial</vt:lpstr>
      <vt:lpstr>Calibri</vt:lpstr>
      <vt:lpstr>Inter</vt:lpstr>
      <vt:lpstr>Inter Bold</vt:lpstr>
      <vt:lpstr>Inter SemiBold</vt:lpstr>
      <vt:lpstr>Neue Haas Grotesk Text Pro</vt:lpstr>
      <vt:lpstr>Open Sans</vt:lpstr>
      <vt:lpstr>Wingdings</vt:lpstr>
      <vt:lpstr>Office Theme</vt:lpstr>
      <vt:lpstr>1_Office Theme</vt:lpstr>
      <vt:lpstr>2_Office Theme</vt:lpstr>
      <vt:lpstr>PowerPoint Presentation</vt:lpstr>
      <vt:lpstr>PowerPoint Presentation</vt:lpstr>
      <vt:lpstr>PowerPoint Presentation</vt:lpstr>
      <vt:lpstr>PowerPoint Presentation</vt:lpstr>
      <vt:lpstr>Plan 24-30 is Scotland’s route map to #KeepThePromise</vt:lpstr>
      <vt:lpstr>Meeting in the middle</vt:lpstr>
      <vt:lpstr>Meeting in the middle</vt:lpstr>
      <vt:lpstr>PowerPoint Presentation</vt:lpstr>
      <vt:lpstr>PowerPoint Presentation</vt:lpstr>
      <vt:lpstr>Voice </vt:lpstr>
      <vt:lpstr>PowerPoint Presentation</vt:lpstr>
      <vt:lpstr>PowerPoint Presentation</vt:lpstr>
      <vt:lpstr>PowerPoint Presentation</vt:lpstr>
      <vt:lpstr>PowerPoint Presentation</vt:lpstr>
      <vt:lpstr>PowerPoint Presentation</vt:lpstr>
      <vt:lpstr>Where does Scotland need to be by 2030?</vt:lpstr>
      <vt:lpstr>Focus on</vt:lpstr>
      <vt:lpstr>PowerPoint Presentation</vt:lpstr>
      <vt:lpstr>PowerPoint Presentation</vt:lpstr>
      <vt:lpstr>What is helping?</vt:lpstr>
      <vt:lpstr>PowerPoint Presentation</vt:lpstr>
      <vt:lpstr>Understanding Progress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Associate 1</dc:creator>
  <cp:lastModifiedBy>Ffyona Taylor</cp:lastModifiedBy>
  <cp:revision>2</cp:revision>
  <dcterms:created xsi:type="dcterms:W3CDTF">2024-05-06T10:03:31Z</dcterms:created>
  <dcterms:modified xsi:type="dcterms:W3CDTF">2024-07-26T14:23:58Z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0x010100777AC95B8E00974B9CA2722D77272BE8</vt:lpwstr>
  </property>
  <property fmtid="{D5CDD505-2E9C-101B-9397-08002B2CF9AE}" pid="3" name="MediaServiceImageTags">
    <vt:lpwstr/>
  </property>
</Properties>
</file>